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0_4F07575.xml" ContentType="application/vnd.ms-powerpoint.comment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385" r:id="rId2"/>
    <p:sldId id="387" r:id="rId3"/>
    <p:sldId id="405" r:id="rId4"/>
    <p:sldId id="291" r:id="rId5"/>
    <p:sldId id="360" r:id="rId6"/>
    <p:sldId id="364" r:id="rId7"/>
    <p:sldId id="361" r:id="rId8"/>
    <p:sldId id="363" r:id="rId9"/>
    <p:sldId id="258" r:id="rId10"/>
    <p:sldId id="382" r:id="rId11"/>
    <p:sldId id="384" r:id="rId12"/>
    <p:sldId id="421" r:id="rId13"/>
    <p:sldId id="412" r:id="rId14"/>
    <p:sldId id="413" r:id="rId15"/>
    <p:sldId id="414" r:id="rId16"/>
    <p:sldId id="415" r:id="rId17"/>
    <p:sldId id="416" r:id="rId18"/>
    <p:sldId id="417" r:id="rId19"/>
    <p:sldId id="4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9CD3F-D9BD-E9A6-4BFD-28741A2AD503}" name="Mona Heidary" initials="MH" userId="S::mheidary@isans.ca::7498ef25-9903-4580-b54f-c0dbdb638e12" providerId="AD"/>
  <p188:author id="{7F7DCC8D-4B03-3A9E-747C-83FCA7711ED4}" name="Rebecca Martin-Fraser" initials="RM" userId="S::rmfraser@isans.ca::9a55b53c-b5f8-4204-b04b-496359d37b48" providerId="AD"/>
  <p188:author id="{3DAA5BCF-E8E0-C3BA-79E1-77401440FCC7}" name="Carolyn Duvar" initials="CD" userId="S::cduvar@isans.ca::89debc37-493b-40e3-9b3d-883bc48e5926" providerId="AD"/>
  <p188:author id="{545DA3FE-A1EB-E175-6E05-3153E96051C2}" name="Paivi Kehler" initials="PK" userId="S::paivi.kehler_issbc.org#ext#@isans.onmicrosoft.com::3de0411e-1460-4dda-bff3-19e6ccedf8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2A6"/>
    <a:srgbClr val="F5BA9A"/>
    <a:srgbClr val="F5B28E"/>
    <a:srgbClr val="DEF3FA"/>
    <a:srgbClr val="A7DEF2"/>
    <a:srgbClr val="99DAF2"/>
    <a:srgbClr val="8AD6F2"/>
    <a:srgbClr val="268078"/>
    <a:srgbClr val="42B3AF"/>
    <a:srgbClr val="239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14E2D-25CF-4406-98AC-E40D706B8151}" v="2" dt="2025-07-04T14:17:50.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41" autoAdjust="0"/>
  </p:normalViewPr>
  <p:slideViewPr>
    <p:cSldViewPr snapToGrid="0">
      <p:cViewPr varScale="1">
        <p:scale>
          <a:sx n="67" d="100"/>
          <a:sy n="67" d="100"/>
        </p:scale>
        <p:origin x="22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omments/modernComment_180_4F07575.xml><?xml version="1.0" encoding="utf-8"?>
<p188:cmLst xmlns:a="http://schemas.openxmlformats.org/drawingml/2006/main" xmlns:r="http://schemas.openxmlformats.org/officeDocument/2006/relationships" xmlns:p188="http://schemas.microsoft.com/office/powerpoint/2018/8/main">
  <p188:cm id="{3865D004-3DA4-48DB-A32F-93DF4B1DD51A}" authorId="{8199CD3F-D9BD-E9A6-4BFD-28741A2AD503}" created="2025-05-28T16:24:01.023">
    <pc:sldMkLst xmlns:pc="http://schemas.microsoft.com/office/powerpoint/2013/main/command">
      <pc:docMk/>
      <pc:sldMk cId="82867573" sldId="384"/>
    </pc:sldMkLst>
    <p188:txBody>
      <a:bodyPr/>
      <a:lstStyle/>
      <a:p>
        <a:r>
          <a:rPr lang="en-US"/>
          <a:t>I liked the picture we had for in-person session, maybe we can take a screenshot of one of the videos we have for online simulations.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1811B-72F1-439A-8424-32F9940106AB}" type="doc">
      <dgm:prSet loTypeId="urn:microsoft.com/office/officeart/2005/8/layout/hProcess11" loCatId="process" qsTypeId="urn:microsoft.com/office/officeart/2005/8/quickstyle/simple1" qsCatId="simple" csTypeId="urn:microsoft.com/office/officeart/2005/8/colors/accent1_2" csCatId="accent1" phldr="1"/>
      <dgm:spPr/>
    </dgm:pt>
    <dgm:pt modelId="{509F4C56-7710-47E7-8CA6-F4A0D0E33F5F}">
      <dgm:prSet phldrT="[Text]" phldr="0"/>
      <dgm:spPr/>
      <dgm:t>
        <a:bodyPr/>
        <a:lstStyle/>
        <a:p>
          <a:pPr rtl="0"/>
          <a:r>
            <a:rPr lang="en-US">
              <a:latin typeface="Aptos Display" panose="02110004020202020204"/>
            </a:rPr>
            <a:t>2005</a:t>
          </a:r>
          <a:r>
            <a:rPr lang="en-US">
              <a:solidFill>
                <a:srgbClr val="000000"/>
              </a:solidFill>
              <a:latin typeface="Aptos Display" panose="02110004020202020204"/>
            </a:rPr>
            <a:t> </a:t>
          </a:r>
          <a:r>
            <a:rPr lang="en-US">
              <a:solidFill>
                <a:srgbClr val="000000"/>
              </a:solidFill>
              <a:latin typeface="Aptos Display"/>
              <a:ea typeface="Calibri"/>
              <a:cs typeface="Calibri"/>
            </a:rPr>
            <a:t>Provincial In-person</a:t>
          </a:r>
          <a:r>
            <a:rPr lang="en-US">
              <a:solidFill>
                <a:srgbClr val="000000"/>
              </a:solidFill>
              <a:latin typeface="Calibri"/>
              <a:ea typeface="Calibri"/>
              <a:cs typeface="Calibri"/>
            </a:rPr>
            <a:t> Days</a:t>
          </a:r>
        </a:p>
      </dgm:t>
    </dgm:pt>
    <dgm:pt modelId="{76DA3ED6-A6AC-4E5F-AC48-058E2BF65AF8}" type="parTrans" cxnId="{B0E6267B-B4D7-438E-BA26-56E49508E042}">
      <dgm:prSet/>
      <dgm:spPr/>
      <dgm:t>
        <a:bodyPr/>
        <a:lstStyle/>
        <a:p>
          <a:endParaRPr lang="en-CA"/>
        </a:p>
      </dgm:t>
    </dgm:pt>
    <dgm:pt modelId="{CBBBFFA6-F13A-4A14-8C3A-50422FD03316}" type="sibTrans" cxnId="{B0E6267B-B4D7-438E-BA26-56E49508E042}">
      <dgm:prSet/>
      <dgm:spPr/>
      <dgm:t>
        <a:bodyPr/>
        <a:lstStyle/>
        <a:p>
          <a:endParaRPr lang="en-CA"/>
        </a:p>
      </dgm:t>
    </dgm:pt>
    <dgm:pt modelId="{87269403-ED2B-480F-8541-1BF2981F1B8D}">
      <dgm:prSet phldrT="[Text]" phldr="0"/>
      <dgm:spPr/>
      <dgm:t>
        <a:bodyPr/>
        <a:lstStyle/>
        <a:p>
          <a:pPr rtl="0"/>
          <a:r>
            <a:rPr lang="en-US">
              <a:latin typeface="Calibri"/>
              <a:ea typeface="Calibri"/>
              <a:cs typeface="Calibri"/>
            </a:rPr>
            <a:t>2017 Provincial Blended Learning Days</a:t>
          </a:r>
        </a:p>
      </dgm:t>
    </dgm:pt>
    <dgm:pt modelId="{4E369EC6-FD1F-4FB8-876F-782CDD4D2B75}" type="parTrans" cxnId="{71B92563-B900-4F9C-95DE-A39F061B231F}">
      <dgm:prSet/>
      <dgm:spPr/>
      <dgm:t>
        <a:bodyPr/>
        <a:lstStyle/>
        <a:p>
          <a:endParaRPr lang="en-CA"/>
        </a:p>
      </dgm:t>
    </dgm:pt>
    <dgm:pt modelId="{9E6E9560-24D8-4DBE-8A59-04668920CECC}" type="sibTrans" cxnId="{71B92563-B900-4F9C-95DE-A39F061B231F}">
      <dgm:prSet/>
      <dgm:spPr/>
      <dgm:t>
        <a:bodyPr/>
        <a:lstStyle/>
        <a:p>
          <a:endParaRPr lang="en-CA"/>
        </a:p>
      </dgm:t>
    </dgm:pt>
    <dgm:pt modelId="{1F35A980-3A54-404F-AA62-1152813CB32F}">
      <dgm:prSet phldrT="[Text]" phldr="0"/>
      <dgm:spPr/>
      <dgm:t>
        <a:bodyPr/>
        <a:lstStyle/>
        <a:p>
          <a:pPr rtl="0"/>
          <a:r>
            <a:rPr lang="en-US">
              <a:latin typeface="Aptos Display" panose="02110004020202020204"/>
            </a:rPr>
            <a:t>2020 Provincial Online Days</a:t>
          </a:r>
          <a:endParaRPr lang="en-US"/>
        </a:p>
      </dgm:t>
    </dgm:pt>
    <dgm:pt modelId="{860C9C39-44BF-4AA9-8E5B-D192A6BD2AFE}" type="parTrans" cxnId="{81932892-969D-4492-8CFA-995EBD140E32}">
      <dgm:prSet/>
      <dgm:spPr/>
      <dgm:t>
        <a:bodyPr/>
        <a:lstStyle/>
        <a:p>
          <a:endParaRPr lang="en-CA"/>
        </a:p>
      </dgm:t>
    </dgm:pt>
    <dgm:pt modelId="{1F3640A9-17CE-45AA-BD07-4ADEB7BA6AE2}" type="sibTrans" cxnId="{81932892-969D-4492-8CFA-995EBD140E32}">
      <dgm:prSet/>
      <dgm:spPr/>
      <dgm:t>
        <a:bodyPr/>
        <a:lstStyle/>
        <a:p>
          <a:endParaRPr lang="en-CA"/>
        </a:p>
      </dgm:t>
    </dgm:pt>
    <dgm:pt modelId="{A56CE30F-E184-4607-B1BB-2D4DC1E3F938}">
      <dgm:prSet phldr="0"/>
      <dgm:spPr/>
      <dgm:t>
        <a:bodyPr/>
        <a:lstStyle/>
        <a:p>
          <a:pPr rtl="0"/>
          <a:r>
            <a:rPr lang="en-US">
              <a:latin typeface="Aptos Display" panose="02110004020202020204"/>
            </a:rPr>
            <a:t>2024 National Program</a:t>
          </a:r>
        </a:p>
      </dgm:t>
    </dgm:pt>
    <dgm:pt modelId="{0A0A607F-6A43-4B7C-AB29-B1ECFC12EC4D}" type="parTrans" cxnId="{40B04DC8-3786-44AC-BD17-AA251DBEA053}">
      <dgm:prSet/>
      <dgm:spPr/>
      <dgm:t>
        <a:bodyPr/>
        <a:lstStyle/>
        <a:p>
          <a:endParaRPr lang="en-CA"/>
        </a:p>
      </dgm:t>
    </dgm:pt>
    <dgm:pt modelId="{A706A8DF-70F7-444A-97BC-05B38C6746D2}" type="sibTrans" cxnId="{40B04DC8-3786-44AC-BD17-AA251DBEA053}">
      <dgm:prSet/>
      <dgm:spPr/>
      <dgm:t>
        <a:bodyPr/>
        <a:lstStyle/>
        <a:p>
          <a:endParaRPr lang="en-CA"/>
        </a:p>
      </dgm:t>
    </dgm:pt>
    <dgm:pt modelId="{59F7DF52-A805-47C0-AE10-8DFD6BD55298}">
      <dgm:prSet phldr="0"/>
      <dgm:spPr/>
      <dgm:t>
        <a:bodyPr/>
        <a:lstStyle/>
        <a:p>
          <a:pPr rtl="0"/>
          <a:r>
            <a:rPr lang="en-US">
              <a:latin typeface="Aptos Display" panose="02110004020202020204"/>
            </a:rPr>
            <a:t>2025 Incorporating AI</a:t>
          </a:r>
        </a:p>
      </dgm:t>
    </dgm:pt>
    <dgm:pt modelId="{259BBEF7-7008-47F1-BF7B-2F614D854F07}" type="parTrans" cxnId="{196B184E-A536-44A5-BB45-7BC6AA1B5358}">
      <dgm:prSet/>
      <dgm:spPr/>
      <dgm:t>
        <a:bodyPr/>
        <a:lstStyle/>
        <a:p>
          <a:endParaRPr lang="en-CA"/>
        </a:p>
      </dgm:t>
    </dgm:pt>
    <dgm:pt modelId="{0F60EE6A-3899-4C0B-B084-6EE2DC2BDC62}" type="sibTrans" cxnId="{196B184E-A536-44A5-BB45-7BC6AA1B5358}">
      <dgm:prSet/>
      <dgm:spPr/>
      <dgm:t>
        <a:bodyPr/>
        <a:lstStyle/>
        <a:p>
          <a:endParaRPr lang="en-CA"/>
        </a:p>
      </dgm:t>
    </dgm:pt>
    <dgm:pt modelId="{723DBFD5-AD2F-4D7D-B202-5D45C2DE2B3F}" type="pres">
      <dgm:prSet presAssocID="{0D31811B-72F1-439A-8424-32F9940106AB}" presName="Name0" presStyleCnt="0">
        <dgm:presLayoutVars>
          <dgm:dir/>
          <dgm:resizeHandles val="exact"/>
        </dgm:presLayoutVars>
      </dgm:prSet>
      <dgm:spPr/>
    </dgm:pt>
    <dgm:pt modelId="{3984DABB-161D-4BD4-8E1E-57CB8D7857DC}" type="pres">
      <dgm:prSet presAssocID="{0D31811B-72F1-439A-8424-32F9940106AB}" presName="arrow" presStyleLbl="bgShp" presStyleIdx="0" presStyleCnt="1"/>
      <dgm:spPr/>
    </dgm:pt>
    <dgm:pt modelId="{CF142EC1-ACFD-49B9-82D3-E1A2939BF9D5}" type="pres">
      <dgm:prSet presAssocID="{0D31811B-72F1-439A-8424-32F9940106AB}" presName="points" presStyleCnt="0"/>
      <dgm:spPr/>
    </dgm:pt>
    <dgm:pt modelId="{55B4BBE3-FF3D-4387-AE19-20A19D5FB9F1}" type="pres">
      <dgm:prSet presAssocID="{509F4C56-7710-47E7-8CA6-F4A0D0E33F5F}" presName="compositeA" presStyleCnt="0"/>
      <dgm:spPr/>
    </dgm:pt>
    <dgm:pt modelId="{4F491387-C9E1-47E8-9842-E979946DF79B}" type="pres">
      <dgm:prSet presAssocID="{509F4C56-7710-47E7-8CA6-F4A0D0E33F5F}" presName="textA" presStyleLbl="revTx" presStyleIdx="0" presStyleCnt="5">
        <dgm:presLayoutVars>
          <dgm:bulletEnabled val="1"/>
        </dgm:presLayoutVars>
      </dgm:prSet>
      <dgm:spPr/>
    </dgm:pt>
    <dgm:pt modelId="{3167EA24-8172-41D9-87A9-9DE1A3BAFFC2}" type="pres">
      <dgm:prSet presAssocID="{509F4C56-7710-47E7-8CA6-F4A0D0E33F5F}" presName="circleA" presStyleLbl="node1" presStyleIdx="0" presStyleCnt="5"/>
      <dgm:spPr/>
    </dgm:pt>
    <dgm:pt modelId="{8A922DA8-149E-437B-9F2A-3A1D56BDD5AF}" type="pres">
      <dgm:prSet presAssocID="{509F4C56-7710-47E7-8CA6-F4A0D0E33F5F}" presName="spaceA" presStyleCnt="0"/>
      <dgm:spPr/>
    </dgm:pt>
    <dgm:pt modelId="{55E9B5B7-A39F-4B33-8BB2-A54B76F938C7}" type="pres">
      <dgm:prSet presAssocID="{CBBBFFA6-F13A-4A14-8C3A-50422FD03316}" presName="space" presStyleCnt="0"/>
      <dgm:spPr/>
    </dgm:pt>
    <dgm:pt modelId="{37E16AA3-56F9-495E-AB5F-8B783AFC6EF3}" type="pres">
      <dgm:prSet presAssocID="{87269403-ED2B-480F-8541-1BF2981F1B8D}" presName="compositeB" presStyleCnt="0"/>
      <dgm:spPr/>
    </dgm:pt>
    <dgm:pt modelId="{1EF6C66A-D04A-4311-B590-35BB9B601243}" type="pres">
      <dgm:prSet presAssocID="{87269403-ED2B-480F-8541-1BF2981F1B8D}" presName="textB" presStyleLbl="revTx" presStyleIdx="1" presStyleCnt="5">
        <dgm:presLayoutVars>
          <dgm:bulletEnabled val="1"/>
        </dgm:presLayoutVars>
      </dgm:prSet>
      <dgm:spPr/>
    </dgm:pt>
    <dgm:pt modelId="{E891ADAB-5730-4466-A6A2-892725D06EBF}" type="pres">
      <dgm:prSet presAssocID="{87269403-ED2B-480F-8541-1BF2981F1B8D}" presName="circleB" presStyleLbl="node1" presStyleIdx="1" presStyleCnt="5"/>
      <dgm:spPr/>
    </dgm:pt>
    <dgm:pt modelId="{ACFF2046-721D-4332-B954-EAF5DA7DD7A6}" type="pres">
      <dgm:prSet presAssocID="{87269403-ED2B-480F-8541-1BF2981F1B8D}" presName="spaceB" presStyleCnt="0"/>
      <dgm:spPr/>
    </dgm:pt>
    <dgm:pt modelId="{0A80964D-7521-4EC5-81A9-F7B0EB4B2BF8}" type="pres">
      <dgm:prSet presAssocID="{9E6E9560-24D8-4DBE-8A59-04668920CECC}" presName="space" presStyleCnt="0"/>
      <dgm:spPr/>
    </dgm:pt>
    <dgm:pt modelId="{BF21969B-D293-41E9-9CDD-FDAFFB82CFC4}" type="pres">
      <dgm:prSet presAssocID="{1F35A980-3A54-404F-AA62-1152813CB32F}" presName="compositeA" presStyleCnt="0"/>
      <dgm:spPr/>
    </dgm:pt>
    <dgm:pt modelId="{B74A6EF1-8884-45F3-B62F-38D8F01FEE5A}" type="pres">
      <dgm:prSet presAssocID="{1F35A980-3A54-404F-AA62-1152813CB32F}" presName="textA" presStyleLbl="revTx" presStyleIdx="2" presStyleCnt="5">
        <dgm:presLayoutVars>
          <dgm:bulletEnabled val="1"/>
        </dgm:presLayoutVars>
      </dgm:prSet>
      <dgm:spPr/>
    </dgm:pt>
    <dgm:pt modelId="{645E5EAC-AD65-4C93-A722-CC2CE3439E40}" type="pres">
      <dgm:prSet presAssocID="{1F35A980-3A54-404F-AA62-1152813CB32F}" presName="circleA" presStyleLbl="node1" presStyleIdx="2" presStyleCnt="5"/>
      <dgm:spPr/>
    </dgm:pt>
    <dgm:pt modelId="{96F48E9F-F318-447B-B2D5-B87BB8683445}" type="pres">
      <dgm:prSet presAssocID="{1F35A980-3A54-404F-AA62-1152813CB32F}" presName="spaceA" presStyleCnt="0"/>
      <dgm:spPr/>
    </dgm:pt>
    <dgm:pt modelId="{F980D6AA-B42C-4FDE-B9A0-7A88F7300E20}" type="pres">
      <dgm:prSet presAssocID="{1F3640A9-17CE-45AA-BD07-4ADEB7BA6AE2}" presName="space" presStyleCnt="0"/>
      <dgm:spPr/>
    </dgm:pt>
    <dgm:pt modelId="{2FA34F2B-6618-492B-8DC2-5A8484576753}" type="pres">
      <dgm:prSet presAssocID="{A56CE30F-E184-4607-B1BB-2D4DC1E3F938}" presName="compositeB" presStyleCnt="0"/>
      <dgm:spPr/>
    </dgm:pt>
    <dgm:pt modelId="{4418B719-AAB8-4C8B-9ABB-8BA2724869C0}" type="pres">
      <dgm:prSet presAssocID="{A56CE30F-E184-4607-B1BB-2D4DC1E3F938}" presName="textB" presStyleLbl="revTx" presStyleIdx="3" presStyleCnt="5">
        <dgm:presLayoutVars>
          <dgm:bulletEnabled val="1"/>
        </dgm:presLayoutVars>
      </dgm:prSet>
      <dgm:spPr/>
    </dgm:pt>
    <dgm:pt modelId="{30AACF7D-F321-40F5-A5B0-71CAD36806F8}" type="pres">
      <dgm:prSet presAssocID="{A56CE30F-E184-4607-B1BB-2D4DC1E3F938}" presName="circleB" presStyleLbl="node1" presStyleIdx="3" presStyleCnt="5"/>
      <dgm:spPr/>
    </dgm:pt>
    <dgm:pt modelId="{B140E487-31DA-4009-ABEB-31EA0BA4A23E}" type="pres">
      <dgm:prSet presAssocID="{A56CE30F-E184-4607-B1BB-2D4DC1E3F938}" presName="spaceB" presStyleCnt="0"/>
      <dgm:spPr/>
    </dgm:pt>
    <dgm:pt modelId="{40FDFF36-3E0D-4FD5-A2EA-F5399CEE256D}" type="pres">
      <dgm:prSet presAssocID="{A706A8DF-70F7-444A-97BC-05B38C6746D2}" presName="space" presStyleCnt="0"/>
      <dgm:spPr/>
    </dgm:pt>
    <dgm:pt modelId="{5F64499C-9A15-493F-9061-F7401EE25077}" type="pres">
      <dgm:prSet presAssocID="{59F7DF52-A805-47C0-AE10-8DFD6BD55298}" presName="compositeA" presStyleCnt="0"/>
      <dgm:spPr/>
    </dgm:pt>
    <dgm:pt modelId="{351319C3-66EE-4CCA-A3A3-3A87629FF60D}" type="pres">
      <dgm:prSet presAssocID="{59F7DF52-A805-47C0-AE10-8DFD6BD55298}" presName="textA" presStyleLbl="revTx" presStyleIdx="4" presStyleCnt="5">
        <dgm:presLayoutVars>
          <dgm:bulletEnabled val="1"/>
        </dgm:presLayoutVars>
      </dgm:prSet>
      <dgm:spPr/>
    </dgm:pt>
    <dgm:pt modelId="{3033249E-D3A3-448B-9741-6C3D44DCCEF6}" type="pres">
      <dgm:prSet presAssocID="{59F7DF52-A805-47C0-AE10-8DFD6BD55298}" presName="circleA" presStyleLbl="node1" presStyleIdx="4" presStyleCnt="5"/>
      <dgm:spPr/>
    </dgm:pt>
    <dgm:pt modelId="{79490662-551F-47AC-BEB7-E70B908D9EF1}" type="pres">
      <dgm:prSet presAssocID="{59F7DF52-A805-47C0-AE10-8DFD6BD55298}" presName="spaceA" presStyleCnt="0"/>
      <dgm:spPr/>
    </dgm:pt>
  </dgm:ptLst>
  <dgm:cxnLst>
    <dgm:cxn modelId="{F7CEFD10-2D56-41FD-A574-B0E16B500038}" type="presOf" srcId="{A56CE30F-E184-4607-B1BB-2D4DC1E3F938}" destId="{4418B719-AAB8-4C8B-9ABB-8BA2724869C0}" srcOrd="0" destOrd="0" presId="urn:microsoft.com/office/officeart/2005/8/layout/hProcess11"/>
    <dgm:cxn modelId="{53ACAA23-54BE-45D1-A050-3E4F69362577}" type="presOf" srcId="{87269403-ED2B-480F-8541-1BF2981F1B8D}" destId="{1EF6C66A-D04A-4311-B590-35BB9B601243}" srcOrd="0" destOrd="0" presId="urn:microsoft.com/office/officeart/2005/8/layout/hProcess11"/>
    <dgm:cxn modelId="{BADA6E28-037C-4B14-AFAA-63FCB90BD14E}" type="presOf" srcId="{509F4C56-7710-47E7-8CA6-F4A0D0E33F5F}" destId="{4F491387-C9E1-47E8-9842-E979946DF79B}" srcOrd="0" destOrd="0" presId="urn:microsoft.com/office/officeart/2005/8/layout/hProcess11"/>
    <dgm:cxn modelId="{2DE4D82C-1B49-41CC-9664-449DFCDEC915}" type="presOf" srcId="{1F35A980-3A54-404F-AA62-1152813CB32F}" destId="{B74A6EF1-8884-45F3-B62F-38D8F01FEE5A}" srcOrd="0" destOrd="0" presId="urn:microsoft.com/office/officeart/2005/8/layout/hProcess11"/>
    <dgm:cxn modelId="{FDE06531-67A0-4EB2-BDB9-B844CC149DCD}" type="presOf" srcId="{0D31811B-72F1-439A-8424-32F9940106AB}" destId="{723DBFD5-AD2F-4D7D-B202-5D45C2DE2B3F}" srcOrd="0" destOrd="0" presId="urn:microsoft.com/office/officeart/2005/8/layout/hProcess11"/>
    <dgm:cxn modelId="{71B92563-B900-4F9C-95DE-A39F061B231F}" srcId="{0D31811B-72F1-439A-8424-32F9940106AB}" destId="{87269403-ED2B-480F-8541-1BF2981F1B8D}" srcOrd="1" destOrd="0" parTransId="{4E369EC6-FD1F-4FB8-876F-782CDD4D2B75}" sibTransId="{9E6E9560-24D8-4DBE-8A59-04668920CECC}"/>
    <dgm:cxn modelId="{196B184E-A536-44A5-BB45-7BC6AA1B5358}" srcId="{0D31811B-72F1-439A-8424-32F9940106AB}" destId="{59F7DF52-A805-47C0-AE10-8DFD6BD55298}" srcOrd="4" destOrd="0" parTransId="{259BBEF7-7008-47F1-BF7B-2F614D854F07}" sibTransId="{0F60EE6A-3899-4C0B-B084-6EE2DC2BDC62}"/>
    <dgm:cxn modelId="{C76FEB55-9CAC-48B4-9300-8FDBB99AAC3F}" type="presOf" srcId="{59F7DF52-A805-47C0-AE10-8DFD6BD55298}" destId="{351319C3-66EE-4CCA-A3A3-3A87629FF60D}" srcOrd="0" destOrd="0" presId="urn:microsoft.com/office/officeart/2005/8/layout/hProcess11"/>
    <dgm:cxn modelId="{B0E6267B-B4D7-438E-BA26-56E49508E042}" srcId="{0D31811B-72F1-439A-8424-32F9940106AB}" destId="{509F4C56-7710-47E7-8CA6-F4A0D0E33F5F}" srcOrd="0" destOrd="0" parTransId="{76DA3ED6-A6AC-4E5F-AC48-058E2BF65AF8}" sibTransId="{CBBBFFA6-F13A-4A14-8C3A-50422FD03316}"/>
    <dgm:cxn modelId="{81932892-969D-4492-8CFA-995EBD140E32}" srcId="{0D31811B-72F1-439A-8424-32F9940106AB}" destId="{1F35A980-3A54-404F-AA62-1152813CB32F}" srcOrd="2" destOrd="0" parTransId="{860C9C39-44BF-4AA9-8E5B-D192A6BD2AFE}" sibTransId="{1F3640A9-17CE-45AA-BD07-4ADEB7BA6AE2}"/>
    <dgm:cxn modelId="{40B04DC8-3786-44AC-BD17-AA251DBEA053}" srcId="{0D31811B-72F1-439A-8424-32F9940106AB}" destId="{A56CE30F-E184-4607-B1BB-2D4DC1E3F938}" srcOrd="3" destOrd="0" parTransId="{0A0A607F-6A43-4B7C-AB29-B1ECFC12EC4D}" sibTransId="{A706A8DF-70F7-444A-97BC-05B38C6746D2}"/>
    <dgm:cxn modelId="{16852870-4C78-4F80-A66B-7E85CA53E562}" type="presParOf" srcId="{723DBFD5-AD2F-4D7D-B202-5D45C2DE2B3F}" destId="{3984DABB-161D-4BD4-8E1E-57CB8D7857DC}" srcOrd="0" destOrd="0" presId="urn:microsoft.com/office/officeart/2005/8/layout/hProcess11"/>
    <dgm:cxn modelId="{C90B03F1-7EBE-479A-9F76-D90464173B42}" type="presParOf" srcId="{723DBFD5-AD2F-4D7D-B202-5D45C2DE2B3F}" destId="{CF142EC1-ACFD-49B9-82D3-E1A2939BF9D5}" srcOrd="1" destOrd="0" presId="urn:microsoft.com/office/officeart/2005/8/layout/hProcess11"/>
    <dgm:cxn modelId="{F00FDAC4-5BB7-4FD4-B45C-B049210BEE64}" type="presParOf" srcId="{CF142EC1-ACFD-49B9-82D3-E1A2939BF9D5}" destId="{55B4BBE3-FF3D-4387-AE19-20A19D5FB9F1}" srcOrd="0" destOrd="0" presId="urn:microsoft.com/office/officeart/2005/8/layout/hProcess11"/>
    <dgm:cxn modelId="{3B690745-5ADC-4F1C-ADC5-EE11A5CFC020}" type="presParOf" srcId="{55B4BBE3-FF3D-4387-AE19-20A19D5FB9F1}" destId="{4F491387-C9E1-47E8-9842-E979946DF79B}" srcOrd="0" destOrd="0" presId="urn:microsoft.com/office/officeart/2005/8/layout/hProcess11"/>
    <dgm:cxn modelId="{42B574CD-87E4-44B4-A191-5CE46516F072}" type="presParOf" srcId="{55B4BBE3-FF3D-4387-AE19-20A19D5FB9F1}" destId="{3167EA24-8172-41D9-87A9-9DE1A3BAFFC2}" srcOrd="1" destOrd="0" presId="urn:microsoft.com/office/officeart/2005/8/layout/hProcess11"/>
    <dgm:cxn modelId="{3D0E2A08-70E1-4FB2-A926-FFADA2E7DF5A}" type="presParOf" srcId="{55B4BBE3-FF3D-4387-AE19-20A19D5FB9F1}" destId="{8A922DA8-149E-437B-9F2A-3A1D56BDD5AF}" srcOrd="2" destOrd="0" presId="urn:microsoft.com/office/officeart/2005/8/layout/hProcess11"/>
    <dgm:cxn modelId="{9E081864-9021-4667-9841-9DC09F04EC9B}" type="presParOf" srcId="{CF142EC1-ACFD-49B9-82D3-E1A2939BF9D5}" destId="{55E9B5B7-A39F-4B33-8BB2-A54B76F938C7}" srcOrd="1" destOrd="0" presId="urn:microsoft.com/office/officeart/2005/8/layout/hProcess11"/>
    <dgm:cxn modelId="{930DA21F-BE76-40DF-BD39-35A5BFAF619C}" type="presParOf" srcId="{CF142EC1-ACFD-49B9-82D3-E1A2939BF9D5}" destId="{37E16AA3-56F9-495E-AB5F-8B783AFC6EF3}" srcOrd="2" destOrd="0" presId="urn:microsoft.com/office/officeart/2005/8/layout/hProcess11"/>
    <dgm:cxn modelId="{C87041FF-7E48-4275-B218-EEB51205B009}" type="presParOf" srcId="{37E16AA3-56F9-495E-AB5F-8B783AFC6EF3}" destId="{1EF6C66A-D04A-4311-B590-35BB9B601243}" srcOrd="0" destOrd="0" presId="urn:microsoft.com/office/officeart/2005/8/layout/hProcess11"/>
    <dgm:cxn modelId="{B86C2501-6108-44AD-A54E-C475DB2993AA}" type="presParOf" srcId="{37E16AA3-56F9-495E-AB5F-8B783AFC6EF3}" destId="{E891ADAB-5730-4466-A6A2-892725D06EBF}" srcOrd="1" destOrd="0" presId="urn:microsoft.com/office/officeart/2005/8/layout/hProcess11"/>
    <dgm:cxn modelId="{680803B4-DC85-4845-8810-B23FC616F7F8}" type="presParOf" srcId="{37E16AA3-56F9-495E-AB5F-8B783AFC6EF3}" destId="{ACFF2046-721D-4332-B954-EAF5DA7DD7A6}" srcOrd="2" destOrd="0" presId="urn:microsoft.com/office/officeart/2005/8/layout/hProcess11"/>
    <dgm:cxn modelId="{D5E61556-D0C5-459C-B760-1984D558082F}" type="presParOf" srcId="{CF142EC1-ACFD-49B9-82D3-E1A2939BF9D5}" destId="{0A80964D-7521-4EC5-81A9-F7B0EB4B2BF8}" srcOrd="3" destOrd="0" presId="urn:microsoft.com/office/officeart/2005/8/layout/hProcess11"/>
    <dgm:cxn modelId="{41B26C83-6DFA-4118-B8C0-5B7F9110EFBF}" type="presParOf" srcId="{CF142EC1-ACFD-49B9-82D3-E1A2939BF9D5}" destId="{BF21969B-D293-41E9-9CDD-FDAFFB82CFC4}" srcOrd="4" destOrd="0" presId="urn:microsoft.com/office/officeart/2005/8/layout/hProcess11"/>
    <dgm:cxn modelId="{3B810953-9E7B-4018-9BB8-B5099B785FF7}" type="presParOf" srcId="{BF21969B-D293-41E9-9CDD-FDAFFB82CFC4}" destId="{B74A6EF1-8884-45F3-B62F-38D8F01FEE5A}" srcOrd="0" destOrd="0" presId="urn:microsoft.com/office/officeart/2005/8/layout/hProcess11"/>
    <dgm:cxn modelId="{780C97A5-8163-48DB-BD4A-8F26AA5A69DD}" type="presParOf" srcId="{BF21969B-D293-41E9-9CDD-FDAFFB82CFC4}" destId="{645E5EAC-AD65-4C93-A722-CC2CE3439E40}" srcOrd="1" destOrd="0" presId="urn:microsoft.com/office/officeart/2005/8/layout/hProcess11"/>
    <dgm:cxn modelId="{E09A3DF0-69D3-4329-BC99-6A315674BD06}" type="presParOf" srcId="{BF21969B-D293-41E9-9CDD-FDAFFB82CFC4}" destId="{96F48E9F-F318-447B-B2D5-B87BB8683445}" srcOrd="2" destOrd="0" presId="urn:microsoft.com/office/officeart/2005/8/layout/hProcess11"/>
    <dgm:cxn modelId="{AFC5BBA9-774C-40C7-AF80-5C7E36558315}" type="presParOf" srcId="{CF142EC1-ACFD-49B9-82D3-E1A2939BF9D5}" destId="{F980D6AA-B42C-4FDE-B9A0-7A88F7300E20}" srcOrd="5" destOrd="0" presId="urn:microsoft.com/office/officeart/2005/8/layout/hProcess11"/>
    <dgm:cxn modelId="{B77C566A-7478-41D7-A714-52EF1A048C24}" type="presParOf" srcId="{CF142EC1-ACFD-49B9-82D3-E1A2939BF9D5}" destId="{2FA34F2B-6618-492B-8DC2-5A8484576753}" srcOrd="6" destOrd="0" presId="urn:microsoft.com/office/officeart/2005/8/layout/hProcess11"/>
    <dgm:cxn modelId="{2FD2DE8A-3464-4997-BE8E-D8E21BE4C098}" type="presParOf" srcId="{2FA34F2B-6618-492B-8DC2-5A8484576753}" destId="{4418B719-AAB8-4C8B-9ABB-8BA2724869C0}" srcOrd="0" destOrd="0" presId="urn:microsoft.com/office/officeart/2005/8/layout/hProcess11"/>
    <dgm:cxn modelId="{10AA3B09-9978-4B2E-8E2E-DB8D2EE015FB}" type="presParOf" srcId="{2FA34F2B-6618-492B-8DC2-5A8484576753}" destId="{30AACF7D-F321-40F5-A5B0-71CAD36806F8}" srcOrd="1" destOrd="0" presId="urn:microsoft.com/office/officeart/2005/8/layout/hProcess11"/>
    <dgm:cxn modelId="{E6452914-D514-4C88-961E-506913AFC188}" type="presParOf" srcId="{2FA34F2B-6618-492B-8DC2-5A8484576753}" destId="{B140E487-31DA-4009-ABEB-31EA0BA4A23E}" srcOrd="2" destOrd="0" presId="urn:microsoft.com/office/officeart/2005/8/layout/hProcess11"/>
    <dgm:cxn modelId="{B149489E-F75F-4887-BC31-AA99337F4DE7}" type="presParOf" srcId="{CF142EC1-ACFD-49B9-82D3-E1A2939BF9D5}" destId="{40FDFF36-3E0D-4FD5-A2EA-F5399CEE256D}" srcOrd="7" destOrd="0" presId="urn:microsoft.com/office/officeart/2005/8/layout/hProcess11"/>
    <dgm:cxn modelId="{B6D5346C-4193-4A09-8CEC-44B3FB1C975E}" type="presParOf" srcId="{CF142EC1-ACFD-49B9-82D3-E1A2939BF9D5}" destId="{5F64499C-9A15-493F-9061-F7401EE25077}" srcOrd="8" destOrd="0" presId="urn:microsoft.com/office/officeart/2005/8/layout/hProcess11"/>
    <dgm:cxn modelId="{D7384977-F0A1-4D7F-AFA8-65575E5FB35C}" type="presParOf" srcId="{5F64499C-9A15-493F-9061-F7401EE25077}" destId="{351319C3-66EE-4CCA-A3A3-3A87629FF60D}" srcOrd="0" destOrd="0" presId="urn:microsoft.com/office/officeart/2005/8/layout/hProcess11"/>
    <dgm:cxn modelId="{2701FA21-BC08-4EA5-9452-509C4BCD8D7E}" type="presParOf" srcId="{5F64499C-9A15-493F-9061-F7401EE25077}" destId="{3033249E-D3A3-448B-9741-6C3D44DCCEF6}" srcOrd="1" destOrd="0" presId="urn:microsoft.com/office/officeart/2005/8/layout/hProcess11"/>
    <dgm:cxn modelId="{001C30F1-FB2E-4067-8D3A-70426414008C}" type="presParOf" srcId="{5F64499C-9A15-493F-9061-F7401EE25077}" destId="{79490662-551F-47AC-BEB7-E70B908D9EF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05F8B-53AF-492D-97E0-4FF81E6E410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26E0AE1D-5F84-49EC-A617-96AB2FA0E174}">
      <dgm:prSet custT="1"/>
      <dgm:spPr/>
      <dgm:t>
        <a:bodyPr/>
        <a:lstStyle/>
        <a:p>
          <a:r>
            <a:rPr lang="en-US" sz="2400">
              <a:latin typeface="Franklin Gothic Demi Cond"/>
            </a:rPr>
            <a:t>Improve healthcare professionals’ communication skills</a:t>
          </a:r>
        </a:p>
      </dgm:t>
    </dgm:pt>
    <dgm:pt modelId="{1CB14CE3-9935-4029-A521-50D8017A654A}" type="parTrans" cxnId="{3649EEF4-FD1B-4A89-8E1C-4BC556E48E86}">
      <dgm:prSet/>
      <dgm:spPr/>
      <dgm:t>
        <a:bodyPr/>
        <a:lstStyle/>
        <a:p>
          <a:endParaRPr lang="en-US"/>
        </a:p>
      </dgm:t>
    </dgm:pt>
    <dgm:pt modelId="{DBEB4873-50F8-4AA6-B1F5-AA2EC968A7DC}" type="sibTrans" cxnId="{3649EEF4-FD1B-4A89-8E1C-4BC556E48E86}">
      <dgm:prSet phldrT="1" phldr="0"/>
      <dgm:spPr/>
      <dgm:t>
        <a:bodyPr/>
        <a:lstStyle/>
        <a:p>
          <a:r>
            <a:rPr lang="en-US"/>
            <a:t>1</a:t>
          </a:r>
        </a:p>
      </dgm:t>
    </dgm:pt>
    <dgm:pt modelId="{0FBC7067-11AF-4CFC-8D40-58FB6C9E4761}">
      <dgm:prSet custT="1"/>
      <dgm:spPr/>
      <dgm:t>
        <a:bodyPr/>
        <a:lstStyle/>
        <a:p>
          <a:r>
            <a:rPr lang="en-US" sz="2200">
              <a:latin typeface="Franklin Gothic Demi Cond"/>
            </a:rPr>
            <a:t>Empower healthcare professionals to thrive in Canadian working environment </a:t>
          </a:r>
        </a:p>
      </dgm:t>
    </dgm:pt>
    <dgm:pt modelId="{2A15194F-A7BE-4641-A1C9-27959C9EC9B7}" type="parTrans" cxnId="{075AF130-5C4A-47BC-AF9A-711A1DF19C7F}">
      <dgm:prSet/>
      <dgm:spPr/>
      <dgm:t>
        <a:bodyPr/>
        <a:lstStyle/>
        <a:p>
          <a:endParaRPr lang="en-US"/>
        </a:p>
      </dgm:t>
    </dgm:pt>
    <dgm:pt modelId="{759202F3-BC7B-4167-B50A-5FC2FB195258}" type="sibTrans" cxnId="{075AF130-5C4A-47BC-AF9A-711A1DF19C7F}">
      <dgm:prSet phldrT="2" phldr="0"/>
      <dgm:spPr/>
      <dgm:t>
        <a:bodyPr/>
        <a:lstStyle/>
        <a:p>
          <a:r>
            <a:rPr lang="en-US"/>
            <a:t>2</a:t>
          </a:r>
        </a:p>
      </dgm:t>
    </dgm:pt>
    <dgm:pt modelId="{733633F0-EF5E-4D75-A79E-11489C5A5C45}">
      <dgm:prSet/>
      <dgm:spPr/>
      <dgm:t>
        <a:bodyPr/>
        <a:lstStyle/>
        <a:p>
          <a:r>
            <a:rPr lang="en-US">
              <a:latin typeface="Franklin Gothic Demi Cond" panose="020B0706030402020204"/>
            </a:rPr>
            <a:t>Bridge the possible cultural gap</a:t>
          </a:r>
        </a:p>
      </dgm:t>
    </dgm:pt>
    <dgm:pt modelId="{EC987AF1-CFAD-4778-B83A-AF6498A74A93}" type="parTrans" cxnId="{58ABB36A-333C-4FA3-8CC5-C2BD61A37637}">
      <dgm:prSet/>
      <dgm:spPr/>
      <dgm:t>
        <a:bodyPr/>
        <a:lstStyle/>
        <a:p>
          <a:endParaRPr lang="en-US"/>
        </a:p>
      </dgm:t>
    </dgm:pt>
    <dgm:pt modelId="{5F09A8A7-73C8-44B9-8DD0-D10486734C19}" type="sibTrans" cxnId="{58ABB36A-333C-4FA3-8CC5-C2BD61A37637}">
      <dgm:prSet phldrT="3" phldr="0"/>
      <dgm:spPr/>
      <dgm:t>
        <a:bodyPr/>
        <a:lstStyle/>
        <a:p>
          <a:r>
            <a:rPr lang="en-US"/>
            <a:t>3</a:t>
          </a:r>
        </a:p>
      </dgm:t>
    </dgm:pt>
    <dgm:pt modelId="{1D6C94D2-7BDD-49A5-A782-4897C8D7A383}">
      <dgm:prSet/>
      <dgm:spPr/>
      <dgm:t>
        <a:bodyPr/>
        <a:lstStyle/>
        <a:p>
          <a:r>
            <a:rPr lang="en-US">
              <a:latin typeface="Franklin Gothic Demi Cond" panose="020B0706030402020204"/>
            </a:rPr>
            <a:t>Prepare healthcare professionals for certain exams </a:t>
          </a:r>
        </a:p>
      </dgm:t>
    </dgm:pt>
    <dgm:pt modelId="{4A1A1D2B-F8DD-4894-A75D-EA194BA43348}" type="parTrans" cxnId="{FDCC14D6-E440-47F3-BE75-99F25D42FA4F}">
      <dgm:prSet/>
      <dgm:spPr/>
      <dgm:t>
        <a:bodyPr/>
        <a:lstStyle/>
        <a:p>
          <a:endParaRPr lang="en-US"/>
        </a:p>
      </dgm:t>
    </dgm:pt>
    <dgm:pt modelId="{FCD2B814-DFB3-41B6-937E-8E25D90568C4}" type="sibTrans" cxnId="{FDCC14D6-E440-47F3-BE75-99F25D42FA4F}">
      <dgm:prSet phldrT="4" phldr="0"/>
      <dgm:spPr/>
      <dgm:t>
        <a:bodyPr/>
        <a:lstStyle/>
        <a:p>
          <a:r>
            <a:rPr lang="en-US"/>
            <a:t>4</a:t>
          </a:r>
        </a:p>
      </dgm:t>
    </dgm:pt>
    <dgm:pt modelId="{66ADEBA1-804C-432B-B277-9B9FB1050C10}" type="pres">
      <dgm:prSet presAssocID="{92C05F8B-53AF-492D-97E0-4FF81E6E4101}" presName="Name0" presStyleCnt="0">
        <dgm:presLayoutVars>
          <dgm:animLvl val="lvl"/>
          <dgm:resizeHandles val="exact"/>
        </dgm:presLayoutVars>
      </dgm:prSet>
      <dgm:spPr/>
    </dgm:pt>
    <dgm:pt modelId="{4DC30A6F-0638-4D47-A35D-D121A8F59A09}" type="pres">
      <dgm:prSet presAssocID="{26E0AE1D-5F84-49EC-A617-96AB2FA0E174}" presName="compositeNode" presStyleCnt="0">
        <dgm:presLayoutVars>
          <dgm:bulletEnabled val="1"/>
        </dgm:presLayoutVars>
      </dgm:prSet>
      <dgm:spPr/>
    </dgm:pt>
    <dgm:pt modelId="{B9627D47-676A-4680-9D05-A996D3C67C9F}" type="pres">
      <dgm:prSet presAssocID="{26E0AE1D-5F84-49EC-A617-96AB2FA0E174}" presName="bgRect" presStyleLbl="bgAccFollowNode1" presStyleIdx="0" presStyleCnt="4"/>
      <dgm:spPr/>
    </dgm:pt>
    <dgm:pt modelId="{941F971E-CFDF-4A9C-990C-761D87C5AE28}" type="pres">
      <dgm:prSet presAssocID="{DBEB4873-50F8-4AA6-B1F5-AA2EC968A7DC}" presName="sibTransNodeCircle" presStyleLbl="alignNode1" presStyleIdx="0" presStyleCnt="8" custScaleX="60863" custScaleY="59796">
        <dgm:presLayoutVars>
          <dgm:chMax val="0"/>
          <dgm:bulletEnabled/>
        </dgm:presLayoutVars>
      </dgm:prSet>
      <dgm:spPr/>
    </dgm:pt>
    <dgm:pt modelId="{768623C8-EACF-46AA-90A6-6081A6AB99C0}" type="pres">
      <dgm:prSet presAssocID="{26E0AE1D-5F84-49EC-A617-96AB2FA0E174}" presName="bottomLine" presStyleLbl="alignNode1" presStyleIdx="1" presStyleCnt="8">
        <dgm:presLayoutVars/>
      </dgm:prSet>
      <dgm:spPr/>
    </dgm:pt>
    <dgm:pt modelId="{1C802590-7C56-4EBC-8940-8FA26E943CD9}" type="pres">
      <dgm:prSet presAssocID="{26E0AE1D-5F84-49EC-A617-96AB2FA0E174}" presName="nodeText" presStyleLbl="bgAccFollowNode1" presStyleIdx="0" presStyleCnt="4">
        <dgm:presLayoutVars>
          <dgm:bulletEnabled val="1"/>
        </dgm:presLayoutVars>
      </dgm:prSet>
      <dgm:spPr/>
    </dgm:pt>
    <dgm:pt modelId="{84E1613D-008A-4DE1-8A90-1B965AE53AB7}" type="pres">
      <dgm:prSet presAssocID="{DBEB4873-50F8-4AA6-B1F5-AA2EC968A7DC}" presName="sibTrans" presStyleCnt="0"/>
      <dgm:spPr/>
    </dgm:pt>
    <dgm:pt modelId="{B30D0769-9C38-49F1-801A-C55ABC9DA4D6}" type="pres">
      <dgm:prSet presAssocID="{0FBC7067-11AF-4CFC-8D40-58FB6C9E4761}" presName="compositeNode" presStyleCnt="0">
        <dgm:presLayoutVars>
          <dgm:bulletEnabled val="1"/>
        </dgm:presLayoutVars>
      </dgm:prSet>
      <dgm:spPr/>
    </dgm:pt>
    <dgm:pt modelId="{608CF064-7DA3-4CF9-8447-AC05BD799D5A}" type="pres">
      <dgm:prSet presAssocID="{0FBC7067-11AF-4CFC-8D40-58FB6C9E4761}" presName="bgRect" presStyleLbl="bgAccFollowNode1" presStyleIdx="1" presStyleCnt="4"/>
      <dgm:spPr/>
    </dgm:pt>
    <dgm:pt modelId="{38553860-6896-48DD-AFA4-C849F4A5054E}" type="pres">
      <dgm:prSet presAssocID="{759202F3-BC7B-4167-B50A-5FC2FB195258}" presName="sibTransNodeCircle" presStyleLbl="alignNode1" presStyleIdx="2" presStyleCnt="8" custScaleX="64601" custScaleY="64715">
        <dgm:presLayoutVars>
          <dgm:chMax val="0"/>
          <dgm:bulletEnabled/>
        </dgm:presLayoutVars>
      </dgm:prSet>
      <dgm:spPr/>
    </dgm:pt>
    <dgm:pt modelId="{5D93F9D3-269D-41CE-A646-0A4F32809F42}" type="pres">
      <dgm:prSet presAssocID="{0FBC7067-11AF-4CFC-8D40-58FB6C9E4761}" presName="bottomLine" presStyleLbl="alignNode1" presStyleIdx="3" presStyleCnt="8">
        <dgm:presLayoutVars/>
      </dgm:prSet>
      <dgm:spPr/>
    </dgm:pt>
    <dgm:pt modelId="{4C1AA9A9-1015-454F-BD60-7FEF151DD020}" type="pres">
      <dgm:prSet presAssocID="{0FBC7067-11AF-4CFC-8D40-58FB6C9E4761}" presName="nodeText" presStyleLbl="bgAccFollowNode1" presStyleIdx="1" presStyleCnt="4">
        <dgm:presLayoutVars>
          <dgm:bulletEnabled val="1"/>
        </dgm:presLayoutVars>
      </dgm:prSet>
      <dgm:spPr/>
    </dgm:pt>
    <dgm:pt modelId="{F3BF8C39-BD91-43AB-AB1F-61C2D93631D5}" type="pres">
      <dgm:prSet presAssocID="{759202F3-BC7B-4167-B50A-5FC2FB195258}" presName="sibTrans" presStyleCnt="0"/>
      <dgm:spPr/>
    </dgm:pt>
    <dgm:pt modelId="{6447D69D-6F50-4E22-9C45-6FC67CC5A1F7}" type="pres">
      <dgm:prSet presAssocID="{733633F0-EF5E-4D75-A79E-11489C5A5C45}" presName="compositeNode" presStyleCnt="0">
        <dgm:presLayoutVars>
          <dgm:bulletEnabled val="1"/>
        </dgm:presLayoutVars>
      </dgm:prSet>
      <dgm:spPr/>
    </dgm:pt>
    <dgm:pt modelId="{47E0CF57-8C13-46BE-ADB8-C4F519A67F25}" type="pres">
      <dgm:prSet presAssocID="{733633F0-EF5E-4D75-A79E-11489C5A5C45}" presName="bgRect" presStyleLbl="bgAccFollowNode1" presStyleIdx="2" presStyleCnt="4"/>
      <dgm:spPr/>
    </dgm:pt>
    <dgm:pt modelId="{45CC6470-3366-450C-9596-EEA0E7C72C89}" type="pres">
      <dgm:prSet presAssocID="{5F09A8A7-73C8-44B9-8DD0-D10486734C19}" presName="sibTransNodeCircle" presStyleLbl="alignNode1" presStyleIdx="4" presStyleCnt="8" custScaleX="64601" custScaleY="64715">
        <dgm:presLayoutVars>
          <dgm:chMax val="0"/>
          <dgm:bulletEnabled/>
        </dgm:presLayoutVars>
      </dgm:prSet>
      <dgm:spPr/>
    </dgm:pt>
    <dgm:pt modelId="{DA1281C2-82BF-4BC8-AF12-39BF6EE2146A}" type="pres">
      <dgm:prSet presAssocID="{733633F0-EF5E-4D75-A79E-11489C5A5C45}" presName="bottomLine" presStyleLbl="alignNode1" presStyleIdx="5" presStyleCnt="8">
        <dgm:presLayoutVars/>
      </dgm:prSet>
      <dgm:spPr/>
    </dgm:pt>
    <dgm:pt modelId="{73E01252-B122-4864-911F-4B3BDC51234A}" type="pres">
      <dgm:prSet presAssocID="{733633F0-EF5E-4D75-A79E-11489C5A5C45}" presName="nodeText" presStyleLbl="bgAccFollowNode1" presStyleIdx="2" presStyleCnt="4">
        <dgm:presLayoutVars>
          <dgm:bulletEnabled val="1"/>
        </dgm:presLayoutVars>
      </dgm:prSet>
      <dgm:spPr/>
    </dgm:pt>
    <dgm:pt modelId="{582FAC1A-BE3B-4D53-9823-18E1F4F10542}" type="pres">
      <dgm:prSet presAssocID="{5F09A8A7-73C8-44B9-8DD0-D10486734C19}" presName="sibTrans" presStyleCnt="0"/>
      <dgm:spPr/>
    </dgm:pt>
    <dgm:pt modelId="{A4DCDB65-9BC5-4864-90EF-7A7186EA1E7E}" type="pres">
      <dgm:prSet presAssocID="{1D6C94D2-7BDD-49A5-A782-4897C8D7A383}" presName="compositeNode" presStyleCnt="0">
        <dgm:presLayoutVars>
          <dgm:bulletEnabled val="1"/>
        </dgm:presLayoutVars>
      </dgm:prSet>
      <dgm:spPr/>
    </dgm:pt>
    <dgm:pt modelId="{F47211FB-C7FE-42BE-9C8A-618AF6E4B73D}" type="pres">
      <dgm:prSet presAssocID="{1D6C94D2-7BDD-49A5-A782-4897C8D7A383}" presName="bgRect" presStyleLbl="bgAccFollowNode1" presStyleIdx="3" presStyleCnt="4"/>
      <dgm:spPr/>
    </dgm:pt>
    <dgm:pt modelId="{A4D92213-506B-4247-B43A-108B26E94E72}" type="pres">
      <dgm:prSet presAssocID="{FCD2B814-DFB3-41B6-937E-8E25D90568C4}" presName="sibTransNodeCircle" presStyleLbl="alignNode1" presStyleIdx="6" presStyleCnt="8" custScaleX="64601" custScaleY="64715">
        <dgm:presLayoutVars>
          <dgm:chMax val="0"/>
          <dgm:bulletEnabled/>
        </dgm:presLayoutVars>
      </dgm:prSet>
      <dgm:spPr/>
    </dgm:pt>
    <dgm:pt modelId="{3321FB5F-CC60-4A54-B3A0-C0F85BFA0CF4}" type="pres">
      <dgm:prSet presAssocID="{1D6C94D2-7BDD-49A5-A782-4897C8D7A383}" presName="bottomLine" presStyleLbl="alignNode1" presStyleIdx="7" presStyleCnt="8">
        <dgm:presLayoutVars/>
      </dgm:prSet>
      <dgm:spPr/>
    </dgm:pt>
    <dgm:pt modelId="{93E42601-6D52-4A64-9941-097340C68C1D}" type="pres">
      <dgm:prSet presAssocID="{1D6C94D2-7BDD-49A5-A782-4897C8D7A383}" presName="nodeText" presStyleLbl="bgAccFollowNode1" presStyleIdx="3" presStyleCnt="4">
        <dgm:presLayoutVars>
          <dgm:bulletEnabled val="1"/>
        </dgm:presLayoutVars>
      </dgm:prSet>
      <dgm:spPr/>
    </dgm:pt>
  </dgm:ptLst>
  <dgm:cxnLst>
    <dgm:cxn modelId="{F1BBAB0C-42A8-4E1D-8E1A-8F0539500192}" type="presOf" srcId="{0FBC7067-11AF-4CFC-8D40-58FB6C9E4761}" destId="{4C1AA9A9-1015-454F-BD60-7FEF151DD020}" srcOrd="1" destOrd="0" presId="urn:microsoft.com/office/officeart/2016/7/layout/BasicLinearProcessNumbered"/>
    <dgm:cxn modelId="{075AF130-5C4A-47BC-AF9A-711A1DF19C7F}" srcId="{92C05F8B-53AF-492D-97E0-4FF81E6E4101}" destId="{0FBC7067-11AF-4CFC-8D40-58FB6C9E4761}" srcOrd="1" destOrd="0" parTransId="{2A15194F-A7BE-4641-A1C9-27959C9EC9B7}" sibTransId="{759202F3-BC7B-4167-B50A-5FC2FB195258}"/>
    <dgm:cxn modelId="{BE0D0334-EAA2-4A2E-AD14-425F1F9B96CE}" type="presOf" srcId="{26E0AE1D-5F84-49EC-A617-96AB2FA0E174}" destId="{B9627D47-676A-4680-9D05-A996D3C67C9F}" srcOrd="0" destOrd="0" presId="urn:microsoft.com/office/officeart/2016/7/layout/BasicLinearProcessNumbered"/>
    <dgm:cxn modelId="{1D847F5B-3448-44A1-B38A-423B4CD75ED0}" type="presOf" srcId="{1D6C94D2-7BDD-49A5-A782-4897C8D7A383}" destId="{F47211FB-C7FE-42BE-9C8A-618AF6E4B73D}" srcOrd="0" destOrd="0" presId="urn:microsoft.com/office/officeart/2016/7/layout/BasicLinearProcessNumbered"/>
    <dgm:cxn modelId="{649B5B42-AFD1-46DA-A9AC-C939898B3611}" type="presOf" srcId="{759202F3-BC7B-4167-B50A-5FC2FB195258}" destId="{38553860-6896-48DD-AFA4-C849F4A5054E}" srcOrd="0" destOrd="0" presId="urn:microsoft.com/office/officeart/2016/7/layout/BasicLinearProcessNumbered"/>
    <dgm:cxn modelId="{58ABB36A-333C-4FA3-8CC5-C2BD61A37637}" srcId="{92C05F8B-53AF-492D-97E0-4FF81E6E4101}" destId="{733633F0-EF5E-4D75-A79E-11489C5A5C45}" srcOrd="2" destOrd="0" parTransId="{EC987AF1-CFAD-4778-B83A-AF6498A74A93}" sibTransId="{5F09A8A7-73C8-44B9-8DD0-D10486734C19}"/>
    <dgm:cxn modelId="{5BD8AB99-2F17-45A3-9D7C-A9C3B1FC9946}" type="presOf" srcId="{DBEB4873-50F8-4AA6-B1F5-AA2EC968A7DC}" destId="{941F971E-CFDF-4A9C-990C-761D87C5AE28}" srcOrd="0" destOrd="0" presId="urn:microsoft.com/office/officeart/2016/7/layout/BasicLinearProcessNumbered"/>
    <dgm:cxn modelId="{AC0A22A6-A6AD-4B0F-B509-B831325D3A1E}" type="presOf" srcId="{733633F0-EF5E-4D75-A79E-11489C5A5C45}" destId="{47E0CF57-8C13-46BE-ADB8-C4F519A67F25}" srcOrd="0" destOrd="0" presId="urn:microsoft.com/office/officeart/2016/7/layout/BasicLinearProcessNumbered"/>
    <dgm:cxn modelId="{82DF1FAA-547B-409C-B2EC-230E8114BDC4}" type="presOf" srcId="{FCD2B814-DFB3-41B6-937E-8E25D90568C4}" destId="{A4D92213-506B-4247-B43A-108B26E94E72}" srcOrd="0" destOrd="0" presId="urn:microsoft.com/office/officeart/2016/7/layout/BasicLinearProcessNumbered"/>
    <dgm:cxn modelId="{16D73FAA-B61C-4F80-B94F-092703571F01}" type="presOf" srcId="{5F09A8A7-73C8-44B9-8DD0-D10486734C19}" destId="{45CC6470-3366-450C-9596-EEA0E7C72C89}" srcOrd="0" destOrd="0" presId="urn:microsoft.com/office/officeart/2016/7/layout/BasicLinearProcessNumbered"/>
    <dgm:cxn modelId="{FA24C8B0-4FF9-4AC3-9871-C30FFD625811}" type="presOf" srcId="{0FBC7067-11AF-4CFC-8D40-58FB6C9E4761}" destId="{608CF064-7DA3-4CF9-8447-AC05BD799D5A}" srcOrd="0" destOrd="0" presId="urn:microsoft.com/office/officeart/2016/7/layout/BasicLinearProcessNumbered"/>
    <dgm:cxn modelId="{FEEFCDBE-7121-4D8E-9C6E-4652ED589555}" type="presOf" srcId="{1D6C94D2-7BDD-49A5-A782-4897C8D7A383}" destId="{93E42601-6D52-4A64-9941-097340C68C1D}" srcOrd="1" destOrd="0" presId="urn:microsoft.com/office/officeart/2016/7/layout/BasicLinearProcessNumbered"/>
    <dgm:cxn modelId="{E0C297D0-D3DD-40F9-8DE4-692AB805E330}" type="presOf" srcId="{733633F0-EF5E-4D75-A79E-11489C5A5C45}" destId="{73E01252-B122-4864-911F-4B3BDC51234A}" srcOrd="1" destOrd="0" presId="urn:microsoft.com/office/officeart/2016/7/layout/BasicLinearProcessNumbered"/>
    <dgm:cxn modelId="{FDCC14D6-E440-47F3-BE75-99F25D42FA4F}" srcId="{92C05F8B-53AF-492D-97E0-4FF81E6E4101}" destId="{1D6C94D2-7BDD-49A5-A782-4897C8D7A383}" srcOrd="3" destOrd="0" parTransId="{4A1A1D2B-F8DD-4894-A75D-EA194BA43348}" sibTransId="{FCD2B814-DFB3-41B6-937E-8E25D90568C4}"/>
    <dgm:cxn modelId="{134219E2-B212-4842-97C9-E486F923C86B}" type="presOf" srcId="{26E0AE1D-5F84-49EC-A617-96AB2FA0E174}" destId="{1C802590-7C56-4EBC-8940-8FA26E943CD9}" srcOrd="1" destOrd="0" presId="urn:microsoft.com/office/officeart/2016/7/layout/BasicLinearProcessNumbered"/>
    <dgm:cxn modelId="{05761AEB-840D-4A7B-A1E0-CB5D3817A98F}" type="presOf" srcId="{92C05F8B-53AF-492D-97E0-4FF81E6E4101}" destId="{66ADEBA1-804C-432B-B277-9B9FB1050C10}" srcOrd="0" destOrd="0" presId="urn:microsoft.com/office/officeart/2016/7/layout/BasicLinearProcessNumbered"/>
    <dgm:cxn modelId="{3649EEF4-FD1B-4A89-8E1C-4BC556E48E86}" srcId="{92C05F8B-53AF-492D-97E0-4FF81E6E4101}" destId="{26E0AE1D-5F84-49EC-A617-96AB2FA0E174}" srcOrd="0" destOrd="0" parTransId="{1CB14CE3-9935-4029-A521-50D8017A654A}" sibTransId="{DBEB4873-50F8-4AA6-B1F5-AA2EC968A7DC}"/>
    <dgm:cxn modelId="{0AF65A82-ED5E-425D-AFCF-99E960409960}" type="presParOf" srcId="{66ADEBA1-804C-432B-B277-9B9FB1050C10}" destId="{4DC30A6F-0638-4D47-A35D-D121A8F59A09}" srcOrd="0" destOrd="0" presId="urn:microsoft.com/office/officeart/2016/7/layout/BasicLinearProcessNumbered"/>
    <dgm:cxn modelId="{DFCAD0C0-38AD-4705-930D-6334D8E92360}" type="presParOf" srcId="{4DC30A6F-0638-4D47-A35D-D121A8F59A09}" destId="{B9627D47-676A-4680-9D05-A996D3C67C9F}" srcOrd="0" destOrd="0" presId="urn:microsoft.com/office/officeart/2016/7/layout/BasicLinearProcessNumbered"/>
    <dgm:cxn modelId="{641A7E12-083F-461A-8781-6B3264DB7E0F}" type="presParOf" srcId="{4DC30A6F-0638-4D47-A35D-D121A8F59A09}" destId="{941F971E-CFDF-4A9C-990C-761D87C5AE28}" srcOrd="1" destOrd="0" presId="urn:microsoft.com/office/officeart/2016/7/layout/BasicLinearProcessNumbered"/>
    <dgm:cxn modelId="{90933A8E-8A89-4F94-9138-4AFB4903BA30}" type="presParOf" srcId="{4DC30A6F-0638-4D47-A35D-D121A8F59A09}" destId="{768623C8-EACF-46AA-90A6-6081A6AB99C0}" srcOrd="2" destOrd="0" presId="urn:microsoft.com/office/officeart/2016/7/layout/BasicLinearProcessNumbered"/>
    <dgm:cxn modelId="{35D28402-79E1-4EAA-896E-1B522018115F}" type="presParOf" srcId="{4DC30A6F-0638-4D47-A35D-D121A8F59A09}" destId="{1C802590-7C56-4EBC-8940-8FA26E943CD9}" srcOrd="3" destOrd="0" presId="urn:microsoft.com/office/officeart/2016/7/layout/BasicLinearProcessNumbered"/>
    <dgm:cxn modelId="{B2F445F6-2049-49FB-ACB5-63535EBA23F4}" type="presParOf" srcId="{66ADEBA1-804C-432B-B277-9B9FB1050C10}" destId="{84E1613D-008A-4DE1-8A90-1B965AE53AB7}" srcOrd="1" destOrd="0" presId="urn:microsoft.com/office/officeart/2016/7/layout/BasicLinearProcessNumbered"/>
    <dgm:cxn modelId="{A7A1425D-9E5E-457A-A84F-89CB5C51F9D4}" type="presParOf" srcId="{66ADEBA1-804C-432B-B277-9B9FB1050C10}" destId="{B30D0769-9C38-49F1-801A-C55ABC9DA4D6}" srcOrd="2" destOrd="0" presId="urn:microsoft.com/office/officeart/2016/7/layout/BasicLinearProcessNumbered"/>
    <dgm:cxn modelId="{D06BB5AD-DD6E-42A9-AC57-3314B21B4316}" type="presParOf" srcId="{B30D0769-9C38-49F1-801A-C55ABC9DA4D6}" destId="{608CF064-7DA3-4CF9-8447-AC05BD799D5A}" srcOrd="0" destOrd="0" presId="urn:microsoft.com/office/officeart/2016/7/layout/BasicLinearProcessNumbered"/>
    <dgm:cxn modelId="{51B2E010-D4BF-4CF8-A995-DDCE7747A180}" type="presParOf" srcId="{B30D0769-9C38-49F1-801A-C55ABC9DA4D6}" destId="{38553860-6896-48DD-AFA4-C849F4A5054E}" srcOrd="1" destOrd="0" presId="urn:microsoft.com/office/officeart/2016/7/layout/BasicLinearProcessNumbered"/>
    <dgm:cxn modelId="{09E18DAE-ED36-4C4D-BD33-5014FEEEF9D2}" type="presParOf" srcId="{B30D0769-9C38-49F1-801A-C55ABC9DA4D6}" destId="{5D93F9D3-269D-41CE-A646-0A4F32809F42}" srcOrd="2" destOrd="0" presId="urn:microsoft.com/office/officeart/2016/7/layout/BasicLinearProcessNumbered"/>
    <dgm:cxn modelId="{5CFCC9DD-5226-419B-8913-34C46DCA7FF2}" type="presParOf" srcId="{B30D0769-9C38-49F1-801A-C55ABC9DA4D6}" destId="{4C1AA9A9-1015-454F-BD60-7FEF151DD020}" srcOrd="3" destOrd="0" presId="urn:microsoft.com/office/officeart/2016/7/layout/BasicLinearProcessNumbered"/>
    <dgm:cxn modelId="{33F8F20C-2A67-4050-BA82-2B704266F8DD}" type="presParOf" srcId="{66ADEBA1-804C-432B-B277-9B9FB1050C10}" destId="{F3BF8C39-BD91-43AB-AB1F-61C2D93631D5}" srcOrd="3" destOrd="0" presId="urn:microsoft.com/office/officeart/2016/7/layout/BasicLinearProcessNumbered"/>
    <dgm:cxn modelId="{EEBFE504-B17D-4DF0-92FF-4A704698EDAB}" type="presParOf" srcId="{66ADEBA1-804C-432B-B277-9B9FB1050C10}" destId="{6447D69D-6F50-4E22-9C45-6FC67CC5A1F7}" srcOrd="4" destOrd="0" presId="urn:microsoft.com/office/officeart/2016/7/layout/BasicLinearProcessNumbered"/>
    <dgm:cxn modelId="{02A1703D-C638-40BD-B59F-6BE1A489DEBE}" type="presParOf" srcId="{6447D69D-6F50-4E22-9C45-6FC67CC5A1F7}" destId="{47E0CF57-8C13-46BE-ADB8-C4F519A67F25}" srcOrd="0" destOrd="0" presId="urn:microsoft.com/office/officeart/2016/7/layout/BasicLinearProcessNumbered"/>
    <dgm:cxn modelId="{A852C2B5-A8FD-4477-8D39-67E5C26E4997}" type="presParOf" srcId="{6447D69D-6F50-4E22-9C45-6FC67CC5A1F7}" destId="{45CC6470-3366-450C-9596-EEA0E7C72C89}" srcOrd="1" destOrd="0" presId="urn:microsoft.com/office/officeart/2016/7/layout/BasicLinearProcessNumbered"/>
    <dgm:cxn modelId="{47C2F737-E5AF-41E7-9EC9-5611614692F9}" type="presParOf" srcId="{6447D69D-6F50-4E22-9C45-6FC67CC5A1F7}" destId="{DA1281C2-82BF-4BC8-AF12-39BF6EE2146A}" srcOrd="2" destOrd="0" presId="urn:microsoft.com/office/officeart/2016/7/layout/BasicLinearProcessNumbered"/>
    <dgm:cxn modelId="{BCAA9592-A850-407A-99FA-8DFA7A108604}" type="presParOf" srcId="{6447D69D-6F50-4E22-9C45-6FC67CC5A1F7}" destId="{73E01252-B122-4864-911F-4B3BDC51234A}" srcOrd="3" destOrd="0" presId="urn:microsoft.com/office/officeart/2016/7/layout/BasicLinearProcessNumbered"/>
    <dgm:cxn modelId="{8AB3A416-EFDE-4BC4-BE1C-E73879152538}" type="presParOf" srcId="{66ADEBA1-804C-432B-B277-9B9FB1050C10}" destId="{582FAC1A-BE3B-4D53-9823-18E1F4F10542}" srcOrd="5" destOrd="0" presId="urn:microsoft.com/office/officeart/2016/7/layout/BasicLinearProcessNumbered"/>
    <dgm:cxn modelId="{9F28E12F-9B72-488F-A278-893051C53E89}" type="presParOf" srcId="{66ADEBA1-804C-432B-B277-9B9FB1050C10}" destId="{A4DCDB65-9BC5-4864-90EF-7A7186EA1E7E}" srcOrd="6" destOrd="0" presId="urn:microsoft.com/office/officeart/2016/7/layout/BasicLinearProcessNumbered"/>
    <dgm:cxn modelId="{3EB0B253-4D35-4CDB-B837-24512947FFB1}" type="presParOf" srcId="{A4DCDB65-9BC5-4864-90EF-7A7186EA1E7E}" destId="{F47211FB-C7FE-42BE-9C8A-618AF6E4B73D}" srcOrd="0" destOrd="0" presId="urn:microsoft.com/office/officeart/2016/7/layout/BasicLinearProcessNumbered"/>
    <dgm:cxn modelId="{96FA5F0C-979B-4184-B2F3-37B1B1F49EB8}" type="presParOf" srcId="{A4DCDB65-9BC5-4864-90EF-7A7186EA1E7E}" destId="{A4D92213-506B-4247-B43A-108B26E94E72}" srcOrd="1" destOrd="0" presId="urn:microsoft.com/office/officeart/2016/7/layout/BasicLinearProcessNumbered"/>
    <dgm:cxn modelId="{C6F77AA5-2C3C-4533-8041-CAABE721760E}" type="presParOf" srcId="{A4DCDB65-9BC5-4864-90EF-7A7186EA1E7E}" destId="{3321FB5F-CC60-4A54-B3A0-C0F85BFA0CF4}" srcOrd="2" destOrd="0" presId="urn:microsoft.com/office/officeart/2016/7/layout/BasicLinearProcessNumbered"/>
    <dgm:cxn modelId="{AA5620C3-4719-48B5-9A60-59713712F0BE}" type="presParOf" srcId="{A4DCDB65-9BC5-4864-90EF-7A7186EA1E7E}" destId="{93E42601-6D52-4A64-9941-097340C68C1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5211A-A380-4C31-BCD6-283876091945}"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93FB5FA6-41C4-447B-ADE8-C4E0263A1830}">
      <dgm:prSet phldrT="[Text]"/>
      <dgm:spPr/>
      <dgm:t>
        <a:bodyPr/>
        <a:lstStyle/>
        <a:p>
          <a:r>
            <a:rPr lang="en-US"/>
            <a:t>In-person simulated patients</a:t>
          </a:r>
        </a:p>
      </dgm:t>
    </dgm:pt>
    <dgm:pt modelId="{DD272F87-7CBF-43C3-9E23-D66176545AB5}" type="parTrans" cxnId="{13552579-306B-42EA-B72F-B590C8A7D659}">
      <dgm:prSet/>
      <dgm:spPr/>
      <dgm:t>
        <a:bodyPr/>
        <a:lstStyle/>
        <a:p>
          <a:endParaRPr lang="en-US"/>
        </a:p>
      </dgm:t>
    </dgm:pt>
    <dgm:pt modelId="{45838DCC-139C-4F23-B621-7E819E875687}" type="sibTrans" cxnId="{13552579-306B-42EA-B72F-B590C8A7D659}">
      <dgm:prSet/>
      <dgm:spPr/>
      <dgm:t>
        <a:bodyPr/>
        <a:lstStyle/>
        <a:p>
          <a:endParaRPr lang="en-US"/>
        </a:p>
      </dgm:t>
    </dgm:pt>
    <dgm:pt modelId="{3C962BD0-262F-42A9-BC13-F79FA0169B67}">
      <dgm:prSet phldrT="[Text]"/>
      <dgm:spPr/>
      <dgm:t>
        <a:bodyPr/>
        <a:lstStyle/>
        <a:p>
          <a:pPr>
            <a:spcAft>
              <a:spcPts val="0"/>
            </a:spcAft>
          </a:pPr>
          <a:r>
            <a:rPr lang="en-US" b="0" dirty="0"/>
            <a:t>AI </a:t>
          </a:r>
        </a:p>
        <a:p>
          <a:pPr>
            <a:spcAft>
              <a:spcPct val="35000"/>
            </a:spcAft>
          </a:pPr>
          <a:r>
            <a:rPr lang="en-US" b="0" dirty="0"/>
            <a:t>virtual patients</a:t>
          </a:r>
        </a:p>
      </dgm:t>
    </dgm:pt>
    <dgm:pt modelId="{BEC56579-D103-4248-B1C1-34855A6824E4}" type="parTrans" cxnId="{5BD2013A-CADC-4B45-81C3-B07BADE523E0}">
      <dgm:prSet/>
      <dgm:spPr/>
      <dgm:t>
        <a:bodyPr/>
        <a:lstStyle/>
        <a:p>
          <a:endParaRPr lang="en-US"/>
        </a:p>
      </dgm:t>
    </dgm:pt>
    <dgm:pt modelId="{0F1F1C3E-767D-4972-85A7-668DBD2BC989}" type="sibTrans" cxnId="{5BD2013A-CADC-4B45-81C3-B07BADE523E0}">
      <dgm:prSet/>
      <dgm:spPr/>
      <dgm:t>
        <a:bodyPr/>
        <a:lstStyle/>
        <a:p>
          <a:endParaRPr lang="en-US"/>
        </a:p>
      </dgm:t>
    </dgm:pt>
    <dgm:pt modelId="{B206BF9A-A937-4494-8BF9-B1DA015E06CB}">
      <dgm:prSet phldrT="[Text]"/>
      <dgm:spPr/>
      <dgm:t>
        <a:bodyPr/>
        <a:lstStyle/>
        <a:p>
          <a:r>
            <a:rPr lang="en-US"/>
            <a:t>Online simulated patients</a:t>
          </a:r>
        </a:p>
      </dgm:t>
    </dgm:pt>
    <dgm:pt modelId="{38A70D46-EDC6-4FA8-B1C1-BBA3E62C3B69}" type="parTrans" cxnId="{2190865B-2B17-48FC-A19F-1C262CF79289}">
      <dgm:prSet/>
      <dgm:spPr/>
      <dgm:t>
        <a:bodyPr/>
        <a:lstStyle/>
        <a:p>
          <a:endParaRPr lang="en-US"/>
        </a:p>
      </dgm:t>
    </dgm:pt>
    <dgm:pt modelId="{59270875-B0CC-4DD0-8EF9-0F1A54A92360}" type="sibTrans" cxnId="{2190865B-2B17-48FC-A19F-1C262CF79289}">
      <dgm:prSet/>
      <dgm:spPr/>
      <dgm:t>
        <a:bodyPr/>
        <a:lstStyle/>
        <a:p>
          <a:endParaRPr lang="en-US"/>
        </a:p>
      </dgm:t>
    </dgm:pt>
    <dgm:pt modelId="{10350398-FC7D-4FF0-AC80-C8F6C5E76BCE}" type="pres">
      <dgm:prSet presAssocID="{3D85211A-A380-4C31-BCD6-283876091945}" presName="Name0" presStyleCnt="0">
        <dgm:presLayoutVars>
          <dgm:chMax val="7"/>
          <dgm:dir/>
          <dgm:resizeHandles val="exact"/>
        </dgm:presLayoutVars>
      </dgm:prSet>
      <dgm:spPr/>
    </dgm:pt>
    <dgm:pt modelId="{D293F81C-83A1-4E7D-8D95-1BC2CD2B908B}" type="pres">
      <dgm:prSet presAssocID="{3D85211A-A380-4C31-BCD6-283876091945}" presName="ellipse1" presStyleLbl="vennNode1" presStyleIdx="0" presStyleCnt="3">
        <dgm:presLayoutVars>
          <dgm:bulletEnabled val="1"/>
        </dgm:presLayoutVars>
      </dgm:prSet>
      <dgm:spPr/>
    </dgm:pt>
    <dgm:pt modelId="{D7FA3986-A4F9-419A-9F67-A2E0835B95C2}" type="pres">
      <dgm:prSet presAssocID="{3D85211A-A380-4C31-BCD6-283876091945}" presName="ellipse2" presStyleLbl="vennNode1" presStyleIdx="1" presStyleCnt="3">
        <dgm:presLayoutVars>
          <dgm:bulletEnabled val="1"/>
        </dgm:presLayoutVars>
      </dgm:prSet>
      <dgm:spPr/>
    </dgm:pt>
    <dgm:pt modelId="{4449790D-7F91-431F-A244-1E8C3E940B0F}" type="pres">
      <dgm:prSet presAssocID="{3D85211A-A380-4C31-BCD6-283876091945}" presName="ellipse3" presStyleLbl="vennNode1" presStyleIdx="2" presStyleCnt="3">
        <dgm:presLayoutVars>
          <dgm:bulletEnabled val="1"/>
        </dgm:presLayoutVars>
      </dgm:prSet>
      <dgm:spPr/>
    </dgm:pt>
  </dgm:ptLst>
  <dgm:cxnLst>
    <dgm:cxn modelId="{2DE68B23-1D7A-4F86-BD40-C755A7A98D62}" type="presOf" srcId="{B206BF9A-A937-4494-8BF9-B1DA015E06CB}" destId="{4449790D-7F91-431F-A244-1E8C3E940B0F}" srcOrd="0" destOrd="0" presId="urn:microsoft.com/office/officeart/2005/8/layout/rings+Icon"/>
    <dgm:cxn modelId="{5BD2013A-CADC-4B45-81C3-B07BADE523E0}" srcId="{3D85211A-A380-4C31-BCD6-283876091945}" destId="{3C962BD0-262F-42A9-BC13-F79FA0169B67}" srcOrd="1" destOrd="0" parTransId="{BEC56579-D103-4248-B1C1-34855A6824E4}" sibTransId="{0F1F1C3E-767D-4972-85A7-668DBD2BC989}"/>
    <dgm:cxn modelId="{2190865B-2B17-48FC-A19F-1C262CF79289}" srcId="{3D85211A-A380-4C31-BCD6-283876091945}" destId="{B206BF9A-A937-4494-8BF9-B1DA015E06CB}" srcOrd="2" destOrd="0" parTransId="{38A70D46-EDC6-4FA8-B1C1-BBA3E62C3B69}" sibTransId="{59270875-B0CC-4DD0-8EF9-0F1A54A92360}"/>
    <dgm:cxn modelId="{13552579-306B-42EA-B72F-B590C8A7D659}" srcId="{3D85211A-A380-4C31-BCD6-283876091945}" destId="{93FB5FA6-41C4-447B-ADE8-C4E0263A1830}" srcOrd="0" destOrd="0" parTransId="{DD272F87-7CBF-43C3-9E23-D66176545AB5}" sibTransId="{45838DCC-139C-4F23-B621-7E819E875687}"/>
    <dgm:cxn modelId="{B927D9C3-FDA0-40A3-9F77-FF61347CFE48}" type="presOf" srcId="{3D85211A-A380-4C31-BCD6-283876091945}" destId="{10350398-FC7D-4FF0-AC80-C8F6C5E76BCE}" srcOrd="0" destOrd="0" presId="urn:microsoft.com/office/officeart/2005/8/layout/rings+Icon"/>
    <dgm:cxn modelId="{11136BDE-6190-4F1B-B54A-0D9FB624E012}" type="presOf" srcId="{3C962BD0-262F-42A9-BC13-F79FA0169B67}" destId="{D7FA3986-A4F9-419A-9F67-A2E0835B95C2}" srcOrd="0" destOrd="0" presId="urn:microsoft.com/office/officeart/2005/8/layout/rings+Icon"/>
    <dgm:cxn modelId="{3EF1B1FF-E11B-46D7-8EC2-93F29F0DFE23}" type="presOf" srcId="{93FB5FA6-41C4-447B-ADE8-C4E0263A1830}" destId="{D293F81C-83A1-4E7D-8D95-1BC2CD2B908B}" srcOrd="0" destOrd="0" presId="urn:microsoft.com/office/officeart/2005/8/layout/rings+Icon"/>
    <dgm:cxn modelId="{FE1DEE78-FFAE-40F7-96F8-C3252F4423FD}" type="presParOf" srcId="{10350398-FC7D-4FF0-AC80-C8F6C5E76BCE}" destId="{D293F81C-83A1-4E7D-8D95-1BC2CD2B908B}" srcOrd="0" destOrd="0" presId="urn:microsoft.com/office/officeart/2005/8/layout/rings+Icon"/>
    <dgm:cxn modelId="{5FFEDB1E-B20B-4C75-941F-43E0DE6976EB}" type="presParOf" srcId="{10350398-FC7D-4FF0-AC80-C8F6C5E76BCE}" destId="{D7FA3986-A4F9-419A-9F67-A2E0835B95C2}" srcOrd="1" destOrd="0" presId="urn:microsoft.com/office/officeart/2005/8/layout/rings+Icon"/>
    <dgm:cxn modelId="{2011583F-2A78-4774-9906-2398D29398F5}" type="presParOf" srcId="{10350398-FC7D-4FF0-AC80-C8F6C5E76BCE}" destId="{4449790D-7F91-431F-A244-1E8C3E940B0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4C2EF-850E-4408-B54B-D190FEA8245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5FEA88A-5D55-44B4-B83A-F4D33053B5FF}">
      <dgm:prSet/>
      <dgm:spPr>
        <a:solidFill>
          <a:schemeClr val="accent4">
            <a:lumMod val="40000"/>
            <a:lumOff val="60000"/>
          </a:schemeClr>
        </a:solidFill>
      </dgm:spPr>
      <dgm:t>
        <a:bodyPr/>
        <a:lstStyle/>
        <a:p>
          <a:r>
            <a:rPr lang="en-US" b="1" dirty="0">
              <a:solidFill>
                <a:schemeClr val="tx1"/>
              </a:solidFill>
            </a:rPr>
            <a:t>Challenge: </a:t>
          </a:r>
          <a:endParaRPr lang="en-US" dirty="0">
            <a:solidFill>
              <a:schemeClr val="tx1"/>
            </a:solidFill>
          </a:endParaRPr>
        </a:p>
      </dgm:t>
    </dgm:pt>
    <dgm:pt modelId="{552F7BC7-94EC-4D47-8F97-9F6B775BDEA9}" type="parTrans" cxnId="{685CFE28-C2EA-4C5D-9133-864C60A804B7}">
      <dgm:prSet/>
      <dgm:spPr/>
      <dgm:t>
        <a:bodyPr/>
        <a:lstStyle/>
        <a:p>
          <a:endParaRPr lang="en-US"/>
        </a:p>
      </dgm:t>
    </dgm:pt>
    <dgm:pt modelId="{D18C760A-525E-475C-9F96-91BB0B742B62}" type="sibTrans" cxnId="{685CFE28-C2EA-4C5D-9133-864C60A804B7}">
      <dgm:prSet/>
      <dgm:spPr/>
      <dgm:t>
        <a:bodyPr/>
        <a:lstStyle/>
        <a:p>
          <a:endParaRPr lang="en-US"/>
        </a:p>
      </dgm:t>
    </dgm:pt>
    <dgm:pt modelId="{047731D5-423C-471B-A658-0E66C4B8C7C9}">
      <dgm:prSet/>
      <dgm:spPr>
        <a:solidFill>
          <a:schemeClr val="accent4">
            <a:lumMod val="40000"/>
            <a:lumOff val="60000"/>
          </a:schemeClr>
        </a:solidFill>
      </dgm:spPr>
      <dgm:t>
        <a:bodyPr/>
        <a:lstStyle/>
        <a:p>
          <a:r>
            <a:rPr lang="en-US">
              <a:solidFill>
                <a:schemeClr val="tx1"/>
              </a:solidFill>
            </a:rPr>
            <a:t>Replacing in-class role-plays and practice</a:t>
          </a:r>
        </a:p>
      </dgm:t>
    </dgm:pt>
    <dgm:pt modelId="{91965F8E-88D1-4A42-8FA4-D481C16DBDCD}" type="parTrans" cxnId="{2E50E172-D432-43BC-8BDD-F9BB41AEEF36}">
      <dgm:prSet/>
      <dgm:spPr/>
      <dgm:t>
        <a:bodyPr/>
        <a:lstStyle/>
        <a:p>
          <a:endParaRPr lang="en-US"/>
        </a:p>
      </dgm:t>
    </dgm:pt>
    <dgm:pt modelId="{F440B44B-41E5-4303-9660-DA7C6C437DD0}" type="sibTrans" cxnId="{2E50E172-D432-43BC-8BDD-F9BB41AEEF36}">
      <dgm:prSet/>
      <dgm:spPr/>
      <dgm:t>
        <a:bodyPr/>
        <a:lstStyle/>
        <a:p>
          <a:endParaRPr lang="en-US"/>
        </a:p>
      </dgm:t>
    </dgm:pt>
    <dgm:pt modelId="{A5A4AA89-CDBF-45F2-862B-0EC4544EDB03}">
      <dgm:prSet/>
      <dgm:spPr>
        <a:solidFill>
          <a:schemeClr val="accent4">
            <a:lumMod val="40000"/>
            <a:lumOff val="60000"/>
          </a:schemeClr>
        </a:solidFill>
      </dgm:spPr>
      <dgm:t>
        <a:bodyPr/>
        <a:lstStyle/>
        <a:p>
          <a:r>
            <a:rPr lang="en-US" b="1">
              <a:solidFill>
                <a:schemeClr val="tx1"/>
              </a:solidFill>
            </a:rPr>
            <a:t>Solution:</a:t>
          </a:r>
          <a:endParaRPr lang="en-US">
            <a:solidFill>
              <a:schemeClr val="tx1"/>
            </a:solidFill>
          </a:endParaRPr>
        </a:p>
      </dgm:t>
    </dgm:pt>
    <dgm:pt modelId="{6BD05489-D21F-4FE1-844E-F319BB0A29B2}" type="parTrans" cxnId="{8095844F-ECA8-4688-B025-ECDDCECFF4E6}">
      <dgm:prSet/>
      <dgm:spPr/>
      <dgm:t>
        <a:bodyPr/>
        <a:lstStyle/>
        <a:p>
          <a:endParaRPr lang="en-US"/>
        </a:p>
      </dgm:t>
    </dgm:pt>
    <dgm:pt modelId="{346A2111-61C5-4752-A97D-C0A49435F0CE}" type="sibTrans" cxnId="{8095844F-ECA8-4688-B025-ECDDCECFF4E6}">
      <dgm:prSet/>
      <dgm:spPr/>
      <dgm:t>
        <a:bodyPr/>
        <a:lstStyle/>
        <a:p>
          <a:endParaRPr lang="en-US"/>
        </a:p>
      </dgm:t>
    </dgm:pt>
    <dgm:pt modelId="{E7727FFA-A22A-496B-BD56-3B95F773001B}">
      <dgm:prSet/>
      <dgm:spPr>
        <a:solidFill>
          <a:schemeClr val="accent4">
            <a:lumMod val="40000"/>
            <a:lumOff val="60000"/>
          </a:schemeClr>
        </a:solidFill>
      </dgm:spPr>
      <dgm:t>
        <a:bodyPr/>
        <a:lstStyle/>
        <a:p>
          <a:r>
            <a:rPr lang="en-US">
              <a:solidFill>
                <a:schemeClr val="tx1"/>
              </a:solidFill>
            </a:rPr>
            <a:t>Using AI avatars for role-play practice and assignments</a:t>
          </a:r>
        </a:p>
      </dgm:t>
    </dgm:pt>
    <dgm:pt modelId="{724708C7-BB69-4E4F-9BBA-D1C4B05973A0}" type="parTrans" cxnId="{9B26CCBD-6AA3-4C48-8A5E-01936559252B}">
      <dgm:prSet/>
      <dgm:spPr/>
      <dgm:t>
        <a:bodyPr/>
        <a:lstStyle/>
        <a:p>
          <a:endParaRPr lang="en-US"/>
        </a:p>
      </dgm:t>
    </dgm:pt>
    <dgm:pt modelId="{F7A04F63-41CE-4588-8DC6-B1A8DEB70AE9}" type="sibTrans" cxnId="{9B26CCBD-6AA3-4C48-8A5E-01936559252B}">
      <dgm:prSet/>
      <dgm:spPr/>
      <dgm:t>
        <a:bodyPr/>
        <a:lstStyle/>
        <a:p>
          <a:endParaRPr lang="en-US"/>
        </a:p>
      </dgm:t>
    </dgm:pt>
    <dgm:pt modelId="{49634995-A76D-4A0F-BC3A-1012D07E380C}" type="pres">
      <dgm:prSet presAssocID="{C6C4C2EF-850E-4408-B54B-D190FEA82459}" presName="diagram" presStyleCnt="0">
        <dgm:presLayoutVars>
          <dgm:dir/>
          <dgm:resizeHandles val="exact"/>
        </dgm:presLayoutVars>
      </dgm:prSet>
      <dgm:spPr/>
    </dgm:pt>
    <dgm:pt modelId="{96C7CCC1-6A16-4213-A0E4-E75862F1BDA0}" type="pres">
      <dgm:prSet presAssocID="{25FEA88A-5D55-44B4-B83A-F4D33053B5FF}" presName="node" presStyleLbl="node1" presStyleIdx="0" presStyleCnt="2">
        <dgm:presLayoutVars>
          <dgm:bulletEnabled val="1"/>
        </dgm:presLayoutVars>
      </dgm:prSet>
      <dgm:spPr>
        <a:prstGeom prst="flowChartProcess">
          <a:avLst/>
        </a:prstGeom>
      </dgm:spPr>
    </dgm:pt>
    <dgm:pt modelId="{52127814-919C-4C30-A623-112A05B9CBD0}" type="pres">
      <dgm:prSet presAssocID="{D18C760A-525E-475C-9F96-91BB0B742B62}" presName="sibTrans" presStyleLbl="sibTrans2D1" presStyleIdx="0" presStyleCnt="1"/>
      <dgm:spPr/>
    </dgm:pt>
    <dgm:pt modelId="{382EB2E8-D3A5-4774-8628-5711C0931F0B}" type="pres">
      <dgm:prSet presAssocID="{D18C760A-525E-475C-9F96-91BB0B742B62}" presName="connectorText" presStyleLbl="sibTrans2D1" presStyleIdx="0" presStyleCnt="1"/>
      <dgm:spPr/>
    </dgm:pt>
    <dgm:pt modelId="{8AAF869D-2CAB-433F-8508-5D2469028BA2}" type="pres">
      <dgm:prSet presAssocID="{A5A4AA89-CDBF-45F2-862B-0EC4544EDB03}" presName="node" presStyleLbl="node1" presStyleIdx="1" presStyleCnt="2">
        <dgm:presLayoutVars>
          <dgm:bulletEnabled val="1"/>
        </dgm:presLayoutVars>
      </dgm:prSet>
      <dgm:spPr>
        <a:prstGeom prst="flowChartProcess">
          <a:avLst/>
        </a:prstGeom>
      </dgm:spPr>
    </dgm:pt>
  </dgm:ptLst>
  <dgm:cxnLst>
    <dgm:cxn modelId="{685CFE28-C2EA-4C5D-9133-864C60A804B7}" srcId="{C6C4C2EF-850E-4408-B54B-D190FEA82459}" destId="{25FEA88A-5D55-44B4-B83A-F4D33053B5FF}" srcOrd="0" destOrd="0" parTransId="{552F7BC7-94EC-4D47-8F97-9F6B775BDEA9}" sibTransId="{D18C760A-525E-475C-9F96-91BB0B742B62}"/>
    <dgm:cxn modelId="{7B2E6836-997D-4438-926B-5E68FA8B907C}" type="presOf" srcId="{25FEA88A-5D55-44B4-B83A-F4D33053B5FF}" destId="{96C7CCC1-6A16-4213-A0E4-E75862F1BDA0}" srcOrd="0" destOrd="0" presId="urn:microsoft.com/office/officeart/2005/8/layout/process5"/>
    <dgm:cxn modelId="{8095844F-ECA8-4688-B025-ECDDCECFF4E6}" srcId="{C6C4C2EF-850E-4408-B54B-D190FEA82459}" destId="{A5A4AA89-CDBF-45F2-862B-0EC4544EDB03}" srcOrd="1" destOrd="0" parTransId="{6BD05489-D21F-4FE1-844E-F319BB0A29B2}" sibTransId="{346A2111-61C5-4752-A97D-C0A49435F0CE}"/>
    <dgm:cxn modelId="{2E50E172-D432-43BC-8BDD-F9BB41AEEF36}" srcId="{25FEA88A-5D55-44B4-B83A-F4D33053B5FF}" destId="{047731D5-423C-471B-A658-0E66C4B8C7C9}" srcOrd="0" destOrd="0" parTransId="{91965F8E-88D1-4A42-8FA4-D481C16DBDCD}" sibTransId="{F440B44B-41E5-4303-9660-DA7C6C437DD0}"/>
    <dgm:cxn modelId="{71892781-20D4-4820-8D38-7C48663AD67B}" type="presOf" srcId="{D18C760A-525E-475C-9F96-91BB0B742B62}" destId="{382EB2E8-D3A5-4774-8628-5711C0931F0B}" srcOrd="1" destOrd="0" presId="urn:microsoft.com/office/officeart/2005/8/layout/process5"/>
    <dgm:cxn modelId="{0B9DBDA7-0154-434D-BBF0-53F8AA1DB020}" type="presOf" srcId="{D18C760A-525E-475C-9F96-91BB0B742B62}" destId="{52127814-919C-4C30-A623-112A05B9CBD0}" srcOrd="0" destOrd="0" presId="urn:microsoft.com/office/officeart/2005/8/layout/process5"/>
    <dgm:cxn modelId="{6675CFB5-31B1-481E-B9BC-0DE74BCA1C38}" type="presOf" srcId="{047731D5-423C-471B-A658-0E66C4B8C7C9}" destId="{96C7CCC1-6A16-4213-A0E4-E75862F1BDA0}" srcOrd="0" destOrd="1" presId="urn:microsoft.com/office/officeart/2005/8/layout/process5"/>
    <dgm:cxn modelId="{442BE9BB-4E5F-4487-BA95-5BBA5409367F}" type="presOf" srcId="{E7727FFA-A22A-496B-BD56-3B95F773001B}" destId="{8AAF869D-2CAB-433F-8508-5D2469028BA2}" srcOrd="0" destOrd="1" presId="urn:microsoft.com/office/officeart/2005/8/layout/process5"/>
    <dgm:cxn modelId="{9B26CCBD-6AA3-4C48-8A5E-01936559252B}" srcId="{A5A4AA89-CDBF-45F2-862B-0EC4544EDB03}" destId="{E7727FFA-A22A-496B-BD56-3B95F773001B}" srcOrd="0" destOrd="0" parTransId="{724708C7-BB69-4E4F-9BBA-D1C4B05973A0}" sibTransId="{F7A04F63-41CE-4588-8DC6-B1A8DEB70AE9}"/>
    <dgm:cxn modelId="{E08FB5CB-2724-4C7F-9C60-9406427A5ADA}" type="presOf" srcId="{A5A4AA89-CDBF-45F2-862B-0EC4544EDB03}" destId="{8AAF869D-2CAB-433F-8508-5D2469028BA2}" srcOrd="0" destOrd="0" presId="urn:microsoft.com/office/officeart/2005/8/layout/process5"/>
    <dgm:cxn modelId="{60D15FFB-E312-44BA-A019-D2971F74B81D}" type="presOf" srcId="{C6C4C2EF-850E-4408-B54B-D190FEA82459}" destId="{49634995-A76D-4A0F-BC3A-1012D07E380C}" srcOrd="0" destOrd="0" presId="urn:microsoft.com/office/officeart/2005/8/layout/process5"/>
    <dgm:cxn modelId="{80A04CD8-2E74-473F-9AF4-EAE10E708507}" type="presParOf" srcId="{49634995-A76D-4A0F-BC3A-1012D07E380C}" destId="{96C7CCC1-6A16-4213-A0E4-E75862F1BDA0}" srcOrd="0" destOrd="0" presId="urn:microsoft.com/office/officeart/2005/8/layout/process5"/>
    <dgm:cxn modelId="{36069EDE-DF2B-4CE2-B364-FBA83A4AFB60}" type="presParOf" srcId="{49634995-A76D-4A0F-BC3A-1012D07E380C}" destId="{52127814-919C-4C30-A623-112A05B9CBD0}" srcOrd="1" destOrd="0" presId="urn:microsoft.com/office/officeart/2005/8/layout/process5"/>
    <dgm:cxn modelId="{62FE4A55-A9F0-4339-A3B8-F7A076F1FF2E}" type="presParOf" srcId="{52127814-919C-4C30-A623-112A05B9CBD0}" destId="{382EB2E8-D3A5-4774-8628-5711C0931F0B}" srcOrd="0" destOrd="0" presId="urn:microsoft.com/office/officeart/2005/8/layout/process5"/>
    <dgm:cxn modelId="{1BC9D3DF-018C-4AFE-B051-91A888535192}" type="presParOf" srcId="{49634995-A76D-4A0F-BC3A-1012D07E380C}" destId="{8AAF869D-2CAB-433F-8508-5D2469028BA2}"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4DABB-161D-4BD4-8E1E-57CB8D7857DC}">
      <dsp:nvSpPr>
        <dsp:cNvPr id="0" name=""/>
        <dsp:cNvSpPr/>
      </dsp:nvSpPr>
      <dsp:spPr>
        <a:xfrm>
          <a:off x="0" y="1440723"/>
          <a:ext cx="10136747" cy="192096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91387-C9E1-47E8-9842-E979946DF79B}">
      <dsp:nvSpPr>
        <dsp:cNvPr id="0" name=""/>
        <dsp:cNvSpPr/>
      </dsp:nvSpPr>
      <dsp:spPr>
        <a:xfrm>
          <a:off x="4009" y="0"/>
          <a:ext cx="1752895" cy="192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Aptos Display" panose="02110004020202020204"/>
            </a:rPr>
            <a:t>2005</a:t>
          </a:r>
          <a:r>
            <a:rPr lang="en-US" sz="1800" kern="1200">
              <a:solidFill>
                <a:srgbClr val="000000"/>
              </a:solidFill>
              <a:latin typeface="Aptos Display" panose="02110004020202020204"/>
            </a:rPr>
            <a:t> </a:t>
          </a:r>
          <a:r>
            <a:rPr lang="en-US" sz="1800" kern="1200">
              <a:solidFill>
                <a:srgbClr val="000000"/>
              </a:solidFill>
              <a:latin typeface="Aptos Display"/>
              <a:ea typeface="Calibri"/>
              <a:cs typeface="Calibri"/>
            </a:rPr>
            <a:t>Provincial In-person</a:t>
          </a:r>
          <a:r>
            <a:rPr lang="en-US" sz="1800" kern="1200">
              <a:solidFill>
                <a:srgbClr val="000000"/>
              </a:solidFill>
              <a:latin typeface="Calibri"/>
              <a:ea typeface="Calibri"/>
              <a:cs typeface="Calibri"/>
            </a:rPr>
            <a:t> Days</a:t>
          </a:r>
        </a:p>
      </dsp:txBody>
      <dsp:txXfrm>
        <a:off x="4009" y="0"/>
        <a:ext cx="1752895" cy="1920964"/>
      </dsp:txXfrm>
    </dsp:sp>
    <dsp:sp modelId="{3167EA24-8172-41D9-87A9-9DE1A3BAFFC2}">
      <dsp:nvSpPr>
        <dsp:cNvPr id="0" name=""/>
        <dsp:cNvSpPr/>
      </dsp:nvSpPr>
      <dsp:spPr>
        <a:xfrm>
          <a:off x="640336" y="2161085"/>
          <a:ext cx="480241" cy="4802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6C66A-D04A-4311-B590-35BB9B601243}">
      <dsp:nvSpPr>
        <dsp:cNvPr id="0" name=""/>
        <dsp:cNvSpPr/>
      </dsp:nvSpPr>
      <dsp:spPr>
        <a:xfrm>
          <a:off x="1844549" y="2881447"/>
          <a:ext cx="1752895" cy="192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2017 Provincial Blended Learning Days</a:t>
          </a:r>
        </a:p>
      </dsp:txBody>
      <dsp:txXfrm>
        <a:off x="1844549" y="2881447"/>
        <a:ext cx="1752895" cy="1920964"/>
      </dsp:txXfrm>
    </dsp:sp>
    <dsp:sp modelId="{E891ADAB-5730-4466-A6A2-892725D06EBF}">
      <dsp:nvSpPr>
        <dsp:cNvPr id="0" name=""/>
        <dsp:cNvSpPr/>
      </dsp:nvSpPr>
      <dsp:spPr>
        <a:xfrm>
          <a:off x="2480876" y="2161085"/>
          <a:ext cx="480241" cy="4802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A6EF1-8884-45F3-B62F-38D8F01FEE5A}">
      <dsp:nvSpPr>
        <dsp:cNvPr id="0" name=""/>
        <dsp:cNvSpPr/>
      </dsp:nvSpPr>
      <dsp:spPr>
        <a:xfrm>
          <a:off x="3685089" y="0"/>
          <a:ext cx="1752895" cy="192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Aptos Display" panose="02110004020202020204"/>
            </a:rPr>
            <a:t>2020 Provincial Online Days</a:t>
          </a:r>
          <a:endParaRPr lang="en-US" sz="1800" kern="1200"/>
        </a:p>
      </dsp:txBody>
      <dsp:txXfrm>
        <a:off x="3685089" y="0"/>
        <a:ext cx="1752895" cy="1920964"/>
      </dsp:txXfrm>
    </dsp:sp>
    <dsp:sp modelId="{645E5EAC-AD65-4C93-A722-CC2CE3439E40}">
      <dsp:nvSpPr>
        <dsp:cNvPr id="0" name=""/>
        <dsp:cNvSpPr/>
      </dsp:nvSpPr>
      <dsp:spPr>
        <a:xfrm>
          <a:off x="4321415" y="2161085"/>
          <a:ext cx="480241" cy="4802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8B719-AAB8-4C8B-9ABB-8BA2724869C0}">
      <dsp:nvSpPr>
        <dsp:cNvPr id="0" name=""/>
        <dsp:cNvSpPr/>
      </dsp:nvSpPr>
      <dsp:spPr>
        <a:xfrm>
          <a:off x="5525628" y="2881447"/>
          <a:ext cx="1752895" cy="192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latin typeface="Aptos Display" panose="02110004020202020204"/>
            </a:rPr>
            <a:t>2024 National Program</a:t>
          </a:r>
        </a:p>
      </dsp:txBody>
      <dsp:txXfrm>
        <a:off x="5525628" y="2881447"/>
        <a:ext cx="1752895" cy="1920964"/>
      </dsp:txXfrm>
    </dsp:sp>
    <dsp:sp modelId="{30AACF7D-F321-40F5-A5B0-71CAD36806F8}">
      <dsp:nvSpPr>
        <dsp:cNvPr id="0" name=""/>
        <dsp:cNvSpPr/>
      </dsp:nvSpPr>
      <dsp:spPr>
        <a:xfrm>
          <a:off x="6161955" y="2161085"/>
          <a:ext cx="480241" cy="4802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319C3-66EE-4CCA-A3A3-3A87629FF60D}">
      <dsp:nvSpPr>
        <dsp:cNvPr id="0" name=""/>
        <dsp:cNvSpPr/>
      </dsp:nvSpPr>
      <dsp:spPr>
        <a:xfrm>
          <a:off x="7366168" y="0"/>
          <a:ext cx="1752895" cy="192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Aptos Display" panose="02110004020202020204"/>
            </a:rPr>
            <a:t>2025 Incorporating AI</a:t>
          </a:r>
        </a:p>
      </dsp:txBody>
      <dsp:txXfrm>
        <a:off x="7366168" y="0"/>
        <a:ext cx="1752895" cy="1920964"/>
      </dsp:txXfrm>
    </dsp:sp>
    <dsp:sp modelId="{3033249E-D3A3-448B-9741-6C3D44DCCEF6}">
      <dsp:nvSpPr>
        <dsp:cNvPr id="0" name=""/>
        <dsp:cNvSpPr/>
      </dsp:nvSpPr>
      <dsp:spPr>
        <a:xfrm>
          <a:off x="8002495" y="2161085"/>
          <a:ext cx="480241" cy="4802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7D47-676A-4680-9D05-A996D3C67C9F}">
      <dsp:nvSpPr>
        <dsp:cNvPr id="0" name=""/>
        <dsp:cNvSpPr/>
      </dsp:nvSpPr>
      <dsp:spPr>
        <a:xfrm>
          <a:off x="3350" y="603972"/>
          <a:ext cx="2658175" cy="372144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242" tIns="330200" rIns="207242" bIns="330200" numCol="1" spcCol="1270" anchor="t" anchorCtr="0">
          <a:noAutofit/>
        </a:bodyPr>
        <a:lstStyle/>
        <a:p>
          <a:pPr marL="0" lvl="0" indent="0" algn="l" defTabSz="1066800">
            <a:lnSpc>
              <a:spcPct val="90000"/>
            </a:lnSpc>
            <a:spcBef>
              <a:spcPct val="0"/>
            </a:spcBef>
            <a:spcAft>
              <a:spcPct val="35000"/>
            </a:spcAft>
            <a:buNone/>
          </a:pPr>
          <a:r>
            <a:rPr lang="en-US" sz="2400" kern="1200">
              <a:latin typeface="Franklin Gothic Demi Cond"/>
            </a:rPr>
            <a:t>Improve healthcare professionals’ communication skills</a:t>
          </a:r>
        </a:p>
      </dsp:txBody>
      <dsp:txXfrm>
        <a:off x="3350" y="2018122"/>
        <a:ext cx="2658175" cy="2232867"/>
      </dsp:txXfrm>
    </dsp:sp>
    <dsp:sp modelId="{941F971E-CFDF-4A9C-990C-761D87C5AE28}">
      <dsp:nvSpPr>
        <dsp:cNvPr id="0" name=""/>
        <dsp:cNvSpPr/>
      </dsp:nvSpPr>
      <dsp:spPr>
        <a:xfrm>
          <a:off x="992690" y="1200543"/>
          <a:ext cx="679495" cy="66758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42" tIns="12700" rIns="87042"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1092200" y="1298308"/>
        <a:ext cx="480475" cy="472052"/>
      </dsp:txXfrm>
    </dsp:sp>
    <dsp:sp modelId="{768623C8-EACF-46AA-90A6-6081A6AB99C0}">
      <dsp:nvSpPr>
        <dsp:cNvPr id="0" name=""/>
        <dsp:cNvSpPr/>
      </dsp:nvSpPr>
      <dsp:spPr>
        <a:xfrm>
          <a:off x="3350" y="4325347"/>
          <a:ext cx="2658175"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CF064-7DA3-4CF9-8447-AC05BD799D5A}">
      <dsp:nvSpPr>
        <dsp:cNvPr id="0" name=""/>
        <dsp:cNvSpPr/>
      </dsp:nvSpPr>
      <dsp:spPr>
        <a:xfrm>
          <a:off x="2927343" y="603972"/>
          <a:ext cx="2658175" cy="3721446"/>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242" tIns="330200" rIns="207242" bIns="330200" numCol="1" spcCol="1270" anchor="t" anchorCtr="0">
          <a:noAutofit/>
        </a:bodyPr>
        <a:lstStyle/>
        <a:p>
          <a:pPr marL="0" lvl="0" indent="0" algn="l" defTabSz="977900">
            <a:lnSpc>
              <a:spcPct val="90000"/>
            </a:lnSpc>
            <a:spcBef>
              <a:spcPct val="0"/>
            </a:spcBef>
            <a:spcAft>
              <a:spcPct val="35000"/>
            </a:spcAft>
            <a:buNone/>
          </a:pPr>
          <a:r>
            <a:rPr lang="en-US" sz="2200" kern="1200">
              <a:latin typeface="Franklin Gothic Demi Cond"/>
            </a:rPr>
            <a:t>Empower healthcare professionals to thrive in Canadian working environment </a:t>
          </a:r>
        </a:p>
      </dsp:txBody>
      <dsp:txXfrm>
        <a:off x="2927343" y="2018122"/>
        <a:ext cx="2658175" cy="2232867"/>
      </dsp:txXfrm>
    </dsp:sp>
    <dsp:sp modelId="{38553860-6896-48DD-AFA4-C849F4A5054E}">
      <dsp:nvSpPr>
        <dsp:cNvPr id="0" name=""/>
        <dsp:cNvSpPr/>
      </dsp:nvSpPr>
      <dsp:spPr>
        <a:xfrm>
          <a:off x="3895818" y="1173084"/>
          <a:ext cx="721227" cy="722500"/>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42" tIns="12700" rIns="87042"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4001439" y="1278892"/>
        <a:ext cx="509985" cy="510884"/>
      </dsp:txXfrm>
    </dsp:sp>
    <dsp:sp modelId="{5D93F9D3-269D-41CE-A646-0A4F32809F42}">
      <dsp:nvSpPr>
        <dsp:cNvPr id="0" name=""/>
        <dsp:cNvSpPr/>
      </dsp:nvSpPr>
      <dsp:spPr>
        <a:xfrm>
          <a:off x="2927343" y="4325347"/>
          <a:ext cx="2658175"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0CF57-8C13-46BE-ADB8-C4F519A67F25}">
      <dsp:nvSpPr>
        <dsp:cNvPr id="0" name=""/>
        <dsp:cNvSpPr/>
      </dsp:nvSpPr>
      <dsp:spPr>
        <a:xfrm>
          <a:off x="5851337" y="603972"/>
          <a:ext cx="2658175" cy="3721446"/>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242" tIns="330200" rIns="207242"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Franklin Gothic Demi Cond" panose="020B0706030402020204"/>
            </a:rPr>
            <a:t>Bridge the possible cultural gap</a:t>
          </a:r>
        </a:p>
      </dsp:txBody>
      <dsp:txXfrm>
        <a:off x="5851337" y="2018122"/>
        <a:ext cx="2658175" cy="2232867"/>
      </dsp:txXfrm>
    </dsp:sp>
    <dsp:sp modelId="{45CC6470-3366-450C-9596-EEA0E7C72C89}">
      <dsp:nvSpPr>
        <dsp:cNvPr id="0" name=""/>
        <dsp:cNvSpPr/>
      </dsp:nvSpPr>
      <dsp:spPr>
        <a:xfrm>
          <a:off x="6819811" y="1173084"/>
          <a:ext cx="721227" cy="722500"/>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42" tIns="12700" rIns="87042"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6925432" y="1278892"/>
        <a:ext cx="509985" cy="510884"/>
      </dsp:txXfrm>
    </dsp:sp>
    <dsp:sp modelId="{DA1281C2-82BF-4BC8-AF12-39BF6EE2146A}">
      <dsp:nvSpPr>
        <dsp:cNvPr id="0" name=""/>
        <dsp:cNvSpPr/>
      </dsp:nvSpPr>
      <dsp:spPr>
        <a:xfrm>
          <a:off x="5851337" y="4325347"/>
          <a:ext cx="2658175"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211FB-C7FE-42BE-9C8A-618AF6E4B73D}">
      <dsp:nvSpPr>
        <dsp:cNvPr id="0" name=""/>
        <dsp:cNvSpPr/>
      </dsp:nvSpPr>
      <dsp:spPr>
        <a:xfrm>
          <a:off x="8775330" y="603972"/>
          <a:ext cx="2658175" cy="3721446"/>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242" tIns="330200" rIns="207242"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Franklin Gothic Demi Cond" panose="020B0706030402020204"/>
            </a:rPr>
            <a:t>Prepare healthcare professionals for certain exams </a:t>
          </a:r>
        </a:p>
      </dsp:txBody>
      <dsp:txXfrm>
        <a:off x="8775330" y="2018122"/>
        <a:ext cx="2658175" cy="2232867"/>
      </dsp:txXfrm>
    </dsp:sp>
    <dsp:sp modelId="{A4D92213-506B-4247-B43A-108B26E94E72}">
      <dsp:nvSpPr>
        <dsp:cNvPr id="0" name=""/>
        <dsp:cNvSpPr/>
      </dsp:nvSpPr>
      <dsp:spPr>
        <a:xfrm>
          <a:off x="9743804" y="1173084"/>
          <a:ext cx="721227" cy="722500"/>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42" tIns="12700" rIns="87042"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9849425" y="1278892"/>
        <a:ext cx="509985" cy="510884"/>
      </dsp:txXfrm>
    </dsp:sp>
    <dsp:sp modelId="{3321FB5F-CC60-4A54-B3A0-C0F85BFA0CF4}">
      <dsp:nvSpPr>
        <dsp:cNvPr id="0" name=""/>
        <dsp:cNvSpPr/>
      </dsp:nvSpPr>
      <dsp:spPr>
        <a:xfrm>
          <a:off x="8775330" y="4325347"/>
          <a:ext cx="2658175"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F81C-83A1-4E7D-8D95-1BC2CD2B908B}">
      <dsp:nvSpPr>
        <dsp:cNvPr id="0" name=""/>
        <dsp:cNvSpPr/>
      </dsp:nvSpPr>
      <dsp:spPr>
        <a:xfrm>
          <a:off x="2609793" y="0"/>
          <a:ext cx="2610405" cy="261036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In-person simulated patients</a:t>
          </a:r>
        </a:p>
      </dsp:txBody>
      <dsp:txXfrm>
        <a:off x="2992078" y="382279"/>
        <a:ext cx="1845835" cy="1845809"/>
      </dsp:txXfrm>
    </dsp:sp>
    <dsp:sp modelId="{D7FA3986-A4F9-419A-9F67-A2E0835B95C2}">
      <dsp:nvSpPr>
        <dsp:cNvPr id="0" name=""/>
        <dsp:cNvSpPr/>
      </dsp:nvSpPr>
      <dsp:spPr>
        <a:xfrm>
          <a:off x="3953391" y="1740970"/>
          <a:ext cx="2610405" cy="261036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ts val="0"/>
            </a:spcAft>
            <a:buNone/>
          </a:pPr>
          <a:r>
            <a:rPr lang="en-US" sz="2900" b="0" kern="1200" dirty="0"/>
            <a:t>AI </a:t>
          </a:r>
        </a:p>
        <a:p>
          <a:pPr marL="0" lvl="0" indent="0" algn="ctr" defTabSz="1289050">
            <a:lnSpc>
              <a:spcPct val="90000"/>
            </a:lnSpc>
            <a:spcBef>
              <a:spcPct val="0"/>
            </a:spcBef>
            <a:spcAft>
              <a:spcPct val="35000"/>
            </a:spcAft>
            <a:buNone/>
          </a:pPr>
          <a:r>
            <a:rPr lang="en-US" sz="2900" b="0" kern="1200" dirty="0"/>
            <a:t>virtual patients</a:t>
          </a:r>
        </a:p>
      </dsp:txBody>
      <dsp:txXfrm>
        <a:off x="4335676" y="2123249"/>
        <a:ext cx="1845835" cy="1845809"/>
      </dsp:txXfrm>
    </dsp:sp>
    <dsp:sp modelId="{4449790D-7F91-431F-A244-1E8C3E940B0F}">
      <dsp:nvSpPr>
        <dsp:cNvPr id="0" name=""/>
        <dsp:cNvSpPr/>
      </dsp:nvSpPr>
      <dsp:spPr>
        <a:xfrm>
          <a:off x="5295401" y="0"/>
          <a:ext cx="2610405" cy="261036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Online simulated patients</a:t>
          </a:r>
        </a:p>
      </dsp:txBody>
      <dsp:txXfrm>
        <a:off x="5677686" y="382279"/>
        <a:ext cx="1845835" cy="1845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7CCC1-6A16-4213-A0E4-E75862F1BDA0}">
      <dsp:nvSpPr>
        <dsp:cNvPr id="0" name=""/>
        <dsp:cNvSpPr/>
      </dsp:nvSpPr>
      <dsp:spPr>
        <a:xfrm>
          <a:off x="2118" y="629884"/>
          <a:ext cx="4517581" cy="2710549"/>
        </a:xfrm>
        <a:prstGeom prst="flowChartProcess">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dirty="0">
              <a:solidFill>
                <a:schemeClr val="tx1"/>
              </a:solidFill>
            </a:rPr>
            <a:t>Challenge: </a:t>
          </a:r>
          <a:endParaRPr lang="en-US" sz="4500" kern="1200" dirty="0">
            <a:solidFill>
              <a:schemeClr val="tx1"/>
            </a:solidFill>
          </a:endParaRPr>
        </a:p>
        <a:p>
          <a:pPr marL="285750" lvl="1" indent="-285750" algn="l" defTabSz="1555750">
            <a:lnSpc>
              <a:spcPct val="90000"/>
            </a:lnSpc>
            <a:spcBef>
              <a:spcPct val="0"/>
            </a:spcBef>
            <a:spcAft>
              <a:spcPct val="15000"/>
            </a:spcAft>
            <a:buChar char="•"/>
          </a:pPr>
          <a:r>
            <a:rPr lang="en-US" sz="3500" kern="1200">
              <a:solidFill>
                <a:schemeClr val="tx1"/>
              </a:solidFill>
            </a:rPr>
            <a:t>Replacing in-class role-plays and practice</a:t>
          </a:r>
        </a:p>
      </dsp:txBody>
      <dsp:txXfrm>
        <a:off x="2118" y="629884"/>
        <a:ext cx="4517581" cy="2710549"/>
      </dsp:txXfrm>
    </dsp:sp>
    <dsp:sp modelId="{52127814-919C-4C30-A623-112A05B9CBD0}">
      <dsp:nvSpPr>
        <dsp:cNvPr id="0" name=""/>
        <dsp:cNvSpPr/>
      </dsp:nvSpPr>
      <dsp:spPr>
        <a:xfrm>
          <a:off x="4917247" y="1424978"/>
          <a:ext cx="957727" cy="112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17247" y="1649050"/>
        <a:ext cx="670409" cy="672216"/>
      </dsp:txXfrm>
    </dsp:sp>
    <dsp:sp modelId="{8AAF869D-2CAB-433F-8508-5D2469028BA2}">
      <dsp:nvSpPr>
        <dsp:cNvPr id="0" name=""/>
        <dsp:cNvSpPr/>
      </dsp:nvSpPr>
      <dsp:spPr>
        <a:xfrm>
          <a:off x="6326732" y="629884"/>
          <a:ext cx="4517581" cy="2710549"/>
        </a:xfrm>
        <a:prstGeom prst="flowChartProcess">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a:solidFill>
                <a:schemeClr val="tx1"/>
              </a:solidFill>
            </a:rPr>
            <a:t>Solution:</a:t>
          </a:r>
          <a:endParaRPr lang="en-US" sz="4500" kern="1200">
            <a:solidFill>
              <a:schemeClr val="tx1"/>
            </a:solidFill>
          </a:endParaRPr>
        </a:p>
        <a:p>
          <a:pPr marL="285750" lvl="1" indent="-285750" algn="l" defTabSz="1555750">
            <a:lnSpc>
              <a:spcPct val="90000"/>
            </a:lnSpc>
            <a:spcBef>
              <a:spcPct val="0"/>
            </a:spcBef>
            <a:spcAft>
              <a:spcPct val="15000"/>
            </a:spcAft>
            <a:buChar char="•"/>
          </a:pPr>
          <a:r>
            <a:rPr lang="en-US" sz="3500" kern="1200">
              <a:solidFill>
                <a:schemeClr val="tx1"/>
              </a:solidFill>
            </a:rPr>
            <a:t>Using AI avatars for role-play practice and assignments</a:t>
          </a:r>
        </a:p>
      </dsp:txBody>
      <dsp:txXfrm>
        <a:off x="6326732" y="629884"/>
        <a:ext cx="4517581" cy="27105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DAA01-67D3-4D87-A9F3-0C5A0E67821E}" type="datetimeFigureOut">
              <a:rPr lang="en-CA" smtClean="0"/>
              <a:t>2025-07-07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D8BB3-B690-450A-926C-0A85DE5458C4}" type="slidenum">
              <a:rPr lang="en-CA" smtClean="0"/>
              <a:t>‹#›</a:t>
            </a:fld>
            <a:endParaRPr lang="en-CA"/>
          </a:p>
        </p:txBody>
      </p:sp>
    </p:spTree>
    <p:extLst>
      <p:ext uri="{BB962C8B-B14F-4D97-AF65-F5344CB8AC3E}">
        <p14:creationId xmlns:p14="http://schemas.microsoft.com/office/powerpoint/2010/main" val="39993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cyberpatient.ca/simulation/6834642cd9ab0fa516c841d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cyberpatient.ca/communication/68346470d9ab0fa516c841f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44D8BB3-B690-450A-926C-0A85DE5458C4}" type="slidenum">
              <a:rPr lang="en-CA" smtClean="0"/>
              <a:t>1</a:t>
            </a:fld>
            <a:endParaRPr lang="en-CA"/>
          </a:p>
        </p:txBody>
      </p:sp>
    </p:spTree>
    <p:extLst>
      <p:ext uri="{BB962C8B-B14F-4D97-AF65-F5344CB8AC3E}">
        <p14:creationId xmlns:p14="http://schemas.microsoft.com/office/powerpoint/2010/main" val="50638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0575-99EF-9058-82E8-826D4A881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34E61-E7C1-51E2-0C9E-FDDAF7FBF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0A3D8-C327-8D81-5175-E793A92AF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1799D1-7172-F2F8-BB77-86DA37874E8C}"/>
              </a:ext>
            </a:extLst>
          </p:cNvPr>
          <p:cNvSpPr>
            <a:spLocks noGrp="1"/>
          </p:cNvSpPr>
          <p:nvPr>
            <p:ph type="sldNum" sz="quarter" idx="5"/>
          </p:nvPr>
        </p:nvSpPr>
        <p:spPr/>
        <p:txBody>
          <a:bodyPr/>
          <a:lstStyle/>
          <a:p>
            <a:fld id="{D44D8BB3-B690-450A-926C-0A85DE5458C4}" type="slidenum">
              <a:rPr lang="en-CA" smtClean="0"/>
              <a:t>11</a:t>
            </a:fld>
            <a:endParaRPr lang="en-CA"/>
          </a:p>
        </p:txBody>
      </p:sp>
    </p:spTree>
    <p:extLst>
      <p:ext uri="{BB962C8B-B14F-4D97-AF65-F5344CB8AC3E}">
        <p14:creationId xmlns:p14="http://schemas.microsoft.com/office/powerpoint/2010/main" val="305753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incorporated AI to make our courses more accessible and inclusive.</a:t>
            </a:r>
          </a:p>
          <a:p>
            <a:pPr>
              <a:defRPr/>
            </a:pPr>
            <a:endParaRPr lang="en-US" dirty="0"/>
          </a:p>
          <a:p>
            <a:pPr>
              <a:defRPr/>
            </a:pPr>
            <a:r>
              <a:rPr lang="en-US" dirty="0"/>
              <a:t>1. Due to distance, time and scalability we had to bring back the missing ‘in-person’ aspects of the program. </a:t>
            </a:r>
          </a:p>
          <a:p>
            <a:pPr>
              <a:defRPr/>
            </a:pPr>
            <a:r>
              <a:rPr lang="en-US" dirty="0"/>
              <a:t>2. In addition to adapting our simulation sessions to an online format, our second challenge was that nurses were not able to meet the attendance requirement due to shift work schedules, etc.</a:t>
            </a:r>
          </a:p>
          <a:p>
            <a:pPr>
              <a:defRPr/>
            </a:pPr>
            <a:r>
              <a:rPr lang="en-US" dirty="0"/>
              <a:t>3. The decision was made to redesign all the nursing courses to be asynchronous so they could do the work at any time. </a:t>
            </a:r>
          </a:p>
          <a:p>
            <a:pPr>
              <a:defRPr/>
            </a:pPr>
            <a:r>
              <a:rPr lang="en-US" dirty="0"/>
              <a:t>4. As a non-profit we had a lot of restrictions. Most companies were too expensive, but we eventually found a Canadian company called CyberPatient that believed in our mission, to help internationally educated healthcare professionals in their licensure process, so we partnered with them.</a:t>
            </a:r>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B0F0958-26C0-F549-AB44-FD4E986FDF8D}" type="slidenum">
              <a:rPr lang="en-US" smtClean="0"/>
              <a:t>12</a:t>
            </a:fld>
            <a:endParaRPr lang="en-US"/>
          </a:p>
        </p:txBody>
      </p:sp>
    </p:spTree>
    <p:extLst>
      <p:ext uri="{BB962C8B-B14F-4D97-AF65-F5344CB8AC3E}">
        <p14:creationId xmlns:p14="http://schemas.microsoft.com/office/powerpoint/2010/main" val="65576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effectLst/>
              </a:rPr>
              <a:t>CyberPatient</a:t>
            </a:r>
            <a:r>
              <a:rPr lang="en-US" dirty="0">
                <a:effectLst/>
              </a:rPr>
              <a:t> is a </a:t>
            </a:r>
            <a:r>
              <a:rPr lang="en-US" b="1" dirty="0">
                <a:effectLst/>
              </a:rPr>
              <a:t>virtual teaching hospital</a:t>
            </a:r>
            <a:r>
              <a:rPr lang="en-US" dirty="0">
                <a:effectLst/>
              </a:rPr>
              <a:t> with over </a:t>
            </a:r>
            <a:r>
              <a:rPr lang="en-US" b="1" dirty="0">
                <a:effectLst/>
              </a:rPr>
              <a:t>130 diverse patients</a:t>
            </a:r>
            <a:r>
              <a:rPr lang="en-US" dirty="0">
                <a:effectLst/>
              </a:rPr>
              <a:t>, helping students build real-world clinical skills through </a:t>
            </a:r>
            <a:r>
              <a:rPr lang="en-US" b="1" dirty="0">
                <a:effectLst/>
              </a:rPr>
              <a:t>guided and self-directed case-based learning</a:t>
            </a:r>
            <a:r>
              <a:rPr lang="en-US" dirty="0">
                <a:effectLst/>
              </a:rPr>
              <a:t>. It offers a safe space to move from theory to practice, developing clinical reasoning and communication skills.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While the platform covers </a:t>
            </a:r>
            <a:r>
              <a:rPr lang="en-US" dirty="0"/>
              <a:t>the </a:t>
            </a:r>
            <a:r>
              <a:rPr lang="en-US" dirty="0">
                <a:effectLst/>
              </a:rPr>
              <a:t>full spectrum of patient care, </a:t>
            </a:r>
            <a:r>
              <a:rPr lang="en-US" dirty="0"/>
              <a:t>including the clinical aspects, o</a:t>
            </a:r>
            <a:r>
              <a:rPr lang="en-US" b="0" dirty="0">
                <a:effectLst/>
              </a:rPr>
              <a:t>ne key feature we’ve been using in our programs through CyberPatient is history taking.</a:t>
            </a:r>
            <a:endParaRPr lang="en-US" dirty="0"/>
          </a:p>
          <a:p>
            <a:endParaRPr lang="en-US" dirty="0"/>
          </a:p>
          <a:p>
            <a:endParaRPr lang="en-US" sz="1200" dirty="0">
              <a:solidFill>
                <a:srgbClr val="000000"/>
              </a:solidFill>
              <a:effectLst/>
              <a:latin typeface="Aptos"/>
              <a:ea typeface="Calibri"/>
              <a:cs typeface="Open Sans Light"/>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D8BB3-B690-450A-926C-0A85DE5458C4}"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099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C7DF-836D-14BD-2324-7161DF182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70D5C-44C7-0CC9-CA27-839B41279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4FFF4-7F24-7D36-6C1D-2B61A0D51FD5}"/>
              </a:ext>
            </a:extLst>
          </p:cNvPr>
          <p:cNvSpPr>
            <a:spLocks noGrp="1"/>
          </p:cNvSpPr>
          <p:nvPr>
            <p:ph type="body" idx="1"/>
          </p:nvPr>
        </p:nvSpPr>
        <p:spPr/>
        <p:txBody>
          <a:bodyPr/>
          <a:lstStyle/>
          <a:p>
            <a:pPr>
              <a:defRPr/>
            </a:pPr>
            <a:r>
              <a:rPr lang="en-US" dirty="0"/>
              <a:t>•With the first </a:t>
            </a:r>
            <a:r>
              <a:rPr lang="en-US" dirty="0">
                <a:effectLst/>
              </a:rPr>
              <a:t>virtual </a:t>
            </a:r>
            <a:r>
              <a:rPr lang="en-US" dirty="0"/>
              <a:t>patients that students will work </a:t>
            </a:r>
            <a:r>
              <a:rPr lang="en-US" dirty="0">
                <a:effectLst/>
              </a:rPr>
              <a:t>with, the system prompts the student to select appropriate questions, </a:t>
            </a:r>
            <a:r>
              <a:rPr lang="en-US" dirty="0"/>
              <a:t>in a structured format </a:t>
            </a:r>
            <a:r>
              <a:rPr lang="en-US" dirty="0">
                <a:effectLst/>
              </a:rPr>
              <a:t>to </a:t>
            </a:r>
            <a:r>
              <a:rPr lang="en-US" dirty="0"/>
              <a:t>gather information about their complaint</a:t>
            </a:r>
            <a:r>
              <a:rPr lang="en-US" dirty="0">
                <a:effectLst/>
              </a:rPr>
              <a:t>.</a:t>
            </a:r>
            <a:endParaRPr lang="en-US" dirty="0"/>
          </a:p>
          <a:p>
            <a:endParaRPr lang="en-US" dirty="0"/>
          </a:p>
          <a:p>
            <a:r>
              <a:rPr lang="en-US" dirty="0"/>
              <a:t>•</a:t>
            </a:r>
            <a:r>
              <a:rPr lang="en-US" dirty="0">
                <a:effectLst/>
              </a:rPr>
              <a:t>This structured approach reinforces their theoretical knowledge while helping them develop the skills needed to navigate real clinical encounters.</a:t>
            </a:r>
            <a:r>
              <a:rPr lang="en-US" dirty="0"/>
              <a:t> We use this to scaffold into the free form version as practice activities before assignments.</a:t>
            </a:r>
            <a:endParaRPr lang="en-CA" dirty="0"/>
          </a:p>
          <a:p>
            <a:endParaRPr lang="en-US" dirty="0"/>
          </a:p>
          <a:p>
            <a:r>
              <a:rPr lang="en-US" dirty="0"/>
              <a:t>•</a:t>
            </a:r>
            <a:r>
              <a:rPr lang="en-US" dirty="0">
                <a:effectLst/>
              </a:rPr>
              <a:t>Although there may be over 150 questions available, students must choose carefully — selecting only 30 that are most relevant to the patient's complaint. This encourages critical thinking, prioritization, and awareness of clinical context</a:t>
            </a:r>
            <a:r>
              <a:rPr lang="en-US" dirty="0"/>
              <a:t>.</a:t>
            </a:r>
            <a:endParaRPr lang="en-CA"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link if needed – </a:t>
            </a:r>
            <a:r>
              <a:rPr lang="en-US" dirty="0">
                <a:hlinkClick r:id="rId3"/>
              </a:rPr>
              <a:t>https://learn.cyberpatient.ca/simulation/6834642cd9ab0fa516c841dd</a:t>
            </a:r>
            <a:r>
              <a:rPr lang="en-US" dirty="0"/>
              <a:t> </a:t>
            </a:r>
          </a:p>
          <a:p>
            <a:endParaRPr lang="en-US" dirty="0">
              <a:solidFill>
                <a:srgbClr val="000000"/>
              </a:solidFill>
              <a:effectLst/>
              <a:latin typeface="Aptos"/>
              <a:ea typeface="Calibri"/>
            </a:endParaRPr>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53F013F6-19C8-AACF-DD6D-E21E1A9DB6AB}"/>
              </a:ext>
            </a:extLst>
          </p:cNvPr>
          <p:cNvSpPr>
            <a:spLocks noGrp="1"/>
          </p:cNvSpPr>
          <p:nvPr>
            <p:ph type="sldNum" sz="quarter" idx="5"/>
          </p:nvPr>
        </p:nvSpPr>
        <p:spPr/>
        <p:txBody>
          <a:bodyPr/>
          <a:lstStyle/>
          <a:p>
            <a:fld id="{5B0F0958-26C0-F549-AB44-FD4E986FDF8D}" type="slidenum">
              <a:rPr lang="en-US" smtClean="0"/>
              <a:t>14</a:t>
            </a:fld>
            <a:endParaRPr lang="en-US"/>
          </a:p>
        </p:txBody>
      </p:sp>
    </p:spTree>
    <p:extLst>
      <p:ext uri="{BB962C8B-B14F-4D97-AF65-F5344CB8AC3E}">
        <p14:creationId xmlns:p14="http://schemas.microsoft.com/office/powerpoint/2010/main" val="390981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9AAE-3102-271D-A75E-2EFD213E7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DAA63-3A98-BAF5-E54C-F83579722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6EEDA-6C4C-B04A-DCE7-D91EB42B4C4E}"/>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effectLst/>
            </a:endParaRPr>
          </a:p>
          <a:p>
            <a:pPr>
              <a:defRPr/>
            </a:pPr>
            <a:r>
              <a:rPr lang="en-US" dirty="0"/>
              <a:t>Explain Feedback for Structured History Feedback</a:t>
            </a:r>
          </a:p>
        </p:txBody>
      </p:sp>
      <p:sp>
        <p:nvSpPr>
          <p:cNvPr id="4" name="Slide Number Placeholder 3">
            <a:extLst>
              <a:ext uri="{FF2B5EF4-FFF2-40B4-BE49-F238E27FC236}">
                <a16:creationId xmlns:a16="http://schemas.microsoft.com/office/drawing/2014/main" id="{0D1E6459-A4C2-8BFB-781A-6CCB50F3856E}"/>
              </a:ext>
            </a:extLst>
          </p:cNvPr>
          <p:cNvSpPr>
            <a:spLocks noGrp="1"/>
          </p:cNvSpPr>
          <p:nvPr>
            <p:ph type="sldNum" sz="quarter" idx="5"/>
          </p:nvPr>
        </p:nvSpPr>
        <p:spPr/>
        <p:txBody>
          <a:bodyPr/>
          <a:lstStyle/>
          <a:p>
            <a:fld id="{5B0F0958-26C0-F549-AB44-FD4E986FDF8D}" type="slidenum">
              <a:rPr lang="en-US" smtClean="0"/>
              <a:t>15</a:t>
            </a:fld>
            <a:endParaRPr lang="en-US"/>
          </a:p>
        </p:txBody>
      </p:sp>
    </p:spTree>
    <p:extLst>
      <p:ext uri="{BB962C8B-B14F-4D97-AF65-F5344CB8AC3E}">
        <p14:creationId xmlns:p14="http://schemas.microsoft.com/office/powerpoint/2010/main" val="202175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A4C2-E6CE-02BB-80EE-6B7F4DDA8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D287B-D677-20E0-955B-45BF609EA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D71F9-8262-420D-6F6A-DE25F2C62493}"/>
              </a:ext>
            </a:extLst>
          </p:cNvPr>
          <p:cNvSpPr>
            <a:spLocks noGrp="1"/>
          </p:cNvSpPr>
          <p:nvPr>
            <p:ph type="body" idx="1"/>
          </p:nvPr>
        </p:nvSpPr>
        <p:spPr/>
        <p:txBody>
          <a:bodyPr/>
          <a:lstStyle/>
          <a:p>
            <a:r>
              <a:rPr lang="en-US" dirty="0"/>
              <a:t>•</a:t>
            </a:r>
            <a:r>
              <a:rPr lang="en-US" dirty="0">
                <a:effectLst/>
              </a:rPr>
              <a:t>After the students have practiced with the click through </a:t>
            </a:r>
            <a:r>
              <a:rPr lang="en-US" dirty="0"/>
              <a:t>structured </a:t>
            </a:r>
            <a:r>
              <a:rPr lang="en-US" dirty="0">
                <a:effectLst/>
              </a:rPr>
              <a:t>option, then they move on to interacting with virtual patients where they have a free-form conversation. </a:t>
            </a:r>
            <a:endParaRPr lang="en-US" dirty="0"/>
          </a:p>
          <a:p>
            <a:pPr>
              <a:defRPr/>
            </a:pPr>
            <a:r>
              <a:rPr lang="en-US" dirty="0"/>
              <a:t>•</a:t>
            </a:r>
            <a:r>
              <a:rPr lang="en-US" dirty="0">
                <a:effectLst/>
              </a:rPr>
              <a:t>This time the system allows the student to speak directly with the virtual patient, using their own question formations and language</a:t>
            </a:r>
            <a:r>
              <a:rPr lang="en-US" dirty="0"/>
              <a:t> practiced in the course</a:t>
            </a:r>
            <a:r>
              <a:rPr lang="en-US" dirty="0">
                <a:effectLst/>
              </a:rPr>
              <a:t>.</a:t>
            </a:r>
            <a:endParaRPr lang="en-US" dirty="0"/>
          </a:p>
          <a:p>
            <a:r>
              <a:rPr lang="en-US" dirty="0"/>
              <a:t>•Importantly, for students with </a:t>
            </a:r>
            <a:r>
              <a:rPr lang="en-US" b="1" dirty="0"/>
              <a:t>limited English proficiency</a:t>
            </a:r>
            <a:r>
              <a:rPr lang="en-US" dirty="0"/>
              <a:t>, this exercise supports </a:t>
            </a:r>
            <a:r>
              <a:rPr lang="en-US" b="1" dirty="0"/>
              <a:t>language development</a:t>
            </a:r>
            <a:r>
              <a:rPr lang="en-US" dirty="0"/>
              <a:t> by exposing them to both </a:t>
            </a:r>
            <a:r>
              <a:rPr lang="en-US" b="1" dirty="0"/>
              <a:t>written and spoken examples</a:t>
            </a:r>
            <a:r>
              <a:rPr lang="en-US" dirty="0"/>
              <a:t> of appropriate, culturally sensitive patient communication. It builds their confidence and helps them practice meaningful interactions in a supportive setting.</a:t>
            </a:r>
            <a:endParaRPr lang="en-CA" dirty="0"/>
          </a:p>
          <a:p>
            <a:endParaRPr lang="en-US" dirty="0"/>
          </a:p>
          <a:p>
            <a:pPr lvl="0" algn="l" defTabSz="914400">
              <a:lnSpc>
                <a:spcPct val="100000"/>
              </a:lnSpc>
              <a:spcBef>
                <a:spcPts val="0"/>
              </a:spcBef>
              <a:spcAft>
                <a:spcPts val="0"/>
              </a:spcAft>
              <a:buNone/>
              <a:tabLst/>
              <a:defRPr/>
            </a:pPr>
            <a:r>
              <a:rPr lang="en-US" dirty="0"/>
              <a:t>Demo link if needed - </a:t>
            </a:r>
            <a:r>
              <a:rPr lang="en-US" dirty="0">
                <a:hlinkClick r:id="rId3"/>
              </a:rPr>
              <a:t>https://learn.cyberpatient.ca/communication/68346470d9ab0fa516c841f4</a:t>
            </a:r>
            <a:endParaRPr lang="en-US" dirty="0"/>
          </a:p>
          <a:p>
            <a:endParaRPr lang="en-US" dirty="0"/>
          </a:p>
          <a:p>
            <a:pPr>
              <a:buNone/>
            </a:pPr>
            <a:endParaRPr lang="en-US" dirty="0"/>
          </a:p>
        </p:txBody>
      </p:sp>
      <p:sp>
        <p:nvSpPr>
          <p:cNvPr id="4" name="Slide Number Placeholder 3">
            <a:extLst>
              <a:ext uri="{FF2B5EF4-FFF2-40B4-BE49-F238E27FC236}">
                <a16:creationId xmlns:a16="http://schemas.microsoft.com/office/drawing/2014/main" id="{07CFC296-ACC3-0B7F-1F1F-B71B78D61123}"/>
              </a:ext>
            </a:extLst>
          </p:cNvPr>
          <p:cNvSpPr>
            <a:spLocks noGrp="1"/>
          </p:cNvSpPr>
          <p:nvPr>
            <p:ph type="sldNum" sz="quarter" idx="5"/>
          </p:nvPr>
        </p:nvSpPr>
        <p:spPr/>
        <p:txBody>
          <a:bodyPr/>
          <a:lstStyle/>
          <a:p>
            <a:fld id="{5B0F0958-26C0-F549-AB44-FD4E986FDF8D}" type="slidenum">
              <a:rPr lang="en-US" smtClean="0"/>
              <a:t>16</a:t>
            </a:fld>
            <a:endParaRPr lang="en-US"/>
          </a:p>
        </p:txBody>
      </p:sp>
    </p:spTree>
    <p:extLst>
      <p:ext uri="{BB962C8B-B14F-4D97-AF65-F5344CB8AC3E}">
        <p14:creationId xmlns:p14="http://schemas.microsoft.com/office/powerpoint/2010/main" val="212719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710E-3C56-DCEF-BA53-1E2FF0479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F370-A763-1C00-BBB9-E158DD01F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2447A-97F0-62DF-5807-CD52BADCDF75}"/>
              </a:ext>
            </a:extLst>
          </p:cNvPr>
          <p:cNvSpPr>
            <a:spLocks noGrp="1"/>
          </p:cNvSpPr>
          <p:nvPr>
            <p:ph type="body" idx="1"/>
          </p:nvPr>
        </p:nvSpPr>
        <p:spPr/>
        <p:txBody>
          <a:bodyPr/>
          <a:lstStyle/>
          <a:p>
            <a:r>
              <a:rPr lang="en-US" dirty="0">
                <a:solidFill>
                  <a:srgbClr val="000000"/>
                </a:solidFill>
                <a:latin typeface="Aptos"/>
                <a:ea typeface="Calibri"/>
              </a:rPr>
              <a:t>Explain Feedback for AI Free-Form Feedback</a:t>
            </a:r>
            <a:endParaRPr lang="en-US" dirty="0">
              <a:solidFill>
                <a:srgbClr val="000000"/>
              </a:solidFill>
              <a:effectLst/>
              <a:latin typeface="Aptos"/>
              <a:ea typeface="Calibri"/>
            </a:endParaRPr>
          </a:p>
          <a:p>
            <a:pPr marL="0" marR="0" lvl="0" indent="0" algn="l" defTabSz="914400">
              <a:lnSpc>
                <a:spcPct val="100000"/>
              </a:lnSpc>
              <a:spcBef>
                <a:spcPts val="1200"/>
              </a:spcBef>
              <a:spcAft>
                <a:spcPts val="1200"/>
              </a:spcAft>
              <a:buClrTx/>
              <a:buSzTx/>
              <a:buFontTx/>
              <a:buNone/>
              <a:tabLst/>
              <a:defRPr/>
            </a:pPr>
            <a:endParaRPr lang="en-CA" sz="1800" dirty="0">
              <a:solidFill>
                <a:srgbClr val="8C8E90"/>
              </a:solidFill>
              <a:latin typeface="Open Sans Light" panose="020B0306030504020204" pitchFamily="34" charset="0"/>
              <a:ea typeface="Open Sans Light" panose="020B0306030504020204" pitchFamily="34" charset="0"/>
              <a:cs typeface="Open Sans Light" panose="020B0306030504020204" pitchFamily="34" charset="0"/>
            </a:endParaRPr>
          </a:p>
          <a:p>
            <a:pPr>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D6958409-1D14-BCC7-A121-A436F7F6E857}"/>
              </a:ext>
            </a:extLst>
          </p:cNvPr>
          <p:cNvSpPr>
            <a:spLocks noGrp="1"/>
          </p:cNvSpPr>
          <p:nvPr>
            <p:ph type="sldNum" sz="quarter" idx="5"/>
          </p:nvPr>
        </p:nvSpPr>
        <p:spPr/>
        <p:txBody>
          <a:bodyPr/>
          <a:lstStyle/>
          <a:p>
            <a:fld id="{5B0F0958-26C0-F549-AB44-FD4E986FDF8D}" type="slidenum">
              <a:rPr lang="en-US" smtClean="0"/>
              <a:t>17</a:t>
            </a:fld>
            <a:endParaRPr lang="en-US"/>
          </a:p>
        </p:txBody>
      </p:sp>
    </p:spTree>
    <p:extLst>
      <p:ext uri="{BB962C8B-B14F-4D97-AF65-F5344CB8AC3E}">
        <p14:creationId xmlns:p14="http://schemas.microsoft.com/office/powerpoint/2010/main" val="333252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7CF6B-1D13-E63E-9692-C264A67C0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8E243-0F0E-A3D6-2C54-4901ED501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74A92-9871-521B-1FF4-7BA2C05622FE}"/>
              </a:ext>
            </a:extLst>
          </p:cNvPr>
          <p:cNvSpPr>
            <a:spLocks noGrp="1"/>
          </p:cNvSpPr>
          <p:nvPr>
            <p:ph type="body" idx="1"/>
          </p:nvPr>
        </p:nvSpPr>
        <p:spPr/>
        <p:txBody>
          <a:bodyPr/>
          <a:lstStyle/>
          <a:p>
            <a:pPr>
              <a:defRPr/>
            </a:pPr>
            <a:r>
              <a:rPr lang="en-US" dirty="0">
                <a:ea typeface="Calibri"/>
                <a:cs typeface="Calibri"/>
              </a:rPr>
              <a:t>In conclusion, this project has been quite successful so far….</a:t>
            </a:r>
          </a:p>
          <a:p>
            <a:pPr>
              <a:defRPr/>
            </a:pPr>
            <a:endParaRPr lang="en-US" dirty="0">
              <a:ea typeface="Calibri"/>
              <a:cs typeface="Calibri"/>
            </a:endParaRPr>
          </a:p>
          <a:p>
            <a:r>
              <a:rPr lang="en-US" sz="1200" kern="1200" dirty="0">
                <a:solidFill>
                  <a:schemeClr val="tx1"/>
                </a:solidFill>
                <a:effectLst/>
                <a:latin typeface="+mn-lt"/>
                <a:ea typeface="+mn-ea"/>
                <a:cs typeface="+mn-cs"/>
              </a:rPr>
              <a:t> </a:t>
            </a:r>
            <a:endParaRPr lang="en-US" dirty="0">
              <a:ea typeface="Calibri"/>
              <a:cs typeface="Calibri"/>
            </a:endParaRPr>
          </a:p>
        </p:txBody>
      </p:sp>
      <p:sp>
        <p:nvSpPr>
          <p:cNvPr id="4" name="Slide Number Placeholder 3">
            <a:extLst>
              <a:ext uri="{FF2B5EF4-FFF2-40B4-BE49-F238E27FC236}">
                <a16:creationId xmlns:a16="http://schemas.microsoft.com/office/drawing/2014/main" id="{F333D572-4049-D42C-D5DD-6DD1223B1E7D}"/>
              </a:ext>
            </a:extLst>
          </p:cNvPr>
          <p:cNvSpPr>
            <a:spLocks noGrp="1"/>
          </p:cNvSpPr>
          <p:nvPr>
            <p:ph type="sldNum" sz="quarter" idx="5"/>
          </p:nvPr>
        </p:nvSpPr>
        <p:spPr/>
        <p:txBody>
          <a:bodyPr/>
          <a:lstStyle/>
          <a:p>
            <a:fld id="{5B0F0958-26C0-F549-AB44-FD4E986FDF8D}" type="slidenum">
              <a:rPr lang="en-US" smtClean="0"/>
              <a:t>18</a:t>
            </a:fld>
            <a:endParaRPr lang="en-US"/>
          </a:p>
        </p:txBody>
      </p:sp>
    </p:spTree>
    <p:extLst>
      <p:ext uri="{BB962C8B-B14F-4D97-AF65-F5344CB8AC3E}">
        <p14:creationId xmlns:p14="http://schemas.microsoft.com/office/powerpoint/2010/main" val="257825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so much for joining us. If anyone has any questions, we’d be happy to answer them now.</a:t>
            </a:r>
          </a:p>
          <a:p>
            <a:endParaRPr lang="en-US" dirty="0"/>
          </a:p>
          <a:p>
            <a:endParaRPr lang="en-US" sz="1800" dirty="0"/>
          </a:p>
        </p:txBody>
      </p:sp>
      <p:sp>
        <p:nvSpPr>
          <p:cNvPr id="4" name="Slide Number Placeholder 3"/>
          <p:cNvSpPr>
            <a:spLocks noGrp="1"/>
          </p:cNvSpPr>
          <p:nvPr>
            <p:ph type="sldNum" sz="quarter" idx="5"/>
          </p:nvPr>
        </p:nvSpPr>
        <p:spPr/>
        <p:txBody>
          <a:bodyPr/>
          <a:lstStyle/>
          <a:p>
            <a:fld id="{D5D04F1A-CDB8-481F-9D0D-D28F06DFDB7C}" type="slidenum">
              <a:rPr lang="en-CA" smtClean="0"/>
              <a:t>19</a:t>
            </a:fld>
            <a:endParaRPr lang="en-CA"/>
          </a:p>
        </p:txBody>
      </p:sp>
    </p:spTree>
    <p:extLst>
      <p:ext uri="{BB962C8B-B14F-4D97-AF65-F5344CB8AC3E}">
        <p14:creationId xmlns:p14="http://schemas.microsoft.com/office/powerpoint/2010/main" val="240264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44D8BB3-B690-450A-926C-0A85DE5458C4}" type="slidenum">
              <a:rPr lang="en-CA" smtClean="0"/>
              <a:t>2</a:t>
            </a:fld>
            <a:endParaRPr lang="en-CA"/>
          </a:p>
        </p:txBody>
      </p:sp>
    </p:spTree>
    <p:extLst>
      <p:ext uri="{BB962C8B-B14F-4D97-AF65-F5344CB8AC3E}">
        <p14:creationId xmlns:p14="http://schemas.microsoft.com/office/powerpoint/2010/main" val="424941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dirty="0"/>
              <a:t>The national healthcare language program is funded by IRCC and therefore free for eligible participants across Canada. Our partners in Ontario are the Catholic Centre for Immigrants and World Skills Employment Centre; in the prairies, Calgary Catholic Immigration Services; and  in BC, </a:t>
            </a:r>
            <a:r>
              <a:rPr lang="en-US" dirty="0" err="1"/>
              <a:t>ISSofBC’s</a:t>
            </a:r>
            <a:r>
              <a:rPr lang="en-US" dirty="0"/>
              <a:t> Language and Career College. ISANS works with IEHPs in Atlantic Canada. All of our partners have expertise in the area of workplace communications and contacts and connections within their regions. Between us we cover all of Canada, except Quebec.</a:t>
            </a:r>
          </a:p>
          <a:p>
            <a:pPr>
              <a:buFont typeface="Arial" panose="020B0604020202020204" pitchFamily="34" charset="0"/>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B0F0958-26C0-F549-AB44-FD4E986FDF8D}" type="slidenum">
              <a:rPr lang="en-US" smtClean="0"/>
              <a:t>4</a:t>
            </a:fld>
            <a:endParaRPr lang="en-US"/>
          </a:p>
        </p:txBody>
      </p:sp>
    </p:spTree>
    <p:extLst>
      <p:ext uri="{BB962C8B-B14F-4D97-AF65-F5344CB8AC3E}">
        <p14:creationId xmlns:p14="http://schemas.microsoft.com/office/powerpoint/2010/main" val="208079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We'd like to begin with a brief description of our program, its aims and structure.</a:t>
            </a:r>
          </a:p>
          <a:p>
            <a:pPr>
              <a:defRPr/>
            </a:pPr>
            <a:endParaRPr lang="en-US" dirty="0">
              <a:ea typeface="Calibri"/>
              <a:cs typeface="Calibri"/>
            </a:endParaRPr>
          </a:p>
          <a:p>
            <a:pPr>
              <a:defRPr/>
            </a:pPr>
            <a:r>
              <a:rPr lang="en-US" dirty="0"/>
              <a:t>1. So, the original course was offered in person using a textbook developed in-house by EAL curriculum developers and was reviewed by healthcare professionals to ensure authenticity. In addition to in-person courses, there were regular site visits. </a:t>
            </a:r>
          </a:p>
          <a:p>
            <a:endParaRPr lang="en-US" dirty="0"/>
          </a:p>
          <a:p>
            <a:r>
              <a:rPr lang="en-US" dirty="0"/>
              <a:t>2. 2017 - IEHPs expressed that they needed more flexibility, so our first major transformation was adapting to blended learning:</a:t>
            </a:r>
          </a:p>
          <a:p>
            <a:r>
              <a:rPr lang="en-US" dirty="0"/>
              <a:t>•Created an online version of the course content and combined it with one 3-hr in-person evening class/</a:t>
            </a:r>
            <a:r>
              <a:rPr lang="en-US" dirty="0" err="1"/>
              <a:t>wk</a:t>
            </a:r>
            <a:endParaRPr lang="en-US" dirty="0"/>
          </a:p>
          <a:p>
            <a:r>
              <a:rPr lang="en-US" dirty="0"/>
              <a:t>•Online work and assignments were submitted through the new online platform</a:t>
            </a:r>
          </a:p>
          <a:p>
            <a:pPr marL="171450" indent="-171450">
              <a:buFont typeface="Arial" panose="020B0604020202020204" pitchFamily="34" charset="0"/>
              <a:buChar char="•"/>
            </a:pPr>
            <a:r>
              <a:rPr lang="en-US" dirty="0"/>
              <a:t>Our Language Services Manager had an eye to the future with possibility of going national, which informed our approach. We had another program SOPA that had gone national and was doing well. </a:t>
            </a:r>
          </a:p>
          <a:p>
            <a:pPr marL="171450" indent="-171450">
              <a:buFont typeface="Arial" panose="020B0604020202020204" pitchFamily="34" charset="0"/>
              <a:buChar char="•"/>
            </a:pPr>
            <a:endParaRPr lang="en-US" dirty="0"/>
          </a:p>
          <a:p>
            <a:r>
              <a:rPr lang="en-US" dirty="0"/>
              <a:t>3. in 2019 we decided to redesigned the course into 2 profession specific exam prep courses due to the students requests for help with their high stakes licensure exams. It was ready to pilot in early 2020 so we were more easily able to pivot to 100% online with the emergence of covid as a global pandemic. </a:t>
            </a:r>
          </a:p>
          <a:p>
            <a:endParaRPr lang="en-US" dirty="0"/>
          </a:p>
          <a:p>
            <a:r>
              <a:rPr lang="en-US" dirty="0"/>
              <a:t>4. 2023</a:t>
            </a:r>
          </a:p>
          <a:p>
            <a:r>
              <a:rPr lang="en-US" dirty="0"/>
              <a:t>•IRCC asked us to go national with our healthcare courses (in the Spring of 2023)</a:t>
            </a:r>
          </a:p>
          <a:p>
            <a:r>
              <a:rPr lang="en-US" dirty="0"/>
              <a:t>•ISANS drafted a proposal, which was approved in Nov 2023, and we officially started nationally in March 2024.</a:t>
            </a:r>
          </a:p>
          <a:p>
            <a:endParaRPr lang="en-US" dirty="0"/>
          </a:p>
          <a:p>
            <a:r>
              <a:rPr lang="en-US" dirty="0"/>
              <a:t>This enabled us to go national! The course design was ready and we were able to establish several partners across the country.</a:t>
            </a:r>
          </a:p>
          <a:p>
            <a:endParaRPr lang="en-US" dirty="0"/>
          </a:p>
          <a:p>
            <a:pPr>
              <a:buFont typeface="+mj-lt"/>
            </a:pPr>
            <a:endParaRPr lang="en-US" dirty="0"/>
          </a:p>
          <a:p>
            <a:endParaRPr lang="en-CA" dirty="0"/>
          </a:p>
        </p:txBody>
      </p:sp>
      <p:sp>
        <p:nvSpPr>
          <p:cNvPr id="4" name="Slide Number Placeholder 3"/>
          <p:cNvSpPr>
            <a:spLocks noGrp="1"/>
          </p:cNvSpPr>
          <p:nvPr>
            <p:ph type="sldNum" sz="quarter" idx="5"/>
          </p:nvPr>
        </p:nvSpPr>
        <p:spPr/>
        <p:txBody>
          <a:bodyPr/>
          <a:lstStyle/>
          <a:p>
            <a:fld id="{5B0F0958-26C0-F549-AB44-FD4E986FDF8D}" type="slidenum">
              <a:rPr lang="en-US" smtClean="0"/>
              <a:t>5</a:t>
            </a:fld>
            <a:endParaRPr lang="en-US"/>
          </a:p>
        </p:txBody>
      </p:sp>
    </p:spTree>
    <p:extLst>
      <p:ext uri="{BB962C8B-B14F-4D97-AF65-F5344CB8AC3E}">
        <p14:creationId xmlns:p14="http://schemas.microsoft.com/office/powerpoint/2010/main" val="59478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national project is funded to support international medical graduates, international pharmacy graduates and internationally educated nurses. Most are working towards becoming licensed to work in Canada. It is a long, difficult and expensive process. </a:t>
            </a:r>
          </a:p>
        </p:txBody>
      </p:sp>
      <p:sp>
        <p:nvSpPr>
          <p:cNvPr id="4" name="Slide Number Placeholder 3"/>
          <p:cNvSpPr>
            <a:spLocks noGrp="1"/>
          </p:cNvSpPr>
          <p:nvPr>
            <p:ph type="sldNum" sz="quarter" idx="5"/>
          </p:nvPr>
        </p:nvSpPr>
        <p:spPr/>
        <p:txBody>
          <a:bodyPr/>
          <a:lstStyle/>
          <a:p>
            <a:fld id="{D44D8BB3-B690-450A-926C-0A85DE5458C4}" type="slidenum">
              <a:rPr lang="en-CA" smtClean="0"/>
              <a:t>6</a:t>
            </a:fld>
            <a:endParaRPr lang="en-CA"/>
          </a:p>
        </p:txBody>
      </p:sp>
    </p:spTree>
    <p:extLst>
      <p:ext uri="{BB962C8B-B14F-4D97-AF65-F5344CB8AC3E}">
        <p14:creationId xmlns:p14="http://schemas.microsoft.com/office/powerpoint/2010/main" val="299212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purpose of our courses is mostly different aspects of communication required for their professions in the Canadian healthcare system. </a:t>
            </a:r>
            <a:endParaRPr lang="en-US" dirty="0"/>
          </a:p>
          <a:p>
            <a:r>
              <a:rPr lang="en-US" dirty="0">
                <a:latin typeface="Calibri"/>
                <a:ea typeface="Calibri"/>
                <a:cs typeface="Calibri"/>
              </a:rPr>
              <a:t>So while we help them prepare for the tests, we try to identify possible cultural gaps and address them so that healthcare professionals can communicate more effectively and thrive in their new working environment. </a:t>
            </a:r>
          </a:p>
        </p:txBody>
      </p:sp>
      <p:sp>
        <p:nvSpPr>
          <p:cNvPr id="4" name="Slide Number Placeholder 3"/>
          <p:cNvSpPr>
            <a:spLocks noGrp="1"/>
          </p:cNvSpPr>
          <p:nvPr>
            <p:ph type="sldNum" sz="quarter" idx="5"/>
          </p:nvPr>
        </p:nvSpPr>
        <p:spPr/>
        <p:txBody>
          <a:bodyPr/>
          <a:lstStyle/>
          <a:p>
            <a:fld id="{D44D8BB3-B690-450A-926C-0A85DE5458C4}" type="slidenum">
              <a:rPr lang="en-CA" smtClean="0"/>
              <a:t>7</a:t>
            </a:fld>
            <a:endParaRPr lang="en-CA"/>
          </a:p>
        </p:txBody>
      </p:sp>
    </p:spTree>
    <p:extLst>
      <p:ext uri="{BB962C8B-B14F-4D97-AF65-F5344CB8AC3E}">
        <p14:creationId xmlns:p14="http://schemas.microsoft.com/office/powerpoint/2010/main" val="124510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courses that we offer right now are these 3. </a:t>
            </a:r>
          </a:p>
          <a:p>
            <a:endParaRPr lang="en-CA" dirty="0"/>
          </a:p>
          <a:p>
            <a:pPr marL="171450" indent="-171450">
              <a:buFont typeface="Arial" panose="020B0604020202020204" pitchFamily="34" charset="0"/>
              <a:buChar char="•"/>
            </a:pPr>
            <a:r>
              <a:rPr lang="en-CA" dirty="0"/>
              <a:t>CSPI prepares the students for communication skills they need in OSCEs which stands for Objective Structured Clinical Examination. This is one of the required exams during the licensure process of doctors, pharmacists and dentists – (we are funded for dentist only in NS).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English Language Benchmark Assessment for Nurses. It is one of the approved language proficiency tests for nurses. The 52 weeks is for all four skills but modules can be taken simultaneously so it reduces the time. </a:t>
            </a:r>
          </a:p>
          <a:p>
            <a:pPr marL="628650" lvl="1" indent="-171450">
              <a:buFont typeface="Arial" panose="020B0604020202020204" pitchFamily="34" charset="0"/>
              <a:buChar char="•"/>
            </a:pPr>
            <a:r>
              <a:rPr lang="en-CA" dirty="0"/>
              <a:t>The latest development for this course is that the physicians and pharmacists are now requesting to take modules to help them improve their skills further or to prepare for other language proficiency exams such as the OET. </a:t>
            </a:r>
          </a:p>
          <a:p>
            <a:pPr marL="628650" lvl="1"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PCSN is workplace focused for IENs and was a response to IENs requests/needs for a shorter communication course.</a:t>
            </a:r>
          </a:p>
          <a:p>
            <a:endParaRPr lang="en-CA" dirty="0"/>
          </a:p>
        </p:txBody>
      </p:sp>
      <p:sp>
        <p:nvSpPr>
          <p:cNvPr id="4" name="Slide Number Placeholder 3"/>
          <p:cNvSpPr>
            <a:spLocks noGrp="1"/>
          </p:cNvSpPr>
          <p:nvPr>
            <p:ph type="sldNum" sz="quarter" idx="5"/>
          </p:nvPr>
        </p:nvSpPr>
        <p:spPr/>
        <p:txBody>
          <a:bodyPr/>
          <a:lstStyle/>
          <a:p>
            <a:fld id="{D44D8BB3-B690-450A-926C-0A85DE5458C4}" type="slidenum">
              <a:rPr lang="en-CA" smtClean="0"/>
              <a:t>8</a:t>
            </a:fld>
            <a:endParaRPr lang="en-CA"/>
          </a:p>
        </p:txBody>
      </p:sp>
    </p:spTree>
    <p:extLst>
      <p:ext uri="{BB962C8B-B14F-4D97-AF65-F5344CB8AC3E}">
        <p14:creationId xmlns:p14="http://schemas.microsoft.com/office/powerpoint/2010/main" val="397099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redesigned some of our healthcare communication courses to be exam focused, the research told us…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Authentic simulated exam practice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is critical.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 needs to be set up the same as the exam and give the clients feedback in terms of their readiness for their exams.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in our Strategies for CELBAN course we worked with Touchstone Institute to create an online practice exam to simulate the CELBAN language proficiency exam.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our OSCE prep course we needed to simulate the process they will go through to do the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led us to Healthcare simulations</a:t>
            </a:r>
          </a:p>
          <a:p>
            <a:endParaRPr lang="en-US" dirty="0"/>
          </a:p>
          <a:p>
            <a:r>
              <a:rPr lang="en-US" dirty="0"/>
              <a:t>We have added 3 types of simulation into our NHLP courses to help the students practice their skills. </a:t>
            </a:r>
          </a:p>
          <a:p>
            <a:pPr marL="171450" indent="-171450">
              <a:buFont typeface="Arial" panose="020B0604020202020204" pitchFamily="34" charset="0"/>
              <a:buChar char="•"/>
            </a:pPr>
            <a:r>
              <a:rPr lang="en-US" dirty="0"/>
              <a:t>In-person simulated patients</a:t>
            </a:r>
          </a:p>
          <a:p>
            <a:pPr marL="171450" indent="-171450">
              <a:buFont typeface="Arial" panose="020B0604020202020204" pitchFamily="34" charset="0"/>
              <a:buChar char="•"/>
            </a:pPr>
            <a:r>
              <a:rPr lang="en-US" dirty="0"/>
              <a:t>Online simulated patients</a:t>
            </a:r>
          </a:p>
          <a:p>
            <a:pPr marL="171450" indent="-171450">
              <a:buFont typeface="Arial" panose="020B0604020202020204" pitchFamily="34" charset="0"/>
              <a:buChar char="•"/>
            </a:pPr>
            <a:r>
              <a:rPr lang="en-US" dirty="0"/>
              <a:t>AI virtual patients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44D8BB3-B690-450A-926C-0A85DE5458C4}" type="slidenum">
              <a:rPr lang="en-CA" smtClean="0"/>
              <a:t>9</a:t>
            </a:fld>
            <a:endParaRPr lang="en-CA"/>
          </a:p>
        </p:txBody>
      </p:sp>
    </p:spTree>
    <p:extLst>
      <p:ext uri="{BB962C8B-B14F-4D97-AF65-F5344CB8AC3E}">
        <p14:creationId xmlns:p14="http://schemas.microsoft.com/office/powerpoint/2010/main" val="167710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reached out to Dalhousie C3LR – Center for Collaborative Clinical Learning and Research</a:t>
            </a:r>
          </a:p>
          <a:p>
            <a:r>
              <a:rPr lang="en-US"/>
              <a:t>Works with medical school and health professions</a:t>
            </a:r>
          </a:p>
          <a:p>
            <a:r>
              <a:rPr lang="en-US"/>
              <a:t>They have run OSCEs onsite (explain hallway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Dal professionally trained simulated patients – some are actually actors (explain OSCE station picture)</a:t>
            </a:r>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helped us develop our Communication Practice session </a:t>
            </a:r>
          </a:p>
          <a:p>
            <a:pPr marL="171450" indent="-171450">
              <a:buFont typeface="Arial" panose="020B0604020202020204" pitchFamily="34" charset="0"/>
              <a:buChar char="•"/>
            </a:pPr>
            <a:r>
              <a:rPr lang="en-US"/>
              <a:t>Design to our objectives</a:t>
            </a:r>
          </a:p>
          <a:p>
            <a:pPr marL="171450" indent="-171450">
              <a:buFont typeface="Arial" panose="020B0604020202020204" pitchFamily="34" charset="0"/>
              <a:buChar char="•"/>
            </a:pPr>
            <a:r>
              <a:rPr lang="en-US"/>
              <a:t>Helped us write cases for our students to practice the communication skills learned in the course</a:t>
            </a:r>
          </a:p>
          <a:p>
            <a:pPr marL="171450" indent="-171450">
              <a:buFont typeface="Arial" panose="020B0604020202020204" pitchFamily="34" charset="0"/>
              <a:buChar char="•"/>
            </a:pPr>
            <a:r>
              <a:rPr lang="en-US"/>
              <a:t>Recruit and train SPs</a:t>
            </a:r>
          </a:p>
          <a:p>
            <a:pPr marL="171450" indent="-171450">
              <a:buFont typeface="Arial" panose="020B0604020202020204" pitchFamily="34" charset="0"/>
              <a:buChar char="•"/>
            </a:pPr>
            <a:r>
              <a:rPr lang="en-US"/>
              <a:t>Pre-brief</a:t>
            </a:r>
          </a:p>
          <a:p>
            <a:pPr marL="171450" indent="-171450">
              <a:buFont typeface="Arial" panose="020B0604020202020204" pitchFamily="34" charset="0"/>
              <a:buChar char="•"/>
            </a:pPr>
            <a:r>
              <a:rPr lang="en-US"/>
              <a:t>Run session – we watch on monitors</a:t>
            </a:r>
          </a:p>
          <a:p>
            <a:pPr marL="171450" indent="-171450">
              <a:buFont typeface="Arial" panose="020B0604020202020204" pitchFamily="34" charset="0"/>
              <a:buChar char="•"/>
            </a:pPr>
            <a:r>
              <a:rPr lang="en-US"/>
              <a:t>Debrief</a:t>
            </a:r>
          </a:p>
          <a:p>
            <a:pPr marL="171450" indent="-171450">
              <a:buFont typeface="Arial" panose="020B0604020202020204" pitchFamily="34" charset="0"/>
              <a:buChar char="•"/>
            </a:pPr>
            <a:r>
              <a:rPr lang="en-US"/>
              <a:t>Record interactions and send to students</a:t>
            </a:r>
          </a:p>
          <a:p>
            <a:endParaRPr lang="en-US"/>
          </a:p>
          <a:p>
            <a:endParaRPr lang="en-US"/>
          </a:p>
        </p:txBody>
      </p:sp>
      <p:sp>
        <p:nvSpPr>
          <p:cNvPr id="4" name="Slide Number Placeholder 3"/>
          <p:cNvSpPr>
            <a:spLocks noGrp="1"/>
          </p:cNvSpPr>
          <p:nvPr>
            <p:ph type="sldNum" sz="quarter" idx="5"/>
          </p:nvPr>
        </p:nvSpPr>
        <p:spPr/>
        <p:txBody>
          <a:bodyPr/>
          <a:lstStyle/>
          <a:p>
            <a:fld id="{D44D8BB3-B690-450A-926C-0A85DE5458C4}" type="slidenum">
              <a:rPr lang="en-CA" smtClean="0"/>
              <a:t>10</a:t>
            </a:fld>
            <a:endParaRPr lang="en-CA"/>
          </a:p>
        </p:txBody>
      </p:sp>
    </p:spTree>
    <p:extLst>
      <p:ext uri="{BB962C8B-B14F-4D97-AF65-F5344CB8AC3E}">
        <p14:creationId xmlns:p14="http://schemas.microsoft.com/office/powerpoint/2010/main" val="26969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361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614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148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7A9B41-D45C-4702-F447-98AB1C9E1F5F}"/>
              </a:ext>
            </a:extLst>
          </p:cNvPr>
          <p:cNvSpPr txBox="1"/>
          <p:nvPr userDrawn="1"/>
        </p:nvSpPr>
        <p:spPr>
          <a:xfrm>
            <a:off x="1414477" y="1289953"/>
            <a:ext cx="9753600" cy="4278094"/>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6C68"/>
                </a:solidFill>
                <a:effectLst/>
                <a:uLnTx/>
                <a:uFillTx/>
                <a:latin typeface="Aptos SemiBold" panose="020B0004020202020204" pitchFamily="34" charset="0"/>
              </a:rPr>
              <a:t>Land Acknowledgment</a:t>
            </a:r>
            <a:endParaRPr kumimoji="0" lang="en-US" sz="2133" b="1" i="0" u="none" strike="noStrike" kern="1200" cap="none" spc="0" normalizeH="0" baseline="0" noProof="0">
              <a:ln>
                <a:noFill/>
              </a:ln>
              <a:solidFill>
                <a:srgbClr val="006C67"/>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4444"/>
                </a:solidFill>
                <a:effectLst/>
                <a:uLnTx/>
                <a:uFillTx/>
                <a:latin typeface="Aptos" panose="020B0004020202020204" pitchFamily="34" charset="0"/>
              </a:rPr>
              <a:t>ISANS acknowledges that we are in </a:t>
            </a:r>
            <a:r>
              <a:rPr kumimoji="0" lang="en-US" sz="2000" b="0" i="0" u="none" strike="noStrike" kern="1200" cap="none" spc="0" normalizeH="0" baseline="0" noProof="0" err="1">
                <a:ln>
                  <a:noFill/>
                </a:ln>
                <a:solidFill>
                  <a:srgbClr val="444444"/>
                </a:solidFill>
                <a:effectLst/>
                <a:uLnTx/>
                <a:uFillTx/>
                <a:latin typeface="Aptos" panose="020B0004020202020204" pitchFamily="34" charset="0"/>
              </a:rPr>
              <a:t>Mi’kma’ki</a:t>
            </a:r>
            <a:r>
              <a:rPr kumimoji="0" lang="en-US" sz="2000" b="0" i="0" u="none" strike="noStrike" kern="1200" cap="none" spc="0" normalizeH="0" baseline="0" noProof="0">
                <a:ln>
                  <a:noFill/>
                </a:ln>
                <a:solidFill>
                  <a:srgbClr val="444444"/>
                </a:solidFill>
                <a:effectLst/>
                <a:uLnTx/>
                <a:uFillTx/>
                <a:latin typeface="Aptos" panose="020B0004020202020204" pitchFamily="34" charset="0"/>
              </a:rPr>
              <a:t>, the ancestral and unceded past and present territory of the Mi’kmaq people. We are all treaty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44444"/>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4444"/>
                </a:solidFill>
                <a:effectLst/>
                <a:uLnTx/>
                <a:uFillTx/>
                <a:latin typeface="Aptos" panose="020B0004020202020204" pitchFamily="34" charset="0"/>
              </a:rPr>
              <a:t>At ISANS, as we help settle newcomers to Nova Scotia, we also teach them about the history and rights of Indigenous Peoples in </a:t>
            </a:r>
            <a:r>
              <a:rPr kumimoji="0" lang="en-US" sz="2000" b="0" i="0" u="none" strike="noStrike" kern="1200" cap="none" spc="0" normalizeH="0" baseline="0" noProof="0" err="1">
                <a:ln>
                  <a:noFill/>
                </a:ln>
                <a:solidFill>
                  <a:srgbClr val="444444"/>
                </a:solidFill>
                <a:effectLst/>
                <a:uLnTx/>
                <a:uFillTx/>
                <a:latin typeface="Aptos" panose="020B0004020202020204" pitchFamily="34" charset="0"/>
              </a:rPr>
              <a:t>Mi'kma'ki</a:t>
            </a:r>
            <a:r>
              <a:rPr kumimoji="0" lang="en-US" sz="2000" b="0" i="0" u="none" strike="noStrike" kern="1200" cap="none" spc="0" normalizeH="0" baseline="0" noProof="0">
                <a:ln>
                  <a:noFill/>
                </a:ln>
                <a:solidFill>
                  <a:srgbClr val="444444"/>
                </a:solidFill>
                <a:effectLst/>
                <a:uLnTx/>
                <a:uFillTx/>
                <a:latin typeface="Aptos" panose="020B0004020202020204" pitchFamily="34" charset="0"/>
              </a:rPr>
              <a:t>. We </a:t>
            </a:r>
            <a:r>
              <a:rPr kumimoji="0" lang="en-US" sz="2000" b="0" i="0" u="none" strike="noStrike" kern="1200" cap="none" spc="0" normalizeH="0" baseline="0" noProof="0" err="1">
                <a:ln>
                  <a:noFill/>
                </a:ln>
                <a:solidFill>
                  <a:srgbClr val="444444"/>
                </a:solidFill>
                <a:effectLst/>
                <a:uLnTx/>
                <a:uFillTx/>
                <a:latin typeface="Aptos" panose="020B0004020202020204" pitchFamily="34" charset="0"/>
              </a:rPr>
              <a:t>honour</a:t>
            </a:r>
            <a:r>
              <a:rPr kumimoji="0" lang="en-US" sz="2000" b="0" i="0" u="none" strike="noStrike" kern="1200" cap="none" spc="0" normalizeH="0" baseline="0" noProof="0">
                <a:ln>
                  <a:noFill/>
                </a:ln>
                <a:solidFill>
                  <a:srgbClr val="444444"/>
                </a:solidFill>
                <a:effectLst/>
                <a:uLnTx/>
                <a:uFillTx/>
                <a:latin typeface="Aptos" panose="020B0004020202020204" pitchFamily="34" charset="0"/>
              </a:rPr>
              <a:t> the enduring presence and contributions of the Mi'kmaq people, and we are dedicated to fostering meaningful relationships between Indigenous and non-Indigenous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tos" panose="020B0004020202020204" pitchFamily="34" charset="0"/>
            </a:endParaRPr>
          </a:p>
          <a:p>
            <a:pPr algn="just">
              <a:defRPr/>
            </a:pPr>
            <a:r>
              <a:rPr lang="en-US" sz="2400">
                <a:solidFill>
                  <a:srgbClr val="006C68"/>
                </a:solidFill>
                <a:latin typeface="Aptos SemiBold" panose="020B0004020202020204" pitchFamily="34" charset="0"/>
              </a:rPr>
              <a:t>African Nova Scotian Affirmation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4444"/>
                </a:solidFill>
                <a:effectLst/>
                <a:uLnTx/>
                <a:uFillTx/>
                <a:latin typeface="Aptos" panose="020B0004020202020204" pitchFamily="34" charset="0"/>
              </a:rPr>
              <a:t>We also acknowledge that people of African descent have been in Nova Scotia for over 400 years, and we </a:t>
            </a:r>
            <a:r>
              <a:rPr kumimoji="0" lang="en-US" sz="2000" b="0" i="0" u="none" strike="noStrike" kern="1200" cap="none" spc="0" normalizeH="0" baseline="0" noProof="0" err="1">
                <a:ln>
                  <a:noFill/>
                </a:ln>
                <a:solidFill>
                  <a:srgbClr val="444444"/>
                </a:solidFill>
                <a:effectLst/>
                <a:uLnTx/>
                <a:uFillTx/>
                <a:latin typeface="Aptos" panose="020B0004020202020204" pitchFamily="34" charset="0"/>
              </a:rPr>
              <a:t>honour</a:t>
            </a:r>
            <a:r>
              <a:rPr kumimoji="0" lang="en-US" sz="2000" b="0" i="0" u="none" strike="noStrike" kern="1200" cap="none" spc="0" normalizeH="0" baseline="0" noProof="0">
                <a:ln>
                  <a:noFill/>
                </a:ln>
                <a:solidFill>
                  <a:srgbClr val="444444"/>
                </a:solidFill>
                <a:effectLst/>
                <a:uLnTx/>
                <a:uFillTx/>
                <a:latin typeface="Aptos" panose="020B0004020202020204" pitchFamily="34" charset="0"/>
              </a:rPr>
              <a:t> and offer gratitude to those ancestors of African descent who came before us to this land.</a:t>
            </a:r>
          </a:p>
        </p:txBody>
      </p:sp>
    </p:spTree>
    <p:extLst>
      <p:ext uri="{BB962C8B-B14F-4D97-AF65-F5344CB8AC3E}">
        <p14:creationId xmlns:p14="http://schemas.microsoft.com/office/powerpoint/2010/main" val="67528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1966B2-A46D-4F5B-941E-B2AC7E38874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775A-D9BF-4FC1-88EE-24DB17A65B2E}" type="slidenum">
              <a:rPr lang="en-US" smtClean="0"/>
              <a:t>‹#›</a:t>
            </a:fld>
            <a:endParaRPr lang="en-US"/>
          </a:p>
        </p:txBody>
      </p:sp>
      <p:sp>
        <p:nvSpPr>
          <p:cNvPr id="7" name="Text Placeholder 26">
            <a:extLst>
              <a:ext uri="{FF2B5EF4-FFF2-40B4-BE49-F238E27FC236}">
                <a16:creationId xmlns:a16="http://schemas.microsoft.com/office/drawing/2014/main" id="{39385A1B-662C-CA48-9927-59FE60B523BB}"/>
              </a:ext>
            </a:extLst>
          </p:cNvPr>
          <p:cNvSpPr>
            <a:spLocks noGrp="1"/>
          </p:cNvSpPr>
          <p:nvPr>
            <p:ph type="body" sz="quarter" idx="14" hasCustomPrompt="1"/>
          </p:nvPr>
        </p:nvSpPr>
        <p:spPr>
          <a:xfrm>
            <a:off x="1037352" y="1822450"/>
            <a:ext cx="9977012" cy="3319393"/>
          </a:xfrm>
          <a:prstGeom prst="rect">
            <a:avLst/>
          </a:prstGeom>
        </p:spPr>
        <p:txBody>
          <a:bodyPr/>
          <a:lstStyle>
            <a:lvl1pPr marL="0" indent="0">
              <a:lnSpc>
                <a:spcPts val="2500"/>
              </a:lnSpc>
              <a:spcBef>
                <a:spcPts val="0"/>
              </a:spcBef>
              <a:spcAft>
                <a:spcPts val="500"/>
              </a:spcAft>
              <a:buNone/>
              <a:defRPr sz="2400" b="0" i="0" baseline="0">
                <a:solidFill>
                  <a:schemeClr val="tx1"/>
                </a:solidFill>
                <a:latin typeface="Calibri" panose="020F0502020204030204" pitchFamily="34" charset="0"/>
              </a:defRPr>
            </a:lvl1pPr>
            <a:lvl2pPr marL="360000" indent="-205200">
              <a:lnSpc>
                <a:spcPts val="2500"/>
              </a:lnSpc>
              <a:spcAft>
                <a:spcPts val="500"/>
              </a:spcAft>
              <a:defRPr sz="2000" b="1" i="0" baseline="0">
                <a:solidFill>
                  <a:schemeClr val="tx1"/>
                </a:solidFill>
              </a:defRPr>
            </a:lvl2pPr>
            <a:lvl3pPr marL="360000" indent="-205200">
              <a:lnSpc>
                <a:spcPts val="2500"/>
              </a:lnSpc>
              <a:spcAft>
                <a:spcPts val="500"/>
              </a:spcAft>
              <a:defRPr sz="2000" b="1" i="0" baseline="0">
                <a:solidFill>
                  <a:schemeClr val="tx1"/>
                </a:solidFill>
              </a:defRPr>
            </a:lvl3pPr>
            <a:lvl4pPr marL="360000" indent="-205200">
              <a:lnSpc>
                <a:spcPts val="2500"/>
              </a:lnSpc>
              <a:spcAft>
                <a:spcPts val="500"/>
              </a:spcAft>
              <a:defRPr sz="2000" b="1" i="0" baseline="0">
                <a:solidFill>
                  <a:schemeClr val="tx1"/>
                </a:solidFill>
              </a:defRPr>
            </a:lvl4pPr>
            <a:lvl5pPr marL="360000" indent="-205200">
              <a:lnSpc>
                <a:spcPts val="2500"/>
              </a:lnSpc>
              <a:spcBef>
                <a:spcPts val="0"/>
              </a:spcBef>
              <a:spcAft>
                <a:spcPts val="500"/>
              </a:spcAft>
              <a:defRPr sz="2000" b="1" i="0" baseline="0">
                <a:solidFill>
                  <a:schemeClr val="tx1"/>
                </a:solidFill>
              </a:defRPr>
            </a:lvl5pPr>
          </a:lstStyle>
          <a:p>
            <a:pPr lvl="0"/>
            <a:r>
              <a:rPr lang="en-US"/>
              <a:t>Click to edit</a:t>
            </a:r>
          </a:p>
        </p:txBody>
      </p:sp>
      <p:sp>
        <p:nvSpPr>
          <p:cNvPr id="8" name="Title 22">
            <a:extLst>
              <a:ext uri="{FF2B5EF4-FFF2-40B4-BE49-F238E27FC236}">
                <a16:creationId xmlns:a16="http://schemas.microsoft.com/office/drawing/2014/main" id="{7FD01123-473B-B04B-B8AD-D82F9ECBBF03}"/>
              </a:ext>
            </a:extLst>
          </p:cNvPr>
          <p:cNvSpPr>
            <a:spLocks noGrp="1"/>
          </p:cNvSpPr>
          <p:nvPr>
            <p:ph type="title" hasCustomPrompt="1"/>
          </p:nvPr>
        </p:nvSpPr>
        <p:spPr>
          <a:xfrm>
            <a:off x="915954" y="1060676"/>
            <a:ext cx="10098410" cy="552224"/>
          </a:xfrm>
          <a:prstGeom prst="rect">
            <a:avLst/>
          </a:prstGeom>
        </p:spPr>
        <p:txBody>
          <a:bodyPr/>
          <a:lstStyle>
            <a:lvl1pPr>
              <a:lnSpc>
                <a:spcPts val="3900"/>
              </a:lnSpc>
              <a:defRPr sz="3300" b="0" i="0" baseline="0">
                <a:solidFill>
                  <a:srgbClr val="444444"/>
                </a:solidFill>
                <a:latin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125105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Rectangle 1"/>
          <p:cNvSpPr/>
          <p:nvPr/>
        </p:nvSpPr>
        <p:spPr>
          <a:xfrm flipH="1" flipV="1">
            <a:off x="-1" y="132813"/>
            <a:ext cx="4848447" cy="6725185"/>
          </a:xfrm>
          <a:prstGeom prst="rect">
            <a:avLst/>
          </a:prstGeom>
          <a:solidFill>
            <a:srgbClr val="8BC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D0933A58-1F31-CB51-AF72-E672726D7EF4}"/>
              </a:ext>
            </a:extLst>
          </p:cNvPr>
          <p:cNvSpPr>
            <a:spLocks noGrp="1"/>
          </p:cNvSpPr>
          <p:nvPr>
            <p:ph sz="half" idx="10" hasCustomPrompt="1"/>
          </p:nvPr>
        </p:nvSpPr>
        <p:spPr>
          <a:xfrm>
            <a:off x="5220586" y="1686692"/>
            <a:ext cx="6417289" cy="4761733"/>
          </a:xfrm>
          <a:prstGeom prst="rect">
            <a:avLst/>
          </a:prstGeom>
        </p:spPr>
        <p:txBody>
          <a:bodyPr>
            <a:normAutofit/>
          </a:bodyPr>
          <a:lstStyle>
            <a:lvl1pPr marL="0" indent="0">
              <a:buNone/>
              <a:defRPr sz="2400">
                <a:solidFill>
                  <a:schemeClr val="tx1">
                    <a:lumMod val="85000"/>
                    <a:lumOff val="15000"/>
                  </a:schemeClr>
                </a:solidFill>
                <a:latin typeface="Aptos" panose="020B0004020202020204" pitchFamily="34" charset="0"/>
              </a:defRPr>
            </a:lvl1pPr>
            <a:lvl2pPr marL="742950" indent="-285750">
              <a:buFont typeface="Arial" panose="020B0604020202020204" pitchFamily="34" charset="0"/>
              <a:buChar char="•"/>
              <a:defRPr sz="2400">
                <a:solidFill>
                  <a:schemeClr val="tx1">
                    <a:lumMod val="85000"/>
                    <a:lumOff val="15000"/>
                  </a:schemeClr>
                </a:solidFill>
                <a:latin typeface="Aptos" panose="020B0004020202020204" pitchFamily="34" charset="0"/>
              </a:defRPr>
            </a:lvl2pPr>
            <a:lvl3pPr marL="1143000" indent="-228600">
              <a:buFont typeface="Wingdings" panose="05000000000000000000" pitchFamily="2" charset="2"/>
              <a:buChar char="§"/>
              <a:defRPr sz="2400">
                <a:solidFill>
                  <a:schemeClr val="tx1">
                    <a:lumMod val="85000"/>
                    <a:lumOff val="15000"/>
                  </a:schemeClr>
                </a:solidFill>
                <a:latin typeface="Aptos" panose="020B0004020202020204" pitchFamily="34" charset="0"/>
              </a:defRPr>
            </a:lvl3pPr>
            <a:lvl4pPr marL="1600200" indent="-228600">
              <a:buFont typeface="Arial" panose="020B0604020202020204" pitchFamily="34" charset="0"/>
              <a:buChar char="•"/>
              <a:defRPr sz="2400">
                <a:solidFill>
                  <a:schemeClr val="tx1">
                    <a:lumMod val="85000"/>
                    <a:lumOff val="15000"/>
                  </a:schemeClr>
                </a:solidFill>
                <a:latin typeface="Aptos" panose="020B0004020202020204" pitchFamily="34" charset="0"/>
              </a:defRPr>
            </a:lvl4pPr>
            <a:lvl5pPr>
              <a:defRPr sz="2400">
                <a:solidFill>
                  <a:schemeClr val="tx1">
                    <a:lumMod val="85000"/>
                    <a:lumOff val="15000"/>
                  </a:schemeClr>
                </a:solidFill>
                <a:latin typeface="Aptos" panose="020B0004020202020204" pitchFamily="34" charset="0"/>
              </a:defRPr>
            </a:lvl5pPr>
            <a:lvl6pPr>
              <a:defRPr sz="1600"/>
            </a:lvl6pPr>
            <a:lvl7pPr>
              <a:defRPr sz="1600"/>
            </a:lvl7pPr>
            <a:lvl8pPr>
              <a:defRPr sz="1600"/>
            </a:lvl8pPr>
            <a:lvl9pPr>
              <a:defRPr sz="1600"/>
            </a:lvl9pPr>
          </a:lstStyle>
          <a:p>
            <a:pPr lvl="0"/>
            <a:r>
              <a:rPr lang="en-US"/>
              <a:t>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6">
            <a:extLst>
              <a:ext uri="{FF2B5EF4-FFF2-40B4-BE49-F238E27FC236}">
                <a16:creationId xmlns:a16="http://schemas.microsoft.com/office/drawing/2014/main" id="{E0D0A89D-FDA3-AAD1-9BE6-41D18924E773}"/>
              </a:ext>
            </a:extLst>
          </p:cNvPr>
          <p:cNvSpPr>
            <a:spLocks noGrp="1"/>
          </p:cNvSpPr>
          <p:nvPr>
            <p:ph type="body" sz="quarter" idx="19"/>
          </p:nvPr>
        </p:nvSpPr>
        <p:spPr>
          <a:xfrm>
            <a:off x="586432" y="1197097"/>
            <a:ext cx="3893960" cy="552224"/>
          </a:xfrm>
          <a:prstGeom prst="rect">
            <a:avLst/>
          </a:prstGeom>
        </p:spPr>
        <p:txBody>
          <a:bodyPr anchor="ctr" anchorCtr="0"/>
          <a:lstStyle>
            <a:lvl1pPr marL="0" indent="0">
              <a:lnSpc>
                <a:spcPts val="2500"/>
              </a:lnSpc>
              <a:spcBef>
                <a:spcPts val="0"/>
              </a:spcBef>
              <a:spcAft>
                <a:spcPts val="500"/>
              </a:spcAft>
              <a:buFont typeface="Arial" panose="020B0604020202020204" pitchFamily="34" charset="0"/>
              <a:buNone/>
              <a:defRPr kumimoji="0" lang="en-US" sz="3400" b="1" i="0" u="none" strike="noStrike" kern="1200" cap="none" spc="0" normalizeH="0" baseline="0" dirty="0">
                <a:ln>
                  <a:noFill/>
                </a:ln>
                <a:solidFill>
                  <a:schemeClr val="bg1"/>
                </a:solidFill>
                <a:effectLst/>
                <a:uLnTx/>
                <a:uFillTx/>
                <a:latin typeface="Aptos SemiBold" panose="020B0004020202020204" pitchFamily="34" charset="0"/>
                <a:ea typeface="+mj-ea"/>
                <a:cs typeface="+mj-cs"/>
              </a:defRPr>
            </a:lvl1pPr>
            <a:lvl2pPr marL="360000" indent="-205200">
              <a:lnSpc>
                <a:spcPts val="2500"/>
              </a:lnSpc>
              <a:spcAft>
                <a:spcPts val="500"/>
              </a:spcAft>
              <a:defRPr sz="2000" b="1" i="0" baseline="0">
                <a:solidFill>
                  <a:schemeClr val="tx1"/>
                </a:solidFill>
              </a:defRPr>
            </a:lvl2pPr>
            <a:lvl3pPr marL="360000" indent="-205200">
              <a:lnSpc>
                <a:spcPts val="2500"/>
              </a:lnSpc>
              <a:spcAft>
                <a:spcPts val="500"/>
              </a:spcAft>
              <a:defRPr sz="2000" b="1" i="0" baseline="0">
                <a:solidFill>
                  <a:schemeClr val="tx1"/>
                </a:solidFill>
              </a:defRPr>
            </a:lvl3pPr>
            <a:lvl4pPr marL="360000" indent="-205200">
              <a:lnSpc>
                <a:spcPts val="2500"/>
              </a:lnSpc>
              <a:spcAft>
                <a:spcPts val="500"/>
              </a:spcAft>
              <a:defRPr sz="2000" b="1" i="0" baseline="0">
                <a:solidFill>
                  <a:schemeClr val="tx1"/>
                </a:solidFill>
              </a:defRPr>
            </a:lvl4pPr>
            <a:lvl5pPr marL="360000" indent="-205200">
              <a:lnSpc>
                <a:spcPts val="2500"/>
              </a:lnSpc>
              <a:spcBef>
                <a:spcPts val="0"/>
              </a:spcBef>
              <a:spcAft>
                <a:spcPts val="500"/>
              </a:spcAft>
              <a:defRPr sz="2000" b="1" i="0" baseline="0">
                <a:solidFill>
                  <a:schemeClr val="tx1"/>
                </a:solidFill>
              </a:defRPr>
            </a:lvl5pPr>
          </a:lstStyle>
          <a:p>
            <a:pPr lvl="0"/>
            <a:endParaRPr lang="en-US"/>
          </a:p>
        </p:txBody>
      </p:sp>
      <p:sp>
        <p:nvSpPr>
          <p:cNvPr id="7" name="Text Placeholder 26">
            <a:extLst>
              <a:ext uri="{FF2B5EF4-FFF2-40B4-BE49-F238E27FC236}">
                <a16:creationId xmlns:a16="http://schemas.microsoft.com/office/drawing/2014/main" id="{09AA9F86-6978-D176-33BF-2B731143015E}"/>
              </a:ext>
            </a:extLst>
          </p:cNvPr>
          <p:cNvSpPr>
            <a:spLocks noGrp="1"/>
          </p:cNvSpPr>
          <p:nvPr>
            <p:ph type="body" sz="quarter" idx="13"/>
          </p:nvPr>
        </p:nvSpPr>
        <p:spPr>
          <a:xfrm>
            <a:off x="696514" y="1822450"/>
            <a:ext cx="3893960" cy="4454525"/>
          </a:xfrm>
          <a:prstGeom prst="rect">
            <a:avLst/>
          </a:prstGeom>
        </p:spPr>
        <p:txBody>
          <a:bodyPr/>
          <a:lstStyle>
            <a:lvl1pPr marL="0" indent="0">
              <a:lnSpc>
                <a:spcPts val="2500"/>
              </a:lnSpc>
              <a:spcBef>
                <a:spcPts val="0"/>
              </a:spcBef>
              <a:spcAft>
                <a:spcPts val="500"/>
              </a:spcAft>
              <a:buFont typeface="Arial" panose="020B0604020202020204" pitchFamily="34" charset="0"/>
              <a:buNone/>
              <a:defRPr sz="2400" b="0" i="0" baseline="0">
                <a:solidFill>
                  <a:schemeClr val="bg1"/>
                </a:solidFill>
                <a:latin typeface="Aptos" panose="020B0004020202020204" pitchFamily="34" charset="0"/>
              </a:defRPr>
            </a:lvl1pPr>
            <a:lvl2pPr marL="360000" indent="-205200">
              <a:lnSpc>
                <a:spcPts val="2500"/>
              </a:lnSpc>
              <a:spcAft>
                <a:spcPts val="500"/>
              </a:spcAft>
              <a:defRPr sz="2000" b="1" i="0" baseline="0">
                <a:solidFill>
                  <a:schemeClr val="tx1"/>
                </a:solidFill>
              </a:defRPr>
            </a:lvl2pPr>
            <a:lvl3pPr marL="360000" indent="-205200">
              <a:lnSpc>
                <a:spcPts val="2500"/>
              </a:lnSpc>
              <a:spcAft>
                <a:spcPts val="500"/>
              </a:spcAft>
              <a:defRPr sz="2000" b="1" i="0" baseline="0">
                <a:solidFill>
                  <a:schemeClr val="tx1"/>
                </a:solidFill>
              </a:defRPr>
            </a:lvl3pPr>
            <a:lvl4pPr marL="360000" indent="-205200">
              <a:lnSpc>
                <a:spcPts val="2500"/>
              </a:lnSpc>
              <a:spcAft>
                <a:spcPts val="500"/>
              </a:spcAft>
              <a:defRPr sz="2000" b="1" i="0" baseline="0">
                <a:solidFill>
                  <a:schemeClr val="tx1"/>
                </a:solidFill>
              </a:defRPr>
            </a:lvl4pPr>
            <a:lvl5pPr marL="360000" indent="-205200">
              <a:lnSpc>
                <a:spcPts val="2500"/>
              </a:lnSpc>
              <a:spcBef>
                <a:spcPts val="0"/>
              </a:spcBef>
              <a:spcAft>
                <a:spcPts val="500"/>
              </a:spcAft>
              <a:defRPr sz="2000" b="1" i="0" baseline="0">
                <a:solidFill>
                  <a:schemeClr val="tx1"/>
                </a:solidFill>
              </a:defRPr>
            </a:lvl5pPr>
          </a:lstStyle>
          <a:p>
            <a:pPr lvl="0"/>
            <a:endParaRPr lang="en-US"/>
          </a:p>
        </p:txBody>
      </p:sp>
    </p:spTree>
    <p:extLst>
      <p:ext uri="{BB962C8B-B14F-4D97-AF65-F5344CB8AC3E}">
        <p14:creationId xmlns:p14="http://schemas.microsoft.com/office/powerpoint/2010/main" val="110744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53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845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383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605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5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342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45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908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660197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al.ca/faculty/interprofessional-education/facilities/centre.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80_4F0757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dal.ca/faculty/interprofessional-education/facilities/centre.html"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isans.ca/program/national-healthcare-language-program/"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octor using a tablet&#10;&#10;AI-generated content may be incorrect.">
            <a:extLst>
              <a:ext uri="{FF2B5EF4-FFF2-40B4-BE49-F238E27FC236}">
                <a16:creationId xmlns:a16="http://schemas.microsoft.com/office/drawing/2014/main" id="{9F148AAF-D0CA-5E32-9914-5B72C54B7FF7}"/>
              </a:ext>
            </a:extLst>
          </p:cNvPr>
          <p:cNvPicPr>
            <a:picLocks noChangeAspect="1"/>
          </p:cNvPicPr>
          <p:nvPr/>
        </p:nvPicPr>
        <p:blipFill>
          <a:blip r:embed="rId3">
            <a:alphaModFix amt="40000"/>
          </a:blip>
          <a:srcRect/>
          <a:stretch>
            <a:fillRect/>
          </a:stretch>
        </p:blipFill>
        <p:spPr>
          <a:xfrm>
            <a:off x="20" y="10"/>
            <a:ext cx="12191979" cy="6857990"/>
          </a:xfrm>
          <a:prstGeom prst="rect">
            <a:avLst/>
          </a:prstGeom>
        </p:spPr>
      </p:pic>
      <p:sp>
        <p:nvSpPr>
          <p:cNvPr id="6" name="Content Placeholder 5">
            <a:extLst>
              <a:ext uri="{FF2B5EF4-FFF2-40B4-BE49-F238E27FC236}">
                <a16:creationId xmlns:a16="http://schemas.microsoft.com/office/drawing/2014/main" id="{EE4648AE-1722-9131-E904-A2F6FB7C00A3}"/>
              </a:ext>
            </a:extLst>
          </p:cNvPr>
          <p:cNvSpPr>
            <a:spLocks noGrp="1"/>
          </p:cNvSpPr>
          <p:nvPr>
            <p:ph idx="4294967295"/>
          </p:nvPr>
        </p:nvSpPr>
        <p:spPr>
          <a:xfrm>
            <a:off x="0" y="768350"/>
            <a:ext cx="7213600" cy="2025650"/>
          </a:xfrm>
        </p:spPr>
        <p:txBody>
          <a:bodyPr vert="horz" lIns="91440" tIns="45720" rIns="91440" bIns="45720" rtlCol="0" anchor="t">
            <a:noAutofit/>
          </a:bodyPr>
          <a:lstStyle/>
          <a:p>
            <a:pPr marL="0" indent="0">
              <a:buNone/>
            </a:pPr>
            <a:r>
              <a:rPr lang="en-US" sz="4000" b="1" dirty="0">
                <a:solidFill>
                  <a:srgbClr val="002060"/>
                </a:solidFill>
                <a:latin typeface="Century Gothic"/>
              </a:rPr>
              <a:t>National Healthcare Language Program</a:t>
            </a:r>
          </a:p>
        </p:txBody>
      </p:sp>
      <p:sp>
        <p:nvSpPr>
          <p:cNvPr id="7" name="Content Placeholder 2">
            <a:extLst>
              <a:ext uri="{FF2B5EF4-FFF2-40B4-BE49-F238E27FC236}">
                <a16:creationId xmlns:a16="http://schemas.microsoft.com/office/drawing/2014/main" id="{3ED54951-A204-EA79-9AE8-4FB4B1488312}"/>
              </a:ext>
            </a:extLst>
          </p:cNvPr>
          <p:cNvSpPr>
            <a:spLocks noGrp="1"/>
          </p:cNvSpPr>
          <p:nvPr/>
        </p:nvSpPr>
        <p:spPr>
          <a:xfrm>
            <a:off x="841248" y="3502152"/>
            <a:ext cx="10506456" cy="26700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chemeClr val="bg1"/>
              </a:solidFill>
              <a:latin typeface="Century Gothic"/>
            </a:endParaRPr>
          </a:p>
        </p:txBody>
      </p:sp>
      <p:sp>
        <p:nvSpPr>
          <p:cNvPr id="10" name="Freeform 2">
            <a:extLst>
              <a:ext uri="{FF2B5EF4-FFF2-40B4-BE49-F238E27FC236}">
                <a16:creationId xmlns:a16="http://schemas.microsoft.com/office/drawing/2014/main" id="{3183222D-FEC6-F509-4CAA-0BEAA434AEF8}"/>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4"/>
            <a:stretch>
              <a:fillRect l="-11636246"/>
            </a:stretch>
          </a:blipFill>
        </p:spPr>
        <p:txBody>
          <a:bodyPr/>
          <a:lstStyle/>
          <a:p>
            <a:endParaRPr lang="en-CA"/>
          </a:p>
        </p:txBody>
      </p:sp>
      <p:sp>
        <p:nvSpPr>
          <p:cNvPr id="17" name="Content Placeholder 5">
            <a:extLst>
              <a:ext uri="{FF2B5EF4-FFF2-40B4-BE49-F238E27FC236}">
                <a16:creationId xmlns:a16="http://schemas.microsoft.com/office/drawing/2014/main" id="{34D4C0B8-EEB9-9E1D-2DF0-9F4DE3F3F875}"/>
              </a:ext>
            </a:extLst>
          </p:cNvPr>
          <p:cNvSpPr txBox="1">
            <a:spLocks/>
          </p:cNvSpPr>
          <p:nvPr/>
        </p:nvSpPr>
        <p:spPr>
          <a:xfrm>
            <a:off x="411480" y="4436745"/>
            <a:ext cx="3881120" cy="1384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70C0"/>
                </a:solidFill>
                <a:latin typeface="Century Gothic"/>
              </a:rPr>
              <a:t>Carolyn Duvar</a:t>
            </a:r>
          </a:p>
          <a:p>
            <a:pPr marL="0" indent="0">
              <a:buNone/>
            </a:pPr>
            <a:r>
              <a:rPr lang="en-US" sz="2000" b="1" dirty="0">
                <a:solidFill>
                  <a:srgbClr val="0070C0"/>
                </a:solidFill>
                <a:latin typeface="Century Gothic"/>
              </a:rPr>
              <a:t>Rebecca Martin-Fraser</a:t>
            </a:r>
          </a:p>
        </p:txBody>
      </p:sp>
      <p:sp>
        <p:nvSpPr>
          <p:cNvPr id="20" name="Content Placeholder 5">
            <a:extLst>
              <a:ext uri="{FF2B5EF4-FFF2-40B4-BE49-F238E27FC236}">
                <a16:creationId xmlns:a16="http://schemas.microsoft.com/office/drawing/2014/main" id="{CC869C0C-E57C-B522-E451-6B6F5A201252}"/>
              </a:ext>
            </a:extLst>
          </p:cNvPr>
          <p:cNvSpPr txBox="1">
            <a:spLocks/>
          </p:cNvSpPr>
          <p:nvPr/>
        </p:nvSpPr>
        <p:spPr>
          <a:xfrm>
            <a:off x="502919" y="5970905"/>
            <a:ext cx="1493520" cy="419418"/>
          </a:xfrm>
          <a:prstGeom prst="rect">
            <a:avLst/>
          </a:prstGeom>
        </p:spPr>
        <p:txBody>
          <a:bodyPr vert="horz" lIns="91440" tIns="45720" rIns="91440" bIns="45720" rtlCol="0" anchor="t">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70C0"/>
                </a:solidFill>
                <a:latin typeface="Century Gothic"/>
              </a:rPr>
              <a:t>June 2025</a:t>
            </a:r>
            <a:r>
              <a:rPr lang="en-US" sz="2000" b="1" dirty="0">
                <a:solidFill>
                  <a:schemeClr val="bg1"/>
                </a:solidFill>
                <a:latin typeface="Century Gothic"/>
              </a:rPr>
              <a:t> </a:t>
            </a:r>
            <a:endParaRPr lang="en-US" dirty="0">
              <a:solidFill>
                <a:schemeClr val="bg1"/>
              </a:solidFill>
            </a:endParaRPr>
          </a:p>
        </p:txBody>
      </p:sp>
    </p:spTree>
    <p:extLst>
      <p:ext uri="{BB962C8B-B14F-4D97-AF65-F5344CB8AC3E}">
        <p14:creationId xmlns:p14="http://schemas.microsoft.com/office/powerpoint/2010/main" val="106267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1339A-2AEB-BCB3-72DA-FF43ED37998A}"/>
              </a:ext>
            </a:extLst>
          </p:cNvPr>
          <p:cNvSpPr>
            <a:spLocks noGrp="1"/>
          </p:cNvSpPr>
          <p:nvPr>
            <p:ph idx="1"/>
          </p:nvPr>
        </p:nvSpPr>
        <p:spPr>
          <a:xfrm>
            <a:off x="3506909" y="780539"/>
            <a:ext cx="7788587" cy="3383498"/>
          </a:xfrm>
        </p:spPr>
        <p:txBody>
          <a:bodyPr/>
          <a:lstStyle/>
          <a:p>
            <a:r>
              <a:rPr lang="en-US" dirty="0"/>
              <a:t>Worked with Dalhousie - Centre for Collaborative Clinical Learning and Research</a:t>
            </a:r>
          </a:p>
          <a:p>
            <a:r>
              <a:rPr lang="en-US" dirty="0"/>
              <a:t>Authentic exam environment</a:t>
            </a:r>
          </a:p>
          <a:p>
            <a:r>
              <a:rPr lang="en-US" dirty="0"/>
              <a:t>Simulated Patients </a:t>
            </a:r>
          </a:p>
          <a:p>
            <a:endParaRPr lang="en-US" dirty="0">
              <a:hlinkClick r:id="rId3">
                <a:extLst>
                  <a:ext uri="{A12FA001-AC4F-418D-AE19-62706E023703}">
                    <ahyp:hlinkClr xmlns:ahyp="http://schemas.microsoft.com/office/drawing/2018/hyperlinkcolor" val="tx"/>
                  </a:ext>
                </a:extLst>
              </a:hlinkClick>
            </a:endParaRPr>
          </a:p>
          <a:p>
            <a:endParaRPr lang="en-US" dirty="0"/>
          </a:p>
        </p:txBody>
      </p:sp>
      <p:grpSp>
        <p:nvGrpSpPr>
          <p:cNvPr id="4" name="Group 3">
            <a:extLst>
              <a:ext uri="{FF2B5EF4-FFF2-40B4-BE49-F238E27FC236}">
                <a16:creationId xmlns:a16="http://schemas.microsoft.com/office/drawing/2014/main" id="{8198DC95-E9E6-FAB2-00B6-CB713DB13908}"/>
              </a:ext>
            </a:extLst>
          </p:cNvPr>
          <p:cNvGrpSpPr/>
          <p:nvPr/>
        </p:nvGrpSpPr>
        <p:grpSpPr>
          <a:xfrm>
            <a:off x="216809" y="277542"/>
            <a:ext cx="2712382" cy="2610367"/>
            <a:chOff x="2609793" y="0"/>
            <a:chExt cx="2610405" cy="2610367"/>
          </a:xfrm>
        </p:grpSpPr>
        <p:sp>
          <p:nvSpPr>
            <p:cNvPr id="5" name="Oval 4">
              <a:extLst>
                <a:ext uri="{FF2B5EF4-FFF2-40B4-BE49-F238E27FC236}">
                  <a16:creationId xmlns:a16="http://schemas.microsoft.com/office/drawing/2014/main" id="{FA243FC3-2D29-7DD5-46EA-293361B9EC32}"/>
                </a:ext>
              </a:extLst>
            </p:cNvPr>
            <p:cNvSpPr/>
            <p:nvPr/>
          </p:nvSpPr>
          <p:spPr>
            <a:xfrm>
              <a:off x="2609793" y="0"/>
              <a:ext cx="2610405" cy="261036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6" name="Oval 4">
              <a:extLst>
                <a:ext uri="{FF2B5EF4-FFF2-40B4-BE49-F238E27FC236}">
                  <a16:creationId xmlns:a16="http://schemas.microsoft.com/office/drawing/2014/main" id="{2D8D3390-9E51-B777-A089-F345EF170109}"/>
                </a:ext>
              </a:extLst>
            </p:cNvPr>
            <p:cNvSpPr txBox="1"/>
            <p:nvPr/>
          </p:nvSpPr>
          <p:spPr>
            <a:xfrm>
              <a:off x="2992078" y="382279"/>
              <a:ext cx="1917034" cy="184580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In-person simulated patients</a:t>
              </a:r>
            </a:p>
          </p:txBody>
        </p:sp>
      </p:grpSp>
      <p:pic>
        <p:nvPicPr>
          <p:cNvPr id="10" name="Picture 9" descr="A group of people in white coats&#10;&#10;AI-generated content may be incorrect.">
            <a:extLst>
              <a:ext uri="{FF2B5EF4-FFF2-40B4-BE49-F238E27FC236}">
                <a16:creationId xmlns:a16="http://schemas.microsoft.com/office/drawing/2014/main" id="{9ABFB090-AD0F-4328-4B17-2CDA91DF6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98" y="3009581"/>
            <a:ext cx="7253939" cy="3526219"/>
          </a:xfrm>
          <a:prstGeom prst="rect">
            <a:avLst/>
          </a:prstGeom>
        </p:spPr>
      </p:pic>
      <p:pic>
        <p:nvPicPr>
          <p:cNvPr id="14" name="Picture 13" descr="A person in a white coat talking to a person in a room&#10;&#10;AI-generated content may be incorrect.">
            <a:extLst>
              <a:ext uri="{FF2B5EF4-FFF2-40B4-BE49-F238E27FC236}">
                <a16:creationId xmlns:a16="http://schemas.microsoft.com/office/drawing/2014/main" id="{E2EB4DCD-2D40-04A5-A1CB-3BF786AED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506" y="3911497"/>
            <a:ext cx="3910375" cy="2876843"/>
          </a:xfrm>
          <a:prstGeom prst="rect">
            <a:avLst/>
          </a:prstGeom>
        </p:spPr>
      </p:pic>
      <p:sp>
        <p:nvSpPr>
          <p:cNvPr id="7" name="Freeform 2">
            <a:extLst>
              <a:ext uri="{FF2B5EF4-FFF2-40B4-BE49-F238E27FC236}">
                <a16:creationId xmlns:a16="http://schemas.microsoft.com/office/drawing/2014/main" id="{E56CB106-7B68-6654-CA4A-E04E5CF3CEF2}"/>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6"/>
            <a:stretch>
              <a:fillRect l="-11636246"/>
            </a:stretch>
          </a:blipFill>
        </p:spPr>
        <p:txBody>
          <a:bodyPr/>
          <a:lstStyle/>
          <a:p>
            <a:endParaRPr lang="en-CA"/>
          </a:p>
        </p:txBody>
      </p:sp>
    </p:spTree>
    <p:extLst>
      <p:ext uri="{BB962C8B-B14F-4D97-AF65-F5344CB8AC3E}">
        <p14:creationId xmlns:p14="http://schemas.microsoft.com/office/powerpoint/2010/main" val="411135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789D33-64D9-1CD8-DBCA-39B50A9C59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C2B63-C54B-8D89-2833-D2C0989EC5A0}"/>
              </a:ext>
            </a:extLst>
          </p:cNvPr>
          <p:cNvSpPr>
            <a:spLocks noGrp="1"/>
          </p:cNvSpPr>
          <p:nvPr>
            <p:ph idx="1"/>
          </p:nvPr>
        </p:nvSpPr>
        <p:spPr>
          <a:xfrm>
            <a:off x="3416450" y="430740"/>
            <a:ext cx="7788587" cy="6077461"/>
          </a:xfrm>
        </p:spPr>
        <p:txBody>
          <a:bodyPr vert="horz" lIns="91440" tIns="45720" rIns="91440" bIns="45720" rtlCol="0" anchor="t">
            <a:normAutofit/>
          </a:bodyPr>
          <a:lstStyle/>
          <a:p>
            <a:pPr marL="0" indent="0">
              <a:buNone/>
            </a:pPr>
            <a:r>
              <a:rPr lang="en-US" b="1" dirty="0"/>
              <a:t>Why? </a:t>
            </a:r>
          </a:p>
          <a:p>
            <a:pPr lvl="1"/>
            <a:r>
              <a:rPr lang="en-US" dirty="0"/>
              <a:t>National Program – 100% online</a:t>
            </a:r>
          </a:p>
          <a:p>
            <a:pPr lvl="1"/>
            <a:r>
              <a:rPr lang="en-US" dirty="0"/>
              <a:t>Need to add simulations online</a:t>
            </a:r>
          </a:p>
          <a:p>
            <a:pPr marL="0" indent="0">
              <a:buNone/>
            </a:pPr>
            <a:r>
              <a:rPr lang="en-US" b="1" dirty="0"/>
              <a:t>How?</a:t>
            </a:r>
          </a:p>
          <a:p>
            <a:pPr lvl="1"/>
            <a:r>
              <a:rPr lang="en-US" dirty="0"/>
              <a:t>University of Toronto &amp; University of Calgary</a:t>
            </a:r>
          </a:p>
          <a:p>
            <a:pPr lvl="1"/>
            <a:r>
              <a:rPr lang="en-US" dirty="0"/>
              <a:t>Sessions via Teams</a:t>
            </a:r>
          </a:p>
          <a:p>
            <a:pPr marL="0" indent="0">
              <a:buNone/>
            </a:pPr>
            <a:r>
              <a:rPr lang="en-US" b="1" dirty="0"/>
              <a:t>Benefits </a:t>
            </a:r>
          </a:p>
          <a:p>
            <a:pPr marL="800100" lvl="1" indent="-342900"/>
            <a:r>
              <a:rPr lang="en-US" dirty="0"/>
              <a:t>Accessible nationwide</a:t>
            </a:r>
          </a:p>
          <a:p>
            <a:pPr marL="800100" lvl="1" indent="-342900"/>
            <a:r>
              <a:rPr lang="en-US" dirty="0"/>
              <a:t>Cost effective</a:t>
            </a:r>
          </a:p>
          <a:p>
            <a:pPr marL="0" indent="0">
              <a:buNone/>
            </a:pPr>
            <a:r>
              <a:rPr lang="en-US" b="1" dirty="0"/>
              <a:t>Challenges</a:t>
            </a:r>
          </a:p>
          <a:p>
            <a:pPr marL="800100" lvl="1" indent="-342900"/>
            <a:r>
              <a:rPr lang="en-US" dirty="0"/>
              <a:t>Technology issues</a:t>
            </a:r>
          </a:p>
          <a:p>
            <a:pPr marL="800100" lvl="1" indent="-342900"/>
            <a:r>
              <a:rPr lang="en-US" dirty="0"/>
              <a:t>More staff needed on our end</a:t>
            </a:r>
          </a:p>
          <a:p>
            <a:pPr marL="800100" lvl="1" indent="-342900"/>
            <a:r>
              <a:rPr lang="en-US" dirty="0"/>
              <a:t>Body language element</a:t>
            </a:r>
          </a:p>
          <a:p>
            <a:pPr marL="800100" lvl="1" indent="-342900"/>
            <a:r>
              <a:rPr lang="en-US" dirty="0"/>
              <a:t>Debrief dynamic is different than in-person</a:t>
            </a:r>
          </a:p>
          <a:p>
            <a:endParaRPr lang="en-US" sz="2400" dirty="0"/>
          </a:p>
          <a:p>
            <a:endParaRPr lang="en-US" dirty="0">
              <a:hlinkClick r:id="rId4">
                <a:extLst>
                  <a:ext uri="{A12FA001-AC4F-418D-AE19-62706E023703}">
                    <ahyp:hlinkClr xmlns:ahyp="http://schemas.microsoft.com/office/drawing/2018/hyperlinkcolor" val="tx"/>
                  </a:ext>
                </a:extLst>
              </a:hlinkClick>
            </a:endParaRPr>
          </a:p>
          <a:p>
            <a:endParaRPr lang="en-US" dirty="0"/>
          </a:p>
        </p:txBody>
      </p:sp>
      <p:grpSp>
        <p:nvGrpSpPr>
          <p:cNvPr id="2" name="Group 1">
            <a:extLst>
              <a:ext uri="{FF2B5EF4-FFF2-40B4-BE49-F238E27FC236}">
                <a16:creationId xmlns:a16="http://schemas.microsoft.com/office/drawing/2014/main" id="{D6602F4F-B293-1C6B-F0B2-2EE114F58C6F}"/>
              </a:ext>
            </a:extLst>
          </p:cNvPr>
          <p:cNvGrpSpPr/>
          <p:nvPr/>
        </p:nvGrpSpPr>
        <p:grpSpPr>
          <a:xfrm>
            <a:off x="272299" y="217795"/>
            <a:ext cx="2725792" cy="2610367"/>
            <a:chOff x="5295401" y="0"/>
            <a:chExt cx="2610405" cy="2610367"/>
          </a:xfrm>
        </p:grpSpPr>
        <p:sp>
          <p:nvSpPr>
            <p:cNvPr id="7" name="Oval 6">
              <a:extLst>
                <a:ext uri="{FF2B5EF4-FFF2-40B4-BE49-F238E27FC236}">
                  <a16:creationId xmlns:a16="http://schemas.microsoft.com/office/drawing/2014/main" id="{F31CB54F-3FB1-4A8C-2B1F-176DEB90AAB1}"/>
                </a:ext>
              </a:extLst>
            </p:cNvPr>
            <p:cNvSpPr/>
            <p:nvPr/>
          </p:nvSpPr>
          <p:spPr>
            <a:xfrm>
              <a:off x="5295401" y="0"/>
              <a:ext cx="2610405" cy="261036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177B3CC1-4042-164F-3DD1-8E38BD0B4A97}"/>
                </a:ext>
              </a:extLst>
            </p:cNvPr>
            <p:cNvSpPr txBox="1"/>
            <p:nvPr/>
          </p:nvSpPr>
          <p:spPr>
            <a:xfrm>
              <a:off x="5663618" y="382279"/>
              <a:ext cx="1973304" cy="184580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Online simulated patients</a:t>
              </a:r>
            </a:p>
          </p:txBody>
        </p:sp>
      </p:grpSp>
      <p:sp>
        <p:nvSpPr>
          <p:cNvPr id="5" name="Freeform 2">
            <a:extLst>
              <a:ext uri="{FF2B5EF4-FFF2-40B4-BE49-F238E27FC236}">
                <a16:creationId xmlns:a16="http://schemas.microsoft.com/office/drawing/2014/main" id="{77F38A74-B530-1F5C-4ABD-65C6ACDF7C76}"/>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5"/>
            <a:stretch>
              <a:fillRect l="-11636246"/>
            </a:stretch>
          </a:blipFill>
        </p:spPr>
        <p:txBody>
          <a:bodyPr/>
          <a:lstStyle/>
          <a:p>
            <a:endParaRPr lang="en-CA"/>
          </a:p>
        </p:txBody>
      </p:sp>
    </p:spTree>
    <p:extLst>
      <p:ext uri="{BB962C8B-B14F-4D97-AF65-F5344CB8AC3E}">
        <p14:creationId xmlns:p14="http://schemas.microsoft.com/office/powerpoint/2010/main" val="828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1990-DE3E-A27F-841A-CF63BE003503}"/>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1C7139A6-559D-FB7A-DADF-DBCC8125B0F4}"/>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3" name="Title 7">
            <a:extLst>
              <a:ext uri="{FF2B5EF4-FFF2-40B4-BE49-F238E27FC236}">
                <a16:creationId xmlns:a16="http://schemas.microsoft.com/office/drawing/2014/main" id="{3029E6C3-B7B1-D02A-D0BC-FE70D89EA8F2}"/>
              </a:ext>
            </a:extLst>
          </p:cNvPr>
          <p:cNvSpPr txBox="1">
            <a:spLocks/>
          </p:cNvSpPr>
          <p:nvPr/>
        </p:nvSpPr>
        <p:spPr>
          <a:xfrm>
            <a:off x="3623733" y="557096"/>
            <a:ext cx="7704668" cy="1975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dirty="0">
                <a:latin typeface="+mn-lt"/>
                <a:ea typeface="ADLaM Display" panose="02010000000000000000" pitchFamily="2" charset="0"/>
                <a:cs typeface="Aharoni" panose="02010803020104030203" pitchFamily="2" charset="-79"/>
              </a:rPr>
              <a:t>Incorporated AI </a:t>
            </a:r>
          </a:p>
          <a:p>
            <a:pPr marL="457200" indent="-457200">
              <a:buFont typeface="Arial" panose="020B0604020202020204" pitchFamily="34" charset="0"/>
              <a:buChar char="•"/>
            </a:pPr>
            <a:endParaRPr lang="en-US" sz="2800" dirty="0">
              <a:latin typeface="+mn-lt"/>
              <a:ea typeface="ADLaM Display" panose="02010000000000000000" pitchFamily="2" charset="0"/>
              <a:cs typeface="Aharoni" panose="02010803020104030203" pitchFamily="2" charset="-79"/>
            </a:endParaRPr>
          </a:p>
          <a:p>
            <a:pPr marL="457200" indent="-457200">
              <a:buFont typeface="Arial" panose="020B0604020202020204" pitchFamily="34" charset="0"/>
              <a:buChar char="•"/>
            </a:pPr>
            <a:r>
              <a:rPr lang="en-US" sz="2800" dirty="0">
                <a:latin typeface="+mn-lt"/>
                <a:ea typeface="ADLaM Display" panose="02010000000000000000" pitchFamily="2" charset="0"/>
                <a:cs typeface="Aharoni" panose="02010803020104030203" pitchFamily="2" charset="-79"/>
              </a:rPr>
              <a:t>Addressed challenges of asynchronous simulation need</a:t>
            </a:r>
            <a:endParaRPr lang="en-US" sz="2800" b="1" dirty="0">
              <a:latin typeface="+mn-lt"/>
            </a:endParaRPr>
          </a:p>
        </p:txBody>
      </p:sp>
      <p:graphicFrame>
        <p:nvGraphicFramePr>
          <p:cNvPr id="9" name="TextBox 1">
            <a:extLst>
              <a:ext uri="{FF2B5EF4-FFF2-40B4-BE49-F238E27FC236}">
                <a16:creationId xmlns:a16="http://schemas.microsoft.com/office/drawing/2014/main" id="{1E006B1B-8414-79DD-8B68-B55FF001735C}"/>
              </a:ext>
            </a:extLst>
          </p:cNvPr>
          <p:cNvGraphicFramePr/>
          <p:nvPr>
            <p:extLst>
              <p:ext uri="{D42A27DB-BD31-4B8C-83A1-F6EECF244321}">
                <p14:modId xmlns:p14="http://schemas.microsoft.com/office/powerpoint/2010/main" val="3128356683"/>
              </p:ext>
            </p:extLst>
          </p:nvPr>
        </p:nvGraphicFramePr>
        <p:xfrm>
          <a:off x="719615" y="2801034"/>
          <a:ext cx="10846433" cy="3970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a:extLst>
              <a:ext uri="{FF2B5EF4-FFF2-40B4-BE49-F238E27FC236}">
                <a16:creationId xmlns:a16="http://schemas.microsoft.com/office/drawing/2014/main" id="{8D2C51C8-44C6-DB9E-29A8-D10763EB5385}"/>
              </a:ext>
            </a:extLst>
          </p:cNvPr>
          <p:cNvGrpSpPr/>
          <p:nvPr/>
        </p:nvGrpSpPr>
        <p:grpSpPr>
          <a:xfrm>
            <a:off x="337330" y="304547"/>
            <a:ext cx="2610405" cy="2610367"/>
            <a:chOff x="3953391" y="1740970"/>
            <a:chExt cx="2610405" cy="2610367"/>
          </a:xfrm>
        </p:grpSpPr>
        <p:sp>
          <p:nvSpPr>
            <p:cNvPr id="6" name="Oval 5">
              <a:extLst>
                <a:ext uri="{FF2B5EF4-FFF2-40B4-BE49-F238E27FC236}">
                  <a16:creationId xmlns:a16="http://schemas.microsoft.com/office/drawing/2014/main" id="{2C80EA18-0C37-4807-CD10-AF06C1E8B37E}"/>
                </a:ext>
              </a:extLst>
            </p:cNvPr>
            <p:cNvSpPr/>
            <p:nvPr/>
          </p:nvSpPr>
          <p:spPr>
            <a:xfrm>
              <a:off x="3953391" y="1740970"/>
              <a:ext cx="2610405" cy="261036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CA"/>
            </a:p>
          </p:txBody>
        </p:sp>
        <p:sp>
          <p:nvSpPr>
            <p:cNvPr id="7" name="Oval 4">
              <a:extLst>
                <a:ext uri="{FF2B5EF4-FFF2-40B4-BE49-F238E27FC236}">
                  <a16:creationId xmlns:a16="http://schemas.microsoft.com/office/drawing/2014/main" id="{2158412B-7C37-11BC-8738-3950AD5085F9}"/>
                </a:ext>
              </a:extLst>
            </p:cNvPr>
            <p:cNvSpPr txBox="1"/>
            <p:nvPr/>
          </p:nvSpPr>
          <p:spPr>
            <a:xfrm>
              <a:off x="4335676" y="2123249"/>
              <a:ext cx="1845835" cy="184580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ts val="0"/>
                </a:spcAft>
                <a:buNone/>
              </a:pPr>
              <a:r>
                <a:rPr lang="en-US" sz="2900" b="1" kern="1200" dirty="0"/>
                <a:t>AI </a:t>
              </a:r>
            </a:p>
            <a:p>
              <a:pPr marL="0" lvl="0" indent="0" algn="ctr" defTabSz="1289050">
                <a:lnSpc>
                  <a:spcPct val="90000"/>
                </a:lnSpc>
                <a:spcBef>
                  <a:spcPct val="0"/>
                </a:spcBef>
                <a:spcAft>
                  <a:spcPct val="35000"/>
                </a:spcAft>
                <a:buNone/>
              </a:pPr>
              <a:r>
                <a:rPr lang="en-US" sz="2900" b="1" kern="1200" dirty="0"/>
                <a:t>virtual patients</a:t>
              </a:r>
            </a:p>
          </p:txBody>
        </p:sp>
      </p:grpSp>
    </p:spTree>
    <p:extLst>
      <p:ext uri="{BB962C8B-B14F-4D97-AF65-F5344CB8AC3E}">
        <p14:creationId xmlns:p14="http://schemas.microsoft.com/office/powerpoint/2010/main" val="62621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F429-DF5B-427F-6F06-26A8158C0875}"/>
              </a:ext>
            </a:extLst>
          </p:cNvPr>
          <p:cNvSpPr>
            <a:spLocks noGrp="1"/>
          </p:cNvSpPr>
          <p:nvPr>
            <p:ph type="title" idx="4294967295"/>
          </p:nvPr>
        </p:nvSpPr>
        <p:spPr>
          <a:xfrm>
            <a:off x="296333" y="325623"/>
            <a:ext cx="10436225" cy="676275"/>
          </a:xfrm>
        </p:spPr>
        <p:txBody>
          <a:bodyPr>
            <a:noAutofit/>
          </a:bodyPr>
          <a:lstStyle/>
          <a:p>
            <a:r>
              <a:rPr lang="en-US" dirty="0">
                <a:latin typeface="Amasis MT Pro Medium"/>
                <a:ea typeface="ADLaM Display"/>
                <a:cs typeface="Aharoni"/>
              </a:rPr>
              <a:t>CyberPatient Partnership</a:t>
            </a:r>
            <a:endParaRPr lang="en-CA" dirty="0">
              <a:latin typeface="Amasis MT Pro Medium"/>
              <a:ea typeface="ADLaM Display"/>
              <a:cs typeface="Aharoni"/>
            </a:endParaRPr>
          </a:p>
        </p:txBody>
      </p:sp>
      <p:graphicFrame>
        <p:nvGraphicFramePr>
          <p:cNvPr id="4" name="Table 3">
            <a:extLst>
              <a:ext uri="{FF2B5EF4-FFF2-40B4-BE49-F238E27FC236}">
                <a16:creationId xmlns:a16="http://schemas.microsoft.com/office/drawing/2014/main" id="{9C8199C0-3D8C-3AA1-3FA8-5E998EA30B87}"/>
              </a:ext>
            </a:extLst>
          </p:cNvPr>
          <p:cNvGraphicFramePr>
            <a:graphicFrameLocks noGrp="1"/>
          </p:cNvGraphicFramePr>
          <p:nvPr>
            <p:extLst>
              <p:ext uri="{D42A27DB-BD31-4B8C-83A1-F6EECF244321}">
                <p14:modId xmlns:p14="http://schemas.microsoft.com/office/powerpoint/2010/main" val="3389797692"/>
              </p:ext>
            </p:extLst>
          </p:nvPr>
        </p:nvGraphicFramePr>
        <p:xfrm>
          <a:off x="296333" y="1202267"/>
          <a:ext cx="11590867" cy="5276157"/>
        </p:xfrm>
        <a:graphic>
          <a:graphicData uri="http://schemas.openxmlformats.org/drawingml/2006/table">
            <a:tbl>
              <a:tblPr firstRow="1" bandRow="1">
                <a:tableStyleId>{21E4AEA4-8DFA-4A89-87EB-49C32662AFE0}</a:tableStyleId>
              </a:tblPr>
              <a:tblGrid>
                <a:gridCol w="11590867">
                  <a:extLst>
                    <a:ext uri="{9D8B030D-6E8A-4147-A177-3AD203B41FA5}">
                      <a16:colId xmlns:a16="http://schemas.microsoft.com/office/drawing/2014/main" val="1720888941"/>
                    </a:ext>
                  </a:extLst>
                </a:gridCol>
              </a:tblGrid>
              <a:tr h="950537">
                <a:tc>
                  <a:txBody>
                    <a:bodyPr/>
                    <a:lstStyle/>
                    <a:p>
                      <a:pPr algn="ctr"/>
                      <a:r>
                        <a:rPr lang="en-US" sz="3600" dirty="0"/>
                        <a:t>CyberPatient</a:t>
                      </a:r>
                      <a:endParaRPr lang="en-CA" sz="3600" dirty="0"/>
                    </a:p>
                  </a:txBody>
                  <a:tcPr anchor="ctr"/>
                </a:tc>
                <a:extLst>
                  <a:ext uri="{0D108BD9-81ED-4DB2-BD59-A6C34878D82A}">
                    <a16:rowId xmlns:a16="http://schemas.microsoft.com/office/drawing/2014/main" val="2415875327"/>
                  </a:ext>
                </a:extLst>
              </a:tr>
              <a:tr h="728980">
                <a:tc>
                  <a:txBody>
                    <a:bodyPr/>
                    <a:lstStyle/>
                    <a:p>
                      <a:pPr marL="285750" indent="-285750" algn="l">
                        <a:buFont typeface="Arial" panose="020B0604020202020204" pitchFamily="34" charset="0"/>
                        <a:buChar char="•"/>
                      </a:pPr>
                      <a:r>
                        <a:rPr lang="en-US" sz="3200"/>
                        <a:t>innovative virtual hospital platform</a:t>
                      </a:r>
                      <a:endParaRPr lang="en-CA" sz="3200"/>
                    </a:p>
                  </a:txBody>
                  <a:tcPr/>
                </a:tc>
                <a:extLst>
                  <a:ext uri="{0D108BD9-81ED-4DB2-BD59-A6C34878D82A}">
                    <a16:rowId xmlns:a16="http://schemas.microsoft.com/office/drawing/2014/main" val="1728550514"/>
                  </a:ext>
                </a:extLst>
              </a:tr>
              <a:tr h="1498974">
                <a:tc>
                  <a:txBody>
                    <a:bodyPr/>
                    <a:lstStyle/>
                    <a:p>
                      <a:pPr marL="342900" indent="-342900" algn="l" defTabSz="914400" rtl="0" eaLnBrk="1" latinLnBrk="0" hangingPunct="1">
                        <a:buFont typeface="Arial" panose="020B0604020202020204" pitchFamily="34" charset="0"/>
                        <a:buChar char="•"/>
                      </a:pPr>
                      <a:r>
                        <a:rPr lang="en-US" sz="3200"/>
                        <a:t>over 130 interactive patient cases</a:t>
                      </a:r>
                    </a:p>
                    <a:p>
                      <a:pPr marL="342900" indent="-342900" algn="l" defTabSz="914400" rtl="0" eaLnBrk="1" latinLnBrk="0" hangingPunct="1">
                        <a:buFont typeface="Arial" panose="020B0604020202020204" pitchFamily="34" charset="0"/>
                        <a:buChar char="•"/>
                      </a:pPr>
                      <a:r>
                        <a:rPr lang="en-US" sz="3200"/>
                        <a:t>allows students to apply their theoretical knowledge in a realistic, safe, and on-demand virtual environment</a:t>
                      </a:r>
                      <a:endParaRPr lang="en-CA" sz="3200" b="1" kern="120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4129711809"/>
                  </a:ext>
                </a:extLst>
              </a:tr>
              <a:tr h="1969241">
                <a:tc>
                  <a:txBody>
                    <a:bodyPr/>
                    <a:lstStyle/>
                    <a:p>
                      <a:pPr marL="285750" indent="-285750" algn="l">
                        <a:buFont typeface="Arial" panose="020B0604020202020204" pitchFamily="34" charset="0"/>
                        <a:buChar char="•"/>
                      </a:pPr>
                      <a:endParaRPr lang="en-US" sz="3200" dirty="0"/>
                    </a:p>
                    <a:p>
                      <a:pPr marL="285750" indent="-285750" algn="l">
                        <a:buFont typeface="Arial" panose="020B0604020202020204" pitchFamily="34" charset="0"/>
                        <a:buChar char="•"/>
                      </a:pPr>
                      <a:r>
                        <a:rPr lang="en-US" sz="3200" dirty="0"/>
                        <a:t>future healthcare professionals can build confidence and competence before stepping into real-world practice. </a:t>
                      </a:r>
                    </a:p>
                    <a:p>
                      <a:pPr marL="0" indent="0" algn="l">
                        <a:buFont typeface="Arial" panose="020B0604020202020204" pitchFamily="34" charset="0"/>
                        <a:buNone/>
                      </a:pPr>
                      <a:endParaRPr lang="en-CA" sz="3200" dirty="0"/>
                    </a:p>
                  </a:txBody>
                  <a:tcPr/>
                </a:tc>
                <a:extLst>
                  <a:ext uri="{0D108BD9-81ED-4DB2-BD59-A6C34878D82A}">
                    <a16:rowId xmlns:a16="http://schemas.microsoft.com/office/drawing/2014/main" val="2524432277"/>
                  </a:ext>
                </a:extLst>
              </a:tr>
            </a:tbl>
          </a:graphicData>
        </a:graphic>
      </p:graphicFrame>
      <p:sp>
        <p:nvSpPr>
          <p:cNvPr id="7" name="Freeform 2">
            <a:extLst>
              <a:ext uri="{FF2B5EF4-FFF2-40B4-BE49-F238E27FC236}">
                <a16:creationId xmlns:a16="http://schemas.microsoft.com/office/drawing/2014/main" id="{8141B034-7557-E83F-4C31-761B2A5F8314}"/>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29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D039E-44F4-BDA8-A06C-4C2EB3EC72E3}"/>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479346AF-B171-8B30-D1E8-3CC58896B3D0}"/>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5" name="Title 7">
            <a:extLst>
              <a:ext uri="{FF2B5EF4-FFF2-40B4-BE49-F238E27FC236}">
                <a16:creationId xmlns:a16="http://schemas.microsoft.com/office/drawing/2014/main" id="{43A5EF5A-AACB-5874-5706-6E7EFEFB7A76}"/>
              </a:ext>
            </a:extLst>
          </p:cNvPr>
          <p:cNvSpPr txBox="1">
            <a:spLocks/>
          </p:cNvSpPr>
          <p:nvPr/>
        </p:nvSpPr>
        <p:spPr>
          <a:xfrm>
            <a:off x="838200" y="197852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p:txBody>
      </p:sp>
      <p:sp>
        <p:nvSpPr>
          <p:cNvPr id="3" name="Title 7">
            <a:extLst>
              <a:ext uri="{FF2B5EF4-FFF2-40B4-BE49-F238E27FC236}">
                <a16:creationId xmlns:a16="http://schemas.microsoft.com/office/drawing/2014/main" id="{E7530442-AA6D-D77D-122C-81147243B43B}"/>
              </a:ext>
            </a:extLst>
          </p:cNvPr>
          <p:cNvSpPr txBox="1">
            <a:spLocks/>
          </p:cNvSpPr>
          <p:nvPr/>
        </p:nvSpPr>
        <p:spPr>
          <a:xfrm>
            <a:off x="838200" y="124557"/>
            <a:ext cx="10947400" cy="1133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masis MT Pro Medium" panose="02040604050005020304" pitchFamily="18" charset="0"/>
                <a:ea typeface="ADLaM Display" panose="02010000000000000000" pitchFamily="2" charset="0"/>
                <a:cs typeface="Aharoni" panose="02010803020104030203" pitchFamily="2" charset="-79"/>
              </a:rPr>
              <a:t>CyberPatient – Structured History Taking</a:t>
            </a:r>
            <a:endParaRPr lang="en-US" dirty="0"/>
          </a:p>
        </p:txBody>
      </p:sp>
      <p:pic>
        <p:nvPicPr>
          <p:cNvPr id="10" name="Picture 9">
            <a:extLst>
              <a:ext uri="{FF2B5EF4-FFF2-40B4-BE49-F238E27FC236}">
                <a16:creationId xmlns:a16="http://schemas.microsoft.com/office/drawing/2014/main" id="{CCBCD954-34BE-EA71-E02E-0DCF89A39BEC}"/>
              </a:ext>
            </a:extLst>
          </p:cNvPr>
          <p:cNvPicPr>
            <a:picLocks noChangeAspect="1"/>
          </p:cNvPicPr>
          <p:nvPr/>
        </p:nvPicPr>
        <p:blipFill>
          <a:blip r:embed="rId4"/>
          <a:stretch>
            <a:fillRect/>
          </a:stretch>
        </p:blipFill>
        <p:spPr>
          <a:xfrm>
            <a:off x="2177848" y="1318002"/>
            <a:ext cx="7836303" cy="5219968"/>
          </a:xfrm>
          <a:prstGeom prst="rect">
            <a:avLst/>
          </a:prstGeom>
        </p:spPr>
      </p:pic>
    </p:spTree>
    <p:extLst>
      <p:ext uri="{BB962C8B-B14F-4D97-AF65-F5344CB8AC3E}">
        <p14:creationId xmlns:p14="http://schemas.microsoft.com/office/powerpoint/2010/main" val="346615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A2505-F8E5-56E2-D4DD-FA054F7FC45E}"/>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799BA059-EB7B-ED2C-618D-16F4FC92F5E4}"/>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5" name="Title 7">
            <a:extLst>
              <a:ext uri="{FF2B5EF4-FFF2-40B4-BE49-F238E27FC236}">
                <a16:creationId xmlns:a16="http://schemas.microsoft.com/office/drawing/2014/main" id="{8EFB0527-84EA-40B0-DE78-2A48259CB3AF}"/>
              </a:ext>
            </a:extLst>
          </p:cNvPr>
          <p:cNvSpPr txBox="1">
            <a:spLocks/>
          </p:cNvSpPr>
          <p:nvPr/>
        </p:nvSpPr>
        <p:spPr>
          <a:xfrm>
            <a:off x="838200" y="197852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p:txBody>
      </p:sp>
      <p:sp>
        <p:nvSpPr>
          <p:cNvPr id="3" name="Title 7">
            <a:extLst>
              <a:ext uri="{FF2B5EF4-FFF2-40B4-BE49-F238E27FC236}">
                <a16:creationId xmlns:a16="http://schemas.microsoft.com/office/drawing/2014/main" id="{D8FB970F-8331-184F-1D54-B73E6A0A967D}"/>
              </a:ext>
            </a:extLst>
          </p:cNvPr>
          <p:cNvSpPr txBox="1">
            <a:spLocks/>
          </p:cNvSpPr>
          <p:nvPr/>
        </p:nvSpPr>
        <p:spPr>
          <a:xfrm>
            <a:off x="643647" y="124557"/>
            <a:ext cx="11729936" cy="1133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masis MT Pro Medium" panose="02040604050005020304" pitchFamily="18" charset="0"/>
                <a:ea typeface="ADLaM Display" panose="02010000000000000000" pitchFamily="2" charset="0"/>
                <a:cs typeface="Aharoni" panose="02010803020104030203" pitchFamily="2" charset="-79"/>
              </a:rPr>
              <a:t>CyberPatient – Structured History Feedback</a:t>
            </a:r>
            <a:endParaRPr lang="en-US" dirty="0"/>
          </a:p>
        </p:txBody>
      </p:sp>
      <p:pic>
        <p:nvPicPr>
          <p:cNvPr id="2" name="Picture 1">
            <a:extLst>
              <a:ext uri="{FF2B5EF4-FFF2-40B4-BE49-F238E27FC236}">
                <a16:creationId xmlns:a16="http://schemas.microsoft.com/office/drawing/2014/main" id="{BD468C57-EC73-3D9A-695E-05280578A739}"/>
              </a:ext>
            </a:extLst>
          </p:cNvPr>
          <p:cNvPicPr>
            <a:picLocks noChangeAspect="1"/>
          </p:cNvPicPr>
          <p:nvPr/>
        </p:nvPicPr>
        <p:blipFill>
          <a:blip r:embed="rId4"/>
          <a:stretch>
            <a:fillRect/>
          </a:stretch>
        </p:blipFill>
        <p:spPr>
          <a:xfrm>
            <a:off x="1926084" y="1258250"/>
            <a:ext cx="8339831" cy="5308608"/>
          </a:xfrm>
          <a:prstGeom prst="rect">
            <a:avLst/>
          </a:prstGeom>
        </p:spPr>
      </p:pic>
    </p:spTree>
    <p:extLst>
      <p:ext uri="{BB962C8B-B14F-4D97-AF65-F5344CB8AC3E}">
        <p14:creationId xmlns:p14="http://schemas.microsoft.com/office/powerpoint/2010/main" val="279297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6A64-A307-EF96-2E85-FFEABB918B9C}"/>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0CB3E225-138B-5F90-C436-A611BAE716AF}"/>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5" name="Title 7">
            <a:extLst>
              <a:ext uri="{FF2B5EF4-FFF2-40B4-BE49-F238E27FC236}">
                <a16:creationId xmlns:a16="http://schemas.microsoft.com/office/drawing/2014/main" id="{FEBF3B4D-A32E-1B54-8D97-780380BE99BD}"/>
              </a:ext>
            </a:extLst>
          </p:cNvPr>
          <p:cNvSpPr txBox="1">
            <a:spLocks/>
          </p:cNvSpPr>
          <p:nvPr/>
        </p:nvSpPr>
        <p:spPr>
          <a:xfrm>
            <a:off x="838200" y="197852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p:txBody>
      </p:sp>
      <p:sp>
        <p:nvSpPr>
          <p:cNvPr id="3" name="Title 7">
            <a:extLst>
              <a:ext uri="{FF2B5EF4-FFF2-40B4-BE49-F238E27FC236}">
                <a16:creationId xmlns:a16="http://schemas.microsoft.com/office/drawing/2014/main" id="{939A1CAE-17C9-32E7-AF58-72565476E1EC}"/>
              </a:ext>
            </a:extLst>
          </p:cNvPr>
          <p:cNvSpPr txBox="1">
            <a:spLocks/>
          </p:cNvSpPr>
          <p:nvPr/>
        </p:nvSpPr>
        <p:spPr>
          <a:xfrm>
            <a:off x="0" y="311628"/>
            <a:ext cx="11945565" cy="1133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masis MT Pro Medium" panose="02040604050005020304" pitchFamily="18" charset="0"/>
                <a:ea typeface="ADLaM Display" panose="02010000000000000000" pitchFamily="2" charset="0"/>
                <a:cs typeface="Aharoni" panose="02010803020104030203" pitchFamily="2" charset="-79"/>
              </a:rPr>
              <a:t>CyberPatient – AI Free-Form Communication</a:t>
            </a:r>
            <a:endParaRPr lang="en-US" b="1" dirty="0"/>
          </a:p>
        </p:txBody>
      </p:sp>
      <p:pic>
        <p:nvPicPr>
          <p:cNvPr id="6" name="Picture 5">
            <a:extLst>
              <a:ext uri="{FF2B5EF4-FFF2-40B4-BE49-F238E27FC236}">
                <a16:creationId xmlns:a16="http://schemas.microsoft.com/office/drawing/2014/main" id="{F5EFC450-4AF7-8EA5-5529-4718E2913F7F}"/>
              </a:ext>
            </a:extLst>
          </p:cNvPr>
          <p:cNvPicPr>
            <a:picLocks noChangeAspect="1"/>
          </p:cNvPicPr>
          <p:nvPr/>
        </p:nvPicPr>
        <p:blipFill>
          <a:blip r:embed="rId4"/>
          <a:stretch>
            <a:fillRect/>
          </a:stretch>
        </p:blipFill>
        <p:spPr>
          <a:xfrm>
            <a:off x="1450625" y="1608424"/>
            <a:ext cx="9290750" cy="4885945"/>
          </a:xfrm>
          <a:prstGeom prst="rect">
            <a:avLst/>
          </a:prstGeom>
        </p:spPr>
      </p:pic>
    </p:spTree>
    <p:extLst>
      <p:ext uri="{BB962C8B-B14F-4D97-AF65-F5344CB8AC3E}">
        <p14:creationId xmlns:p14="http://schemas.microsoft.com/office/powerpoint/2010/main" val="347363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46F1-73B9-CE14-51A7-C6753677C40C}"/>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0EEBC1BC-A8BE-5E3B-068F-0320DD191BF1}"/>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5" name="Title 7">
            <a:extLst>
              <a:ext uri="{FF2B5EF4-FFF2-40B4-BE49-F238E27FC236}">
                <a16:creationId xmlns:a16="http://schemas.microsoft.com/office/drawing/2014/main" id="{49D38A79-0CCA-D829-62F8-EBAC50FA66B8}"/>
              </a:ext>
            </a:extLst>
          </p:cNvPr>
          <p:cNvSpPr txBox="1">
            <a:spLocks/>
          </p:cNvSpPr>
          <p:nvPr/>
        </p:nvSpPr>
        <p:spPr>
          <a:xfrm>
            <a:off x="838200" y="197852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p:txBody>
      </p:sp>
      <p:sp>
        <p:nvSpPr>
          <p:cNvPr id="3" name="Title 7">
            <a:extLst>
              <a:ext uri="{FF2B5EF4-FFF2-40B4-BE49-F238E27FC236}">
                <a16:creationId xmlns:a16="http://schemas.microsoft.com/office/drawing/2014/main" id="{6D713E5A-0766-581C-1C43-4576364B59BF}"/>
              </a:ext>
            </a:extLst>
          </p:cNvPr>
          <p:cNvSpPr txBox="1">
            <a:spLocks/>
          </p:cNvSpPr>
          <p:nvPr/>
        </p:nvSpPr>
        <p:spPr>
          <a:xfrm>
            <a:off x="-669442" y="246767"/>
            <a:ext cx="12615007" cy="1094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masis MT Pro Medium" panose="02040604050005020304" pitchFamily="18" charset="0"/>
                <a:ea typeface="ADLaM Display" panose="02010000000000000000" pitchFamily="2" charset="0"/>
                <a:cs typeface="Aharoni" panose="02010803020104030203" pitchFamily="2" charset="-79"/>
              </a:rPr>
              <a:t>CyberPatient – AI Free-Form Feedback</a:t>
            </a:r>
            <a:endParaRPr lang="en-US" b="1" dirty="0"/>
          </a:p>
        </p:txBody>
      </p:sp>
      <p:pic>
        <p:nvPicPr>
          <p:cNvPr id="2" name="Picture 1">
            <a:extLst>
              <a:ext uri="{FF2B5EF4-FFF2-40B4-BE49-F238E27FC236}">
                <a16:creationId xmlns:a16="http://schemas.microsoft.com/office/drawing/2014/main" id="{FF48036D-8D02-7C6C-4FC2-0A4D7EA376F1}"/>
              </a:ext>
            </a:extLst>
          </p:cNvPr>
          <p:cNvPicPr>
            <a:picLocks noChangeAspect="1"/>
          </p:cNvPicPr>
          <p:nvPr/>
        </p:nvPicPr>
        <p:blipFill>
          <a:blip r:embed="rId4"/>
          <a:stretch>
            <a:fillRect/>
          </a:stretch>
        </p:blipFill>
        <p:spPr>
          <a:xfrm>
            <a:off x="689470" y="1391819"/>
            <a:ext cx="10813059" cy="5086979"/>
          </a:xfrm>
          <a:prstGeom prst="rect">
            <a:avLst/>
          </a:prstGeom>
        </p:spPr>
      </p:pic>
    </p:spTree>
    <p:extLst>
      <p:ext uri="{BB962C8B-B14F-4D97-AF65-F5344CB8AC3E}">
        <p14:creationId xmlns:p14="http://schemas.microsoft.com/office/powerpoint/2010/main" val="303837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5D3147-B55D-3057-E213-CDDE8B3724BB}"/>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C4664D5C-3FB5-A812-48DC-5576E7F8BC83}"/>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5" name="Title 7">
            <a:extLst>
              <a:ext uri="{FF2B5EF4-FFF2-40B4-BE49-F238E27FC236}">
                <a16:creationId xmlns:a16="http://schemas.microsoft.com/office/drawing/2014/main" id="{EE7B99D5-F5DE-A22B-E7B0-4A833A52082B}"/>
              </a:ext>
            </a:extLst>
          </p:cNvPr>
          <p:cNvSpPr txBox="1">
            <a:spLocks/>
          </p:cNvSpPr>
          <p:nvPr/>
        </p:nvSpPr>
        <p:spPr>
          <a:xfrm>
            <a:off x="838200" y="197852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p:txBody>
      </p:sp>
      <p:sp>
        <p:nvSpPr>
          <p:cNvPr id="3" name="Title 7">
            <a:extLst>
              <a:ext uri="{FF2B5EF4-FFF2-40B4-BE49-F238E27FC236}">
                <a16:creationId xmlns:a16="http://schemas.microsoft.com/office/drawing/2014/main" id="{B9A8755A-07B5-D90D-D702-51F5A76E15A9}"/>
              </a:ext>
            </a:extLst>
          </p:cNvPr>
          <p:cNvSpPr txBox="1">
            <a:spLocks/>
          </p:cNvSpPr>
          <p:nvPr/>
        </p:nvSpPr>
        <p:spPr>
          <a:xfrm>
            <a:off x="363944" y="0"/>
            <a:ext cx="10825566"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masis MT Pro Medium"/>
                <a:ea typeface="ADLaM Display"/>
                <a:cs typeface="Aharoni"/>
              </a:rPr>
              <a:t>Conclusion  </a:t>
            </a:r>
          </a:p>
        </p:txBody>
      </p:sp>
      <p:graphicFrame>
        <p:nvGraphicFramePr>
          <p:cNvPr id="18" name="Table 17">
            <a:extLst>
              <a:ext uri="{FF2B5EF4-FFF2-40B4-BE49-F238E27FC236}">
                <a16:creationId xmlns:a16="http://schemas.microsoft.com/office/drawing/2014/main" id="{4A3741A8-76B0-305E-FCE9-53356EA45EEF}"/>
              </a:ext>
            </a:extLst>
          </p:cNvPr>
          <p:cNvGraphicFramePr>
            <a:graphicFrameLocks noGrp="1"/>
          </p:cNvGraphicFramePr>
          <p:nvPr>
            <p:extLst>
              <p:ext uri="{D42A27DB-BD31-4B8C-83A1-F6EECF244321}">
                <p14:modId xmlns:p14="http://schemas.microsoft.com/office/powerpoint/2010/main" val="1030701331"/>
              </p:ext>
            </p:extLst>
          </p:nvPr>
        </p:nvGraphicFramePr>
        <p:xfrm>
          <a:off x="374542" y="994475"/>
          <a:ext cx="11450887" cy="5479121"/>
        </p:xfrm>
        <a:graphic>
          <a:graphicData uri="http://schemas.openxmlformats.org/drawingml/2006/table">
            <a:tbl>
              <a:tblPr firstRow="1" bandRow="1">
                <a:tableStyleId>{D27102A9-8310-4765-A935-A1911B00CA55}</a:tableStyleId>
              </a:tblPr>
              <a:tblGrid>
                <a:gridCol w="11450887">
                  <a:extLst>
                    <a:ext uri="{9D8B030D-6E8A-4147-A177-3AD203B41FA5}">
                      <a16:colId xmlns:a16="http://schemas.microsoft.com/office/drawing/2014/main" val="2909585364"/>
                    </a:ext>
                  </a:extLst>
                </a:gridCol>
              </a:tblGrid>
              <a:tr h="1931742">
                <a:tc>
                  <a:txBody>
                    <a:bodyPr/>
                    <a:lstStyle/>
                    <a:p>
                      <a:pPr lvl="0">
                        <a:buNone/>
                      </a:pPr>
                      <a:r>
                        <a:rPr lang="en-US" sz="3200" b="0" i="0" u="none" strike="noStrike" noProof="0" dirty="0">
                          <a:solidFill>
                            <a:schemeClr val="tx1"/>
                          </a:solidFill>
                          <a:latin typeface="Calibri"/>
                        </a:rPr>
                        <a:t>We have enhanced our ability to deliver flexible, innovative, and effective healthcare communication training based on need. </a:t>
                      </a:r>
                      <a:endParaRPr lang="en-US" sz="3200" b="0" dirty="0">
                        <a:solidFill>
                          <a:schemeClr val="tx1"/>
                        </a:solidFill>
                      </a:endParaRPr>
                    </a:p>
                  </a:txBody>
                  <a:tcPr>
                    <a:solidFill>
                      <a:srgbClr val="A7DEF2"/>
                    </a:solidFill>
                  </a:tcPr>
                </a:tc>
                <a:extLst>
                  <a:ext uri="{0D108BD9-81ED-4DB2-BD59-A6C34878D82A}">
                    <a16:rowId xmlns:a16="http://schemas.microsoft.com/office/drawing/2014/main" val="779377772"/>
                  </a:ext>
                </a:extLst>
              </a:tr>
              <a:tr h="1685886">
                <a:tc>
                  <a:txBody>
                    <a:bodyPr/>
                    <a:lstStyle/>
                    <a:p>
                      <a:pPr marL="0" marR="0" lvl="0" indent="0" algn="l">
                        <a:lnSpc>
                          <a:spcPct val="100000"/>
                        </a:lnSpc>
                        <a:spcBef>
                          <a:spcPts val="0"/>
                        </a:spcBef>
                        <a:spcAft>
                          <a:spcPts val="0"/>
                        </a:spcAft>
                        <a:buClr>
                          <a:srgbClr val="000000"/>
                        </a:buClr>
                        <a:buNone/>
                      </a:pPr>
                      <a:r>
                        <a:rPr lang="en-US" sz="3200" b="0" i="0" u="none" strike="noStrike" noProof="0" dirty="0">
                          <a:solidFill>
                            <a:schemeClr val="tx1"/>
                          </a:solidFill>
                          <a:latin typeface="Calibri"/>
                        </a:rPr>
                        <a:t>We have turned challenges into opportunities with purposeful use of innovations and technology to bridge gaps and offer inclusive and accessible courses.</a:t>
                      </a:r>
                      <a:endParaRPr lang="en-US" dirty="0"/>
                    </a:p>
                  </a:txBody>
                  <a:tcPr>
                    <a:solidFill>
                      <a:srgbClr val="DEF3FA"/>
                    </a:solidFill>
                  </a:tcPr>
                </a:tc>
                <a:extLst>
                  <a:ext uri="{0D108BD9-81ED-4DB2-BD59-A6C34878D82A}">
                    <a16:rowId xmlns:a16="http://schemas.microsoft.com/office/drawing/2014/main" val="3875178071"/>
                  </a:ext>
                </a:extLst>
              </a:tr>
              <a:tr h="1861493">
                <a:tc>
                  <a:txBody>
                    <a:bodyPr/>
                    <a:lstStyle/>
                    <a:p>
                      <a:pPr marL="0" marR="0" lvl="0" indent="0">
                        <a:lnSpc>
                          <a:spcPct val="100000"/>
                        </a:lnSpc>
                        <a:spcBef>
                          <a:spcPts val="0"/>
                        </a:spcBef>
                        <a:spcAft>
                          <a:spcPts val="0"/>
                        </a:spcAft>
                        <a:buClr>
                          <a:srgbClr val="000000"/>
                        </a:buClr>
                        <a:buNone/>
                      </a:pPr>
                      <a:r>
                        <a:rPr lang="en-US" sz="3200" b="0" i="0" u="none" strike="noStrike" noProof="0" dirty="0">
                          <a:solidFill>
                            <a:schemeClr val="tx1"/>
                          </a:solidFill>
                          <a:latin typeface="Calibri"/>
                        </a:rPr>
                        <a:t>We are better able to support doctors, pharmacists and nurses on their journeys to licensure nationally.</a:t>
                      </a:r>
                      <a:endParaRPr lang="en-US" dirty="0"/>
                    </a:p>
                    <a:p>
                      <a:pPr lvl="0">
                        <a:buNone/>
                      </a:pPr>
                      <a:endParaRPr lang="en-US" sz="3200" b="1" dirty="0"/>
                    </a:p>
                  </a:txBody>
                  <a:tcPr>
                    <a:solidFill>
                      <a:srgbClr val="A7DEF2"/>
                    </a:solidFill>
                  </a:tcPr>
                </a:tc>
                <a:extLst>
                  <a:ext uri="{0D108BD9-81ED-4DB2-BD59-A6C34878D82A}">
                    <a16:rowId xmlns:a16="http://schemas.microsoft.com/office/drawing/2014/main" val="2252287529"/>
                  </a:ext>
                </a:extLst>
              </a:tr>
            </a:tbl>
          </a:graphicData>
        </a:graphic>
      </p:graphicFrame>
    </p:spTree>
    <p:extLst>
      <p:ext uri="{BB962C8B-B14F-4D97-AF65-F5344CB8AC3E}">
        <p14:creationId xmlns:p14="http://schemas.microsoft.com/office/powerpoint/2010/main" val="312587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EC49293-0325-5FC7-4E0C-26DD5265F294}"/>
              </a:ext>
            </a:extLst>
          </p:cNvPr>
          <p:cNvSpPr/>
          <p:nvPr/>
        </p:nvSpPr>
        <p:spPr>
          <a:xfrm rot="16200000">
            <a:off x="5982121" y="645841"/>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66E29ED9-8A9F-1A40-3D31-EBD8B1800798}"/>
              </a:ext>
            </a:extLst>
          </p:cNvPr>
          <p:cNvSpPr>
            <a:spLocks noGrp="1"/>
          </p:cNvSpPr>
          <p:nvPr>
            <p:ph type="title"/>
          </p:nvPr>
        </p:nvSpPr>
        <p:spPr/>
        <p:txBody>
          <a:bodyPr/>
          <a:lstStyle/>
          <a:p>
            <a:endParaRPr lang="en-US"/>
          </a:p>
        </p:txBody>
      </p:sp>
      <p:pic>
        <p:nvPicPr>
          <p:cNvPr id="8" name="Picture Placeholder 7" descr="A doctor explaining something to a patient&#10;&#10;Description automatically generated">
            <a:extLst>
              <a:ext uri="{FF2B5EF4-FFF2-40B4-BE49-F238E27FC236}">
                <a16:creationId xmlns:a16="http://schemas.microsoft.com/office/drawing/2014/main" id="{4602B775-72DF-CB0F-7D3C-06AE5B87ACBE}"/>
              </a:ext>
            </a:extLst>
          </p:cNvPr>
          <p:cNvPicPr>
            <a:picLocks noGrp="1" noChangeAspect="1"/>
          </p:cNvPicPr>
          <p:nvPr>
            <p:ph type="pic" idx="1"/>
          </p:nvPr>
        </p:nvPicPr>
        <p:blipFill>
          <a:blip r:embed="rId4" cstate="screen">
            <a:extLst>
              <a:ext uri="{28A0092B-C50C-407E-A947-70E740481C1C}">
                <a14:useLocalDpi xmlns:a14="http://schemas.microsoft.com/office/drawing/2010/main" val="0"/>
              </a:ext>
            </a:extLst>
          </a:blip>
          <a:srcRect/>
          <a:stretch/>
        </p:blipFill>
        <p:spPr>
          <a:xfrm>
            <a:off x="21" y="-232465"/>
            <a:ext cx="12191981" cy="6857990"/>
          </a:xfrm>
          <a:prstGeom prst="rect">
            <a:avLst/>
          </a:prstGeom>
        </p:spPr>
      </p:pic>
      <p:sp>
        <p:nvSpPr>
          <p:cNvPr id="6" name="Title 3">
            <a:extLst>
              <a:ext uri="{FF2B5EF4-FFF2-40B4-BE49-F238E27FC236}">
                <a16:creationId xmlns:a16="http://schemas.microsoft.com/office/drawing/2014/main" id="{057C8E4C-27B7-DB89-3693-D03FDA3E4DDB}"/>
              </a:ext>
            </a:extLst>
          </p:cNvPr>
          <p:cNvSpPr>
            <a:spLocks noGrp="1"/>
          </p:cNvSpPr>
          <p:nvPr/>
        </p:nvSpPr>
        <p:spPr>
          <a:xfrm>
            <a:off x="736177" y="1489791"/>
            <a:ext cx="9078562"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n-US" sz="4400" b="1" dirty="0"/>
            </a:br>
            <a:br>
              <a:rPr lang="en-US" sz="4400" b="1" dirty="0"/>
            </a:br>
            <a:br>
              <a:rPr lang="en-US" sz="4400" b="1" dirty="0"/>
            </a:br>
            <a:endParaRPr lang="en-US" dirty="0"/>
          </a:p>
          <a:p>
            <a:r>
              <a:rPr lang="en-US" sz="4400" b="1" dirty="0">
                <a:latin typeface="Amasis MT Pro Medium" panose="02040604050005020304" pitchFamily="18" charset="0"/>
              </a:rPr>
              <a:t>Thank you!</a:t>
            </a:r>
          </a:p>
          <a:p>
            <a:endParaRPr lang="en-US" sz="4400" dirty="0">
              <a:latin typeface="Amasis MT Pro Black"/>
            </a:endParaRPr>
          </a:p>
          <a:p>
            <a:r>
              <a:rPr lang="en-US" sz="4400" b="1" dirty="0">
                <a:latin typeface="Amasis MT Pro Medium" panose="02040604050005020304" pitchFamily="18" charset="0"/>
              </a:rPr>
              <a:t>Questions?</a:t>
            </a:r>
            <a:br>
              <a:rPr lang="en-US" sz="4400" b="1" dirty="0"/>
            </a:br>
            <a:r>
              <a:rPr lang="en-US" sz="4400" b="1" dirty="0"/>
              <a:t>                                  </a:t>
            </a:r>
            <a:br>
              <a:rPr lang="en-US" sz="4400" b="1" dirty="0"/>
            </a:br>
            <a:endParaRPr lang="en-US" sz="4400" b="1" dirty="0"/>
          </a:p>
        </p:txBody>
      </p:sp>
      <p:pic>
        <p:nvPicPr>
          <p:cNvPr id="2" name="Picture 1">
            <a:extLst>
              <a:ext uri="{FF2B5EF4-FFF2-40B4-BE49-F238E27FC236}">
                <a16:creationId xmlns:a16="http://schemas.microsoft.com/office/drawing/2014/main" id="{0F418BCF-060A-2F25-6288-83BD025A686A}"/>
              </a:ext>
            </a:extLst>
          </p:cNvPr>
          <p:cNvPicPr>
            <a:picLocks noChangeAspect="1"/>
          </p:cNvPicPr>
          <p:nvPr/>
        </p:nvPicPr>
        <p:blipFill>
          <a:blip r:embed="rId5"/>
          <a:stretch>
            <a:fillRect/>
          </a:stretch>
        </p:blipFill>
        <p:spPr>
          <a:xfrm>
            <a:off x="1325706" y="2980609"/>
            <a:ext cx="2387600" cy="2387600"/>
          </a:xfrm>
          <a:prstGeom prst="rect">
            <a:avLst/>
          </a:prstGeom>
          <a:noFill/>
        </p:spPr>
      </p:pic>
      <p:sp>
        <p:nvSpPr>
          <p:cNvPr id="7" name="TextBox 6">
            <a:extLst>
              <a:ext uri="{FF2B5EF4-FFF2-40B4-BE49-F238E27FC236}">
                <a16:creationId xmlns:a16="http://schemas.microsoft.com/office/drawing/2014/main" id="{4FA29B48-CE3D-32CD-E1D0-06E3CAEBC46D}"/>
              </a:ext>
            </a:extLst>
          </p:cNvPr>
          <p:cNvSpPr txBox="1"/>
          <p:nvPr/>
        </p:nvSpPr>
        <p:spPr>
          <a:xfrm>
            <a:off x="651510" y="5599647"/>
            <a:ext cx="11674734" cy="769441"/>
          </a:xfrm>
          <a:prstGeom prst="rect">
            <a:avLst/>
          </a:prstGeom>
          <a:noFill/>
        </p:spPr>
        <p:txBody>
          <a:bodyPr wrap="square">
            <a:spAutoFit/>
          </a:bodyPr>
          <a:lstStyle/>
          <a:p>
            <a:r>
              <a:rPr lang="en-CA" sz="4400" b="0" i="0" dirty="0">
                <a:solidFill>
                  <a:srgbClr val="EE0000"/>
                </a:solidFill>
                <a:effectLst/>
                <a:latin typeface="Amasis MT Pro Black" panose="02040A04050005020304" pitchFamily="18" charset="0"/>
                <a:hlinkClick r:id="rId6" tooltip="https://isans.ca/program/national-healthcare-language-program/">
                  <a:extLst>
                    <a:ext uri="{A12FA001-AC4F-418D-AE19-62706E023703}">
                      <ahyp:hlinkClr xmlns:ahyp="http://schemas.microsoft.com/office/drawing/2018/hyperlinkcolor" val="tx"/>
                    </a:ext>
                  </a:extLst>
                </a:hlinkClick>
              </a:rPr>
              <a:t>National Healthcare Language Program</a:t>
            </a:r>
            <a:endParaRPr lang="en-CA" sz="4400" dirty="0">
              <a:solidFill>
                <a:srgbClr val="EE0000"/>
              </a:solidFill>
              <a:latin typeface="Amasis MT Pro Black" panose="02040A04050005020304" pitchFamily="18" charset="0"/>
            </a:endParaRPr>
          </a:p>
        </p:txBody>
      </p:sp>
    </p:spTree>
    <p:extLst>
      <p:ext uri="{BB962C8B-B14F-4D97-AF65-F5344CB8AC3E}">
        <p14:creationId xmlns:p14="http://schemas.microsoft.com/office/powerpoint/2010/main" val="233302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5F53-FAA5-8AC5-F21F-D7BA03142BF3}"/>
              </a:ext>
            </a:extLst>
          </p:cNvPr>
          <p:cNvSpPr>
            <a:spLocks noGrp="1"/>
          </p:cNvSpPr>
          <p:nvPr>
            <p:ph type="title"/>
          </p:nvPr>
        </p:nvSpPr>
        <p:spPr/>
        <p:txBody>
          <a:bodyPr/>
          <a:lstStyle/>
          <a:p>
            <a:r>
              <a:rPr lang="en-US" sz="4400">
                <a:latin typeface="Amasis MT Pro Medium"/>
                <a:ea typeface="ADLaM Display"/>
                <a:cs typeface="Aharoni"/>
              </a:rPr>
              <a:t>Agenda</a:t>
            </a:r>
            <a:r>
              <a:rPr lang="en-US" sz="4400">
                <a:latin typeface="Amasis MT Pro Medium"/>
              </a:rPr>
              <a:t> </a:t>
            </a:r>
          </a:p>
        </p:txBody>
      </p:sp>
      <p:sp>
        <p:nvSpPr>
          <p:cNvPr id="3" name="Content Placeholder 2">
            <a:extLst>
              <a:ext uri="{FF2B5EF4-FFF2-40B4-BE49-F238E27FC236}">
                <a16:creationId xmlns:a16="http://schemas.microsoft.com/office/drawing/2014/main" id="{F0D30751-5CA8-60F8-F358-84C607394FF3}"/>
              </a:ext>
            </a:extLst>
          </p:cNvPr>
          <p:cNvSpPr>
            <a:spLocks noGrp="1"/>
          </p:cNvSpPr>
          <p:nvPr>
            <p:ph idx="1"/>
          </p:nvPr>
        </p:nvSpPr>
        <p:spPr>
          <a:xfrm>
            <a:off x="824089" y="1966736"/>
            <a:ext cx="10529711" cy="4633560"/>
          </a:xfrm>
        </p:spPr>
        <p:txBody>
          <a:bodyPr vert="horz" lIns="91440" tIns="45720" rIns="91440" bIns="45720" rtlCol="0" anchor="t">
            <a:normAutofit/>
          </a:bodyPr>
          <a:lstStyle/>
          <a:p>
            <a:pPr lvl="1">
              <a:buFont typeface="Arial" panose="020B0604020202020204" pitchFamily="34" charset="0"/>
              <a:buChar char="•"/>
            </a:pPr>
            <a:r>
              <a:rPr lang="en-US" sz="3600" dirty="0"/>
              <a:t>Introduction to the National Healthcare Language Program </a:t>
            </a:r>
          </a:p>
          <a:p>
            <a:pPr marL="457200" lvl="1" indent="0">
              <a:buNone/>
            </a:pPr>
            <a:endParaRPr lang="en-US" sz="3600" dirty="0"/>
          </a:p>
          <a:p>
            <a:pPr lvl="1"/>
            <a:r>
              <a:rPr lang="en-US" sz="3600"/>
              <a:t>Innovative redesign </a:t>
            </a:r>
            <a:r>
              <a:rPr lang="en-US" sz="3600" dirty="0"/>
              <a:t>based on need</a:t>
            </a:r>
          </a:p>
          <a:p>
            <a:pPr lvl="1"/>
            <a:endParaRPr lang="en-US" sz="3600" dirty="0"/>
          </a:p>
          <a:p>
            <a:pPr lvl="1"/>
            <a:r>
              <a:rPr lang="en-US" sz="3600" dirty="0"/>
              <a:t>Implementation</a:t>
            </a:r>
          </a:p>
          <a:p>
            <a:pPr marL="457200" lvl="1" indent="0">
              <a:buNone/>
            </a:pPr>
            <a:endParaRPr lang="en-US" sz="3600" dirty="0">
              <a:highlight>
                <a:srgbClr val="FFFF00"/>
              </a:highlight>
            </a:endParaRPr>
          </a:p>
          <a:p>
            <a:pPr marL="457200" lvl="1" indent="0">
              <a:buNone/>
            </a:pPr>
            <a:endParaRPr lang="en-US" sz="3600" dirty="0">
              <a:highlight>
                <a:srgbClr val="FFFF00"/>
              </a:highlight>
            </a:endParaRPr>
          </a:p>
          <a:p>
            <a:pPr marL="0" indent="0">
              <a:buNone/>
            </a:pPr>
            <a:endParaRPr lang="en-US" dirty="0"/>
          </a:p>
          <a:p>
            <a:pPr marL="0" indent="0">
              <a:buNone/>
            </a:pPr>
            <a:endParaRPr lang="en-US" dirty="0"/>
          </a:p>
        </p:txBody>
      </p:sp>
      <p:sp>
        <p:nvSpPr>
          <p:cNvPr id="5" name="Freeform 2">
            <a:extLst>
              <a:ext uri="{FF2B5EF4-FFF2-40B4-BE49-F238E27FC236}">
                <a16:creationId xmlns:a16="http://schemas.microsoft.com/office/drawing/2014/main" id="{6CBE15DD-B9D7-9ACF-F605-828E97576117}"/>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7" name="Freeform 2">
            <a:extLst>
              <a:ext uri="{FF2B5EF4-FFF2-40B4-BE49-F238E27FC236}">
                <a16:creationId xmlns:a16="http://schemas.microsoft.com/office/drawing/2014/main" id="{69FACF7E-C7FD-88C4-6C6D-5A8157EE3242}"/>
              </a:ext>
            </a:extLst>
          </p:cNvPr>
          <p:cNvSpPr/>
          <p:nvPr/>
        </p:nvSpPr>
        <p:spPr>
          <a:xfrm rot="16200000">
            <a:off x="5966623" y="-5978587"/>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Tree>
    <p:extLst>
      <p:ext uri="{BB962C8B-B14F-4D97-AF65-F5344CB8AC3E}">
        <p14:creationId xmlns:p14="http://schemas.microsoft.com/office/powerpoint/2010/main" val="40532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BEEF9ADB-969D-4240-B474-3AD502E76EB9}"/>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2"/>
            <a:stretch>
              <a:fillRect l="-11636246"/>
            </a:stretch>
          </a:blipFill>
        </p:spPr>
        <p:txBody>
          <a:bodyPr/>
          <a:lstStyle/>
          <a:p>
            <a:endParaRPr lang="en-CA"/>
          </a:p>
        </p:txBody>
      </p:sp>
      <p:sp>
        <p:nvSpPr>
          <p:cNvPr id="5" name="Freeform 2">
            <a:extLst>
              <a:ext uri="{FF2B5EF4-FFF2-40B4-BE49-F238E27FC236}">
                <a16:creationId xmlns:a16="http://schemas.microsoft.com/office/drawing/2014/main" id="{38A8BFAE-F16D-78F0-99C8-3FD20DF47F76}"/>
              </a:ext>
            </a:extLst>
          </p:cNvPr>
          <p:cNvSpPr/>
          <p:nvPr/>
        </p:nvSpPr>
        <p:spPr>
          <a:xfrm rot="16200000">
            <a:off x="5979538" y="-5978587"/>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2"/>
            <a:stretch>
              <a:fillRect l="-11636246"/>
            </a:stretch>
          </a:blipFill>
        </p:spPr>
        <p:txBody>
          <a:bodyPr/>
          <a:lstStyle/>
          <a:p>
            <a:endParaRPr lang="en-CA"/>
          </a:p>
        </p:txBody>
      </p:sp>
    </p:spTree>
    <p:extLst>
      <p:ext uri="{BB962C8B-B14F-4D97-AF65-F5344CB8AC3E}">
        <p14:creationId xmlns:p14="http://schemas.microsoft.com/office/powerpoint/2010/main" val="78059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itle 2"/>
          <p:cNvSpPr>
            <a:spLocks noGrp="1"/>
          </p:cNvSpPr>
          <p:nvPr>
            <p:ph type="title"/>
          </p:nvPr>
        </p:nvSpPr>
        <p:spPr>
          <a:xfrm>
            <a:off x="651152" y="317024"/>
            <a:ext cx="10090536" cy="637815"/>
          </a:xfrm>
        </p:spPr>
        <p:txBody>
          <a:bodyPr vert="horz" lIns="91440" tIns="45720" rIns="91440" bIns="45720" rtlCol="0" anchor="ctr">
            <a:normAutofit fontScale="90000"/>
          </a:bodyPr>
          <a:lstStyle/>
          <a:p>
            <a:pPr>
              <a:lnSpc>
                <a:spcPct val="90000"/>
              </a:lnSpc>
            </a:pPr>
            <a:r>
              <a:rPr lang="en-US" sz="4400">
                <a:solidFill>
                  <a:schemeClr val="tx1"/>
                </a:solidFill>
                <a:latin typeface="Amasis MT Pro Medium" panose="02040604050005020304" pitchFamily="18" charset="0"/>
                <a:ea typeface="ADLaM Display" panose="02010000000000000000" pitchFamily="2" charset="0"/>
                <a:cs typeface="Aharoni" panose="02010803020104030203" pitchFamily="2" charset="-79"/>
              </a:rPr>
              <a:t>Introduction- Partners</a:t>
            </a:r>
          </a:p>
        </p:txBody>
      </p:sp>
      <p:pic>
        <p:nvPicPr>
          <p:cNvPr id="4" name="Picture 2">
            <a:extLst>
              <a:ext uri="{FF2B5EF4-FFF2-40B4-BE49-F238E27FC236}">
                <a16:creationId xmlns:a16="http://schemas.microsoft.com/office/drawing/2014/main" id="{89DB3494-5C49-54C2-3C47-419545457F6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15600" y="1830091"/>
            <a:ext cx="973327" cy="97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C0D70FEC-430F-0967-6090-A48789315F9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110972" y="2096433"/>
            <a:ext cx="1901608" cy="522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a:extLst>
              <a:ext uri="{FF2B5EF4-FFF2-40B4-BE49-F238E27FC236}">
                <a16:creationId xmlns:a16="http://schemas.microsoft.com/office/drawing/2014/main" id="{83DF365E-6F91-76FD-F089-355381CFD850}"/>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16705" y="4134085"/>
            <a:ext cx="2611511" cy="490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E987E8-052C-8120-5368-C1035C6C9EC5}"/>
              </a:ext>
            </a:extLst>
          </p:cNvPr>
          <p:cNvSpPr txBox="1"/>
          <p:nvPr/>
        </p:nvSpPr>
        <p:spPr>
          <a:xfrm>
            <a:off x="4702257" y="2243252"/>
            <a:ext cx="5622430" cy="461665"/>
          </a:xfrm>
          <a:prstGeom prst="rect">
            <a:avLst/>
          </a:prstGeom>
          <a:noFill/>
        </p:spPr>
        <p:txBody>
          <a:bodyPr wrap="square" rtlCol="0">
            <a:spAutoFit/>
          </a:bodyPr>
          <a:lstStyle/>
          <a:p>
            <a:r>
              <a:rPr lang="en-US" sz="2400"/>
              <a:t>Ontario</a:t>
            </a:r>
            <a:endParaRPr lang="en-CA" sz="2400"/>
          </a:p>
        </p:txBody>
      </p:sp>
      <p:sp>
        <p:nvSpPr>
          <p:cNvPr id="9" name="TextBox 8">
            <a:extLst>
              <a:ext uri="{FF2B5EF4-FFF2-40B4-BE49-F238E27FC236}">
                <a16:creationId xmlns:a16="http://schemas.microsoft.com/office/drawing/2014/main" id="{E836C58F-466C-844F-978F-F895CB9A1EC6}"/>
              </a:ext>
            </a:extLst>
          </p:cNvPr>
          <p:cNvSpPr txBox="1"/>
          <p:nvPr/>
        </p:nvSpPr>
        <p:spPr>
          <a:xfrm>
            <a:off x="4702257" y="3116529"/>
            <a:ext cx="5622430" cy="461665"/>
          </a:xfrm>
          <a:prstGeom prst="rect">
            <a:avLst/>
          </a:prstGeom>
          <a:noFill/>
        </p:spPr>
        <p:txBody>
          <a:bodyPr wrap="square" rtlCol="0">
            <a:spAutoFit/>
          </a:bodyPr>
          <a:lstStyle/>
          <a:p>
            <a:r>
              <a:rPr lang="en-US" sz="2400"/>
              <a:t>Alberta, Saskatchewan, Manitoba</a:t>
            </a:r>
            <a:endParaRPr lang="en-CA" sz="2400"/>
          </a:p>
        </p:txBody>
      </p:sp>
      <p:sp>
        <p:nvSpPr>
          <p:cNvPr id="10" name="TextBox 9">
            <a:extLst>
              <a:ext uri="{FF2B5EF4-FFF2-40B4-BE49-F238E27FC236}">
                <a16:creationId xmlns:a16="http://schemas.microsoft.com/office/drawing/2014/main" id="{681FFEFB-B915-AD3E-A519-9F1B4DB86FFE}"/>
              </a:ext>
            </a:extLst>
          </p:cNvPr>
          <p:cNvSpPr txBox="1"/>
          <p:nvPr/>
        </p:nvSpPr>
        <p:spPr>
          <a:xfrm>
            <a:off x="4702257" y="3989532"/>
            <a:ext cx="7246620" cy="461665"/>
          </a:xfrm>
          <a:prstGeom prst="rect">
            <a:avLst/>
          </a:prstGeom>
          <a:noFill/>
        </p:spPr>
        <p:txBody>
          <a:bodyPr wrap="square" rtlCol="0">
            <a:spAutoFit/>
          </a:bodyPr>
          <a:lstStyle/>
          <a:p>
            <a:r>
              <a:rPr lang="en-US" sz="2400"/>
              <a:t>British Columbia, Yukon, Northwest Territories, Nunavut</a:t>
            </a:r>
            <a:endParaRPr lang="en-CA" sz="2400"/>
          </a:p>
        </p:txBody>
      </p:sp>
      <p:sp>
        <p:nvSpPr>
          <p:cNvPr id="11" name="TextBox 10">
            <a:extLst>
              <a:ext uri="{FF2B5EF4-FFF2-40B4-BE49-F238E27FC236}">
                <a16:creationId xmlns:a16="http://schemas.microsoft.com/office/drawing/2014/main" id="{F55D5F22-5162-2E53-3000-6D3CD955C69A}"/>
              </a:ext>
            </a:extLst>
          </p:cNvPr>
          <p:cNvSpPr txBox="1"/>
          <p:nvPr/>
        </p:nvSpPr>
        <p:spPr>
          <a:xfrm>
            <a:off x="4702257" y="1126120"/>
            <a:ext cx="7075170" cy="830997"/>
          </a:xfrm>
          <a:prstGeom prst="rect">
            <a:avLst/>
          </a:prstGeom>
          <a:noFill/>
        </p:spPr>
        <p:txBody>
          <a:bodyPr wrap="square" rtlCol="0">
            <a:spAutoFit/>
          </a:bodyPr>
          <a:lstStyle/>
          <a:p>
            <a:r>
              <a:rPr lang="en-US" sz="2400"/>
              <a:t>Nova Scotia, Prince Edward Island, New Brunswick, Newfoundland and Labrador</a:t>
            </a:r>
          </a:p>
        </p:txBody>
      </p:sp>
      <p:sp>
        <p:nvSpPr>
          <p:cNvPr id="14" name="TextBox 13">
            <a:extLst>
              <a:ext uri="{FF2B5EF4-FFF2-40B4-BE49-F238E27FC236}">
                <a16:creationId xmlns:a16="http://schemas.microsoft.com/office/drawing/2014/main" id="{ED187A5B-C0D1-6298-DE3B-ECCBBD7BD223}"/>
              </a:ext>
            </a:extLst>
          </p:cNvPr>
          <p:cNvSpPr txBox="1"/>
          <p:nvPr/>
        </p:nvSpPr>
        <p:spPr>
          <a:xfrm>
            <a:off x="1037352" y="5958675"/>
            <a:ext cx="2834636" cy="973327"/>
          </a:xfrm>
          <a:prstGeom prst="rect">
            <a:avLst/>
          </a:prstGeom>
          <a:solidFill>
            <a:schemeClr val="bg1"/>
          </a:solidFill>
        </p:spPr>
        <p:txBody>
          <a:bodyPr wrap="square" rtlCol="0">
            <a:spAutoFit/>
          </a:bodyPr>
          <a:lstStyle/>
          <a:p>
            <a:endParaRPr lang="en-CA"/>
          </a:p>
        </p:txBody>
      </p:sp>
      <p:pic>
        <p:nvPicPr>
          <p:cNvPr id="16" name="Picture 15">
            <a:extLst>
              <a:ext uri="{FF2B5EF4-FFF2-40B4-BE49-F238E27FC236}">
                <a16:creationId xmlns:a16="http://schemas.microsoft.com/office/drawing/2014/main" id="{120A5009-9301-286A-6897-27ADCD6F56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705" y="1288127"/>
            <a:ext cx="2700548" cy="387078"/>
          </a:xfrm>
          <a:prstGeom prst="rect">
            <a:avLst/>
          </a:prstGeom>
        </p:spPr>
      </p:pic>
      <p:cxnSp>
        <p:nvCxnSpPr>
          <p:cNvPr id="15" name="Straight Connector 14">
            <a:extLst>
              <a:ext uri="{FF2B5EF4-FFF2-40B4-BE49-F238E27FC236}">
                <a16:creationId xmlns:a16="http://schemas.microsoft.com/office/drawing/2014/main" id="{CFC95779-70D0-FD40-59A3-D13506836E3B}"/>
              </a:ext>
            </a:extLst>
          </p:cNvPr>
          <p:cNvCxnSpPr>
            <a:cxnSpLocks/>
          </p:cNvCxnSpPr>
          <p:nvPr/>
        </p:nvCxnSpPr>
        <p:spPr>
          <a:xfrm flipV="1">
            <a:off x="801384" y="1029679"/>
            <a:ext cx="10739464" cy="3625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5F12F883-D1FA-E318-D2C7-0939C1E46E1A}"/>
              </a:ext>
            </a:extLst>
          </p:cNvPr>
          <p:cNvSpPr txBox="1">
            <a:spLocks/>
          </p:cNvSpPr>
          <p:nvPr/>
        </p:nvSpPr>
        <p:spPr>
          <a:xfrm>
            <a:off x="651152" y="4870938"/>
            <a:ext cx="10363212" cy="1261777"/>
          </a:xfrm>
          <a:prstGeom prst="rect">
            <a:avLst/>
          </a:prstGeom>
        </p:spPr>
        <p:txBody>
          <a:bodyPr/>
          <a:lstStyle>
            <a:lvl1pPr algn="l" defTabSz="914400" rtl="0" eaLnBrk="1" fontAlgn="b" latinLnBrk="0" hangingPunct="1">
              <a:lnSpc>
                <a:spcPts val="3900"/>
              </a:lnSpc>
              <a:spcBef>
                <a:spcPct val="0"/>
              </a:spcBef>
              <a:buNone/>
              <a:defRPr sz="3300" b="0" i="0" kern="1200" baseline="0">
                <a:solidFill>
                  <a:srgbClr val="444444"/>
                </a:solidFill>
                <a:latin typeface="Calibri" panose="020F0502020204030204" pitchFamily="34" charset="0"/>
                <a:ea typeface="+mj-ea"/>
                <a:cs typeface="+mj-cs"/>
              </a:defRPr>
            </a:lvl1pPr>
          </a:lstStyle>
          <a:p>
            <a:r>
              <a:rPr lang="en-US">
                <a:solidFill>
                  <a:schemeClr val="tx2"/>
                </a:solidFill>
              </a:rPr>
              <a:t>Funder</a:t>
            </a:r>
          </a:p>
        </p:txBody>
      </p:sp>
      <p:cxnSp>
        <p:nvCxnSpPr>
          <p:cNvPr id="19" name="Straight Connector 18">
            <a:extLst>
              <a:ext uri="{FF2B5EF4-FFF2-40B4-BE49-F238E27FC236}">
                <a16:creationId xmlns:a16="http://schemas.microsoft.com/office/drawing/2014/main" id="{EAC27E35-915B-B8B9-E284-14D5CB7B10A2}"/>
              </a:ext>
            </a:extLst>
          </p:cNvPr>
          <p:cNvCxnSpPr>
            <a:cxnSpLocks/>
          </p:cNvCxnSpPr>
          <p:nvPr/>
        </p:nvCxnSpPr>
        <p:spPr>
          <a:xfrm>
            <a:off x="801384" y="5548596"/>
            <a:ext cx="10777403"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E7A4C4C-5DC2-896D-2377-3B60300947E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6705" y="5829428"/>
            <a:ext cx="5065864" cy="444922"/>
          </a:xfrm>
          <a:prstGeom prst="rect">
            <a:avLst/>
          </a:prstGeom>
        </p:spPr>
      </p:pic>
      <p:sp>
        <p:nvSpPr>
          <p:cNvPr id="13" name="Freeform 2">
            <a:extLst>
              <a:ext uri="{FF2B5EF4-FFF2-40B4-BE49-F238E27FC236}">
                <a16:creationId xmlns:a16="http://schemas.microsoft.com/office/drawing/2014/main" id="{194777EE-80F1-1A1E-F812-87954825101D}"/>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8"/>
            <a:stretch>
              <a:fillRect l="-11636246"/>
            </a:stretch>
          </a:blipFill>
        </p:spPr>
        <p:txBody>
          <a:bodyPr/>
          <a:lstStyle/>
          <a:p>
            <a:endParaRPr lang="en-CA"/>
          </a:p>
        </p:txBody>
      </p:sp>
      <p:sp>
        <p:nvSpPr>
          <p:cNvPr id="17" name="TextBox 16">
            <a:extLst>
              <a:ext uri="{FF2B5EF4-FFF2-40B4-BE49-F238E27FC236}">
                <a16:creationId xmlns:a16="http://schemas.microsoft.com/office/drawing/2014/main" id="{4F6E8791-BF83-EC3C-A352-D96481B952EB}"/>
              </a:ext>
            </a:extLst>
          </p:cNvPr>
          <p:cNvSpPr txBox="1"/>
          <p:nvPr/>
        </p:nvSpPr>
        <p:spPr>
          <a:xfrm>
            <a:off x="10192512" y="12839"/>
            <a:ext cx="1999488" cy="875205"/>
          </a:xfrm>
          <a:prstGeom prst="rect">
            <a:avLst/>
          </a:prstGeom>
          <a:solidFill>
            <a:schemeClr val="bg1"/>
          </a:solidFill>
        </p:spPr>
        <p:txBody>
          <a:bodyPr wrap="square" rtlCol="0">
            <a:spAutoFit/>
          </a:bodyPr>
          <a:lstStyle/>
          <a:p>
            <a:endParaRPr lang="en-CA"/>
          </a:p>
        </p:txBody>
      </p:sp>
      <p:pic>
        <p:nvPicPr>
          <p:cNvPr id="21" name="Picture 20">
            <a:extLst>
              <a:ext uri="{FF2B5EF4-FFF2-40B4-BE49-F238E27FC236}">
                <a16:creationId xmlns:a16="http://schemas.microsoft.com/office/drawing/2014/main" id="{26916E83-4322-9EB3-7856-FB45DCDB5E22}"/>
              </a:ext>
            </a:extLst>
          </p:cNvPr>
          <p:cNvPicPr>
            <a:picLocks noChangeAspect="1"/>
          </p:cNvPicPr>
          <p:nvPr/>
        </p:nvPicPr>
        <p:blipFill>
          <a:blip r:embed="rId9"/>
          <a:stretch>
            <a:fillRect/>
          </a:stretch>
        </p:blipFill>
        <p:spPr>
          <a:xfrm>
            <a:off x="801384" y="2914450"/>
            <a:ext cx="1885950" cy="914400"/>
          </a:xfrm>
          <a:prstGeom prst="rect">
            <a:avLst/>
          </a:prstGeom>
        </p:spPr>
      </p:pic>
    </p:spTree>
    <p:extLst>
      <p:ext uri="{BB962C8B-B14F-4D97-AF65-F5344CB8AC3E}">
        <p14:creationId xmlns:p14="http://schemas.microsoft.com/office/powerpoint/2010/main" val="384464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CFE33613-E402-66F5-2EAD-D4F37EE55BF1}"/>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
        <p:nvSpPr>
          <p:cNvPr id="9" name="Text Placeholder 1">
            <a:extLst>
              <a:ext uri="{FF2B5EF4-FFF2-40B4-BE49-F238E27FC236}">
                <a16:creationId xmlns:a16="http://schemas.microsoft.com/office/drawing/2014/main" id="{D646A622-2C06-9ECC-EDBF-1715D9F21453}"/>
              </a:ext>
            </a:extLst>
          </p:cNvPr>
          <p:cNvSpPr txBox="1">
            <a:spLocks/>
          </p:cNvSpPr>
          <p:nvPr/>
        </p:nvSpPr>
        <p:spPr>
          <a:xfrm>
            <a:off x="5199420" y="3091991"/>
            <a:ext cx="6827265" cy="2082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a:p>
        </p:txBody>
      </p:sp>
      <p:graphicFrame>
        <p:nvGraphicFramePr>
          <p:cNvPr id="2" name="Diagram 1">
            <a:extLst>
              <a:ext uri="{FF2B5EF4-FFF2-40B4-BE49-F238E27FC236}">
                <a16:creationId xmlns:a16="http://schemas.microsoft.com/office/drawing/2014/main" id="{DE6769A1-399A-3658-43EF-32D4977DF130}"/>
              </a:ext>
            </a:extLst>
          </p:cNvPr>
          <p:cNvGraphicFramePr/>
          <p:nvPr>
            <p:extLst>
              <p:ext uri="{D42A27DB-BD31-4B8C-83A1-F6EECF244321}">
                <p14:modId xmlns:p14="http://schemas.microsoft.com/office/powerpoint/2010/main" val="1817740968"/>
              </p:ext>
            </p:extLst>
          </p:nvPr>
        </p:nvGraphicFramePr>
        <p:xfrm>
          <a:off x="1126963" y="1726073"/>
          <a:ext cx="10136748" cy="4802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631AE1EA-C3C1-38C0-1AF4-D749D191429B}"/>
              </a:ext>
            </a:extLst>
          </p:cNvPr>
          <p:cNvSpPr txBox="1"/>
          <p:nvPr/>
        </p:nvSpPr>
        <p:spPr>
          <a:xfrm>
            <a:off x="729573" y="379379"/>
            <a:ext cx="7110921" cy="665533"/>
          </a:xfrm>
          <a:prstGeom prst="rect">
            <a:avLst/>
          </a:prstGeom>
        </p:spPr>
        <p:txBody>
          <a:bodyPr vert="horz" lIns="91440" tIns="45720" rIns="91440" bIns="45720" rtlCol="0" anchor="ctr">
            <a:normAutofit fontScale="25000" lnSpcReduction="20000"/>
          </a:bodyPr>
          <a:lstStyle>
            <a:lvl1pPr>
              <a:lnSpc>
                <a:spcPct val="90000"/>
              </a:lnSpc>
              <a:spcBef>
                <a:spcPct val="0"/>
              </a:spcBef>
              <a:buNone/>
              <a:defRPr sz="4400">
                <a:latin typeface="Amasis MT Pro Medium" panose="02040604050005020304" pitchFamily="18" charset="0"/>
                <a:ea typeface="ADLaM Display" panose="02010000000000000000" pitchFamily="2" charset="0"/>
                <a:cs typeface="Aharoni" panose="02010803020104030203" pitchFamily="2" charset="-79"/>
              </a:defRPr>
            </a:lvl1pPr>
          </a:lstStyle>
          <a:p>
            <a:endParaRPr lang="en-US"/>
          </a:p>
          <a:p>
            <a:endParaRPr lang="en-US"/>
          </a:p>
          <a:p>
            <a:endParaRPr lang="en-US"/>
          </a:p>
          <a:p>
            <a:endParaRPr lang="en-US"/>
          </a:p>
          <a:p>
            <a:endParaRPr lang="en-US"/>
          </a:p>
          <a:p>
            <a:r>
              <a:rPr lang="en-US"/>
              <a:t>   </a:t>
            </a:r>
          </a:p>
          <a:p>
            <a:endParaRPr lang="en-CA"/>
          </a:p>
        </p:txBody>
      </p:sp>
      <p:sp>
        <p:nvSpPr>
          <p:cNvPr id="58" name="Title 57">
            <a:extLst>
              <a:ext uri="{FF2B5EF4-FFF2-40B4-BE49-F238E27FC236}">
                <a16:creationId xmlns:a16="http://schemas.microsoft.com/office/drawing/2014/main" id="{24EBC2D6-91BD-D6EB-6C8F-2FB5C42ECF6D}"/>
              </a:ext>
            </a:extLst>
          </p:cNvPr>
          <p:cNvSpPr>
            <a:spLocks noGrp="1"/>
          </p:cNvSpPr>
          <p:nvPr>
            <p:ph type="title"/>
          </p:nvPr>
        </p:nvSpPr>
        <p:spPr/>
        <p:txBody>
          <a:bodyPr vert="horz" lIns="91440" tIns="45720" rIns="91440" bIns="45720" rtlCol="0" anchor="ctr">
            <a:normAutofit/>
          </a:bodyPr>
          <a:lstStyle/>
          <a:p>
            <a:r>
              <a:rPr lang="en-US">
                <a:latin typeface="Amasis MT Pro Medium" panose="02040604050005020304" pitchFamily="18" charset="0"/>
                <a:ea typeface="ADLaM Display" panose="02010000000000000000" pitchFamily="2" charset="0"/>
                <a:cs typeface="Aharoni" panose="02010803020104030203" pitchFamily="2" charset="-79"/>
              </a:rPr>
              <a:t>ISANS Healthcare Courses Timeline</a:t>
            </a:r>
          </a:p>
        </p:txBody>
      </p:sp>
    </p:spTree>
    <p:extLst>
      <p:ext uri="{BB962C8B-B14F-4D97-AF65-F5344CB8AC3E}">
        <p14:creationId xmlns:p14="http://schemas.microsoft.com/office/powerpoint/2010/main" val="209484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C24-E40D-0EC4-78DA-097205FFEFCC}"/>
              </a:ext>
            </a:extLst>
          </p:cNvPr>
          <p:cNvSpPr>
            <a:spLocks noGrp="1"/>
          </p:cNvSpPr>
          <p:nvPr>
            <p:ph type="title"/>
          </p:nvPr>
        </p:nvSpPr>
        <p:spPr>
          <a:xfrm>
            <a:off x="394691" y="304603"/>
            <a:ext cx="5332869" cy="719660"/>
          </a:xfrm>
        </p:spPr>
        <p:txBody>
          <a:bodyPr vert="horz" lIns="91440" tIns="45720" rIns="91440" bIns="45720" rtlCol="0" anchor="ctr">
            <a:normAutofit fontScale="90000"/>
          </a:bodyPr>
          <a:lstStyle/>
          <a:p>
            <a:r>
              <a:rPr lang="en-US" dirty="0">
                <a:latin typeface="Amasis MT Pro Medium" panose="02040604050005020304" pitchFamily="18" charset="0"/>
                <a:ea typeface="ADLaM Display" panose="02010000000000000000" pitchFamily="2" charset="0"/>
                <a:cs typeface="Aharoni" panose="02010803020104030203" pitchFamily="2" charset="-79"/>
              </a:rPr>
              <a:t>Introduction - Clients </a:t>
            </a:r>
          </a:p>
        </p:txBody>
      </p:sp>
      <p:pic>
        <p:nvPicPr>
          <p:cNvPr id="5" name="Content Placeholder 4" descr="A group of people in a hospital&#10;&#10;AI-generated content may be incorrect.">
            <a:extLst>
              <a:ext uri="{FF2B5EF4-FFF2-40B4-BE49-F238E27FC236}">
                <a16:creationId xmlns:a16="http://schemas.microsoft.com/office/drawing/2014/main" id="{DE3D23DC-34A7-496B-56DD-DBBAAB87748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30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BDB85FF7-EBA5-01E0-6E4E-9568637135DE}"/>
              </a:ext>
            </a:extLst>
          </p:cNvPr>
          <p:cNvSpPr txBox="1"/>
          <p:nvPr/>
        </p:nvSpPr>
        <p:spPr>
          <a:xfrm>
            <a:off x="253558" y="1921052"/>
            <a:ext cx="4826223" cy="3606573"/>
          </a:xfrm>
          <a:prstGeom prst="rect">
            <a:avLst/>
          </a:prstGeom>
        </p:spPr>
        <p:txBody>
          <a:bodyPr vert="horz" lIns="91440" tIns="45720" rIns="91440" bIns="45720" rtlCol="0" anchor="t">
            <a:normAutofit/>
          </a:bodyPr>
          <a:lstStyle/>
          <a:p>
            <a:pPr>
              <a:lnSpc>
                <a:spcPct val="90000"/>
              </a:lnSpc>
              <a:spcAft>
                <a:spcPts val="600"/>
              </a:spcAft>
            </a:pPr>
            <a:r>
              <a:rPr lang="en-US" sz="3200"/>
              <a:t>Internationally educated healthcare professionals</a:t>
            </a:r>
          </a:p>
        </p:txBody>
      </p:sp>
      <p:sp>
        <p:nvSpPr>
          <p:cNvPr id="7" name="Freeform 2">
            <a:extLst>
              <a:ext uri="{FF2B5EF4-FFF2-40B4-BE49-F238E27FC236}">
                <a16:creationId xmlns:a16="http://schemas.microsoft.com/office/drawing/2014/main" id="{FF66D53C-5D63-D112-757B-9283A621A7A0}"/>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4"/>
            <a:stretch>
              <a:fillRect l="-11636246"/>
            </a:stretch>
          </a:blipFill>
        </p:spPr>
        <p:txBody>
          <a:bodyPr/>
          <a:lstStyle/>
          <a:p>
            <a:endParaRPr lang="en-CA"/>
          </a:p>
        </p:txBody>
      </p:sp>
      <p:sp>
        <p:nvSpPr>
          <p:cNvPr id="3" name="TextBox 2">
            <a:extLst>
              <a:ext uri="{FF2B5EF4-FFF2-40B4-BE49-F238E27FC236}">
                <a16:creationId xmlns:a16="http://schemas.microsoft.com/office/drawing/2014/main" id="{C628AE4E-C103-215C-2C72-6CF339E9CF92}"/>
              </a:ext>
            </a:extLst>
          </p:cNvPr>
          <p:cNvSpPr txBox="1"/>
          <p:nvPr/>
        </p:nvSpPr>
        <p:spPr>
          <a:xfrm>
            <a:off x="1040126" y="3144673"/>
            <a:ext cx="3256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Physicians </a:t>
            </a:r>
          </a:p>
        </p:txBody>
      </p:sp>
      <p:sp>
        <p:nvSpPr>
          <p:cNvPr id="4" name="TextBox 3">
            <a:extLst>
              <a:ext uri="{FF2B5EF4-FFF2-40B4-BE49-F238E27FC236}">
                <a16:creationId xmlns:a16="http://schemas.microsoft.com/office/drawing/2014/main" id="{BACE65C2-FD61-714D-8CB7-80AA949D0395}"/>
              </a:ext>
            </a:extLst>
          </p:cNvPr>
          <p:cNvSpPr txBox="1"/>
          <p:nvPr/>
        </p:nvSpPr>
        <p:spPr>
          <a:xfrm>
            <a:off x="1040125" y="3949804"/>
            <a:ext cx="3256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Pharmacists  </a:t>
            </a:r>
          </a:p>
        </p:txBody>
      </p:sp>
      <p:sp>
        <p:nvSpPr>
          <p:cNvPr id="8" name="TextBox 7">
            <a:extLst>
              <a:ext uri="{FF2B5EF4-FFF2-40B4-BE49-F238E27FC236}">
                <a16:creationId xmlns:a16="http://schemas.microsoft.com/office/drawing/2014/main" id="{5CC93BFD-D9DE-847F-4948-05E5142E3032}"/>
              </a:ext>
            </a:extLst>
          </p:cNvPr>
          <p:cNvSpPr txBox="1"/>
          <p:nvPr/>
        </p:nvSpPr>
        <p:spPr>
          <a:xfrm>
            <a:off x="1040124" y="4654293"/>
            <a:ext cx="3256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Nurses   </a:t>
            </a:r>
          </a:p>
        </p:txBody>
      </p:sp>
    </p:spTree>
    <p:extLst>
      <p:ext uri="{BB962C8B-B14F-4D97-AF65-F5344CB8AC3E}">
        <p14:creationId xmlns:p14="http://schemas.microsoft.com/office/powerpoint/2010/main" val="417907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99FFD-5CD3-3C56-1113-CEDCCBCB352F}"/>
              </a:ext>
            </a:extLst>
          </p:cNvPr>
          <p:cNvSpPr txBox="1"/>
          <p:nvPr/>
        </p:nvSpPr>
        <p:spPr>
          <a:xfrm>
            <a:off x="202152" y="365125"/>
            <a:ext cx="11438985" cy="1338478"/>
          </a:xfrm>
          <a:prstGeom prst="rect">
            <a:avLst/>
          </a:prstGeom>
        </p:spPr>
        <p:txBody>
          <a:bodyPr vert="horz" lIns="91440" tIns="45720" rIns="91440" bIns="45720" rtlCol="0" anchor="ctr">
            <a:normAutofit fontScale="97500"/>
          </a:bodyPr>
          <a:lstStyle>
            <a:lvl1pPr>
              <a:lnSpc>
                <a:spcPct val="90000"/>
              </a:lnSpc>
              <a:spcBef>
                <a:spcPct val="0"/>
              </a:spcBef>
              <a:buNone/>
              <a:defRPr sz="4400" b="0" i="0" baseline="0">
                <a:latin typeface="Amasis MT Pro Medium" panose="02040604050005020304" pitchFamily="18" charset="0"/>
                <a:ea typeface="ADLaM Display" panose="02010000000000000000" pitchFamily="2" charset="0"/>
                <a:cs typeface="Aharoni" panose="02010803020104030203" pitchFamily="2" charset="-79"/>
              </a:defRPr>
            </a:lvl1pPr>
          </a:lstStyle>
          <a:p>
            <a:r>
              <a:rPr lang="en-US" dirty="0"/>
              <a:t>Introduction - Purpose </a:t>
            </a:r>
          </a:p>
        </p:txBody>
      </p:sp>
      <p:graphicFrame>
        <p:nvGraphicFramePr>
          <p:cNvPr id="6" name="Content Placeholder 2">
            <a:extLst>
              <a:ext uri="{FF2B5EF4-FFF2-40B4-BE49-F238E27FC236}">
                <a16:creationId xmlns:a16="http://schemas.microsoft.com/office/drawing/2014/main" id="{CE1D12A0-A19C-5019-FEE9-C700FA1B55F1}"/>
              </a:ext>
            </a:extLst>
          </p:cNvPr>
          <p:cNvGraphicFramePr>
            <a:graphicFrameLocks noGrp="1"/>
          </p:cNvGraphicFramePr>
          <p:nvPr>
            <p:ph idx="1"/>
            <p:extLst>
              <p:ext uri="{D42A27DB-BD31-4B8C-83A1-F6EECF244321}">
                <p14:modId xmlns:p14="http://schemas.microsoft.com/office/powerpoint/2010/main" val="3139445068"/>
              </p:ext>
            </p:extLst>
          </p:nvPr>
        </p:nvGraphicFramePr>
        <p:xfrm>
          <a:off x="204281" y="1361873"/>
          <a:ext cx="11436857" cy="492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eform 2">
            <a:extLst>
              <a:ext uri="{FF2B5EF4-FFF2-40B4-BE49-F238E27FC236}">
                <a16:creationId xmlns:a16="http://schemas.microsoft.com/office/drawing/2014/main" id="{9B58BACD-072A-61FD-4EB8-051648FFA041}"/>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8"/>
            <a:stretch>
              <a:fillRect l="-11636246"/>
            </a:stretch>
          </a:blipFill>
        </p:spPr>
        <p:txBody>
          <a:bodyPr/>
          <a:lstStyle/>
          <a:p>
            <a:endParaRPr lang="en-CA"/>
          </a:p>
        </p:txBody>
      </p:sp>
    </p:spTree>
    <p:extLst>
      <p:ext uri="{BB962C8B-B14F-4D97-AF65-F5344CB8AC3E}">
        <p14:creationId xmlns:p14="http://schemas.microsoft.com/office/powerpoint/2010/main" val="147057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F429-DF5B-427F-6F06-26A8158C0875}"/>
              </a:ext>
            </a:extLst>
          </p:cNvPr>
          <p:cNvSpPr>
            <a:spLocks noGrp="1"/>
          </p:cNvSpPr>
          <p:nvPr>
            <p:ph type="title"/>
          </p:nvPr>
        </p:nvSpPr>
        <p:spPr>
          <a:xfrm>
            <a:off x="321590" y="197227"/>
            <a:ext cx="11006379" cy="714480"/>
          </a:xfrm>
        </p:spPr>
        <p:txBody>
          <a:bodyPr>
            <a:normAutofit/>
          </a:bodyPr>
          <a:lstStyle/>
          <a:p>
            <a:r>
              <a:rPr lang="en-US" dirty="0">
                <a:latin typeface="Amasis MT Pro Medium" panose="02040604050005020304" pitchFamily="18" charset="0"/>
                <a:ea typeface="ADLaM Display" panose="02010000000000000000" pitchFamily="2" charset="0"/>
                <a:cs typeface="Aharoni" panose="02010803020104030203" pitchFamily="2" charset="-79"/>
              </a:rPr>
              <a:t>Introduction - Courses </a:t>
            </a:r>
            <a:endParaRPr lang="en-CA" dirty="0">
              <a:latin typeface="Amasis MT Pro Medium" panose="02040604050005020304" pitchFamily="18" charset="0"/>
              <a:ea typeface="ADLaM Display" panose="02010000000000000000" pitchFamily="2" charset="0"/>
              <a:cs typeface="Aharoni" panose="02010803020104030203" pitchFamily="2" charset="-79"/>
            </a:endParaRPr>
          </a:p>
        </p:txBody>
      </p:sp>
      <p:graphicFrame>
        <p:nvGraphicFramePr>
          <p:cNvPr id="4" name="Table 3">
            <a:extLst>
              <a:ext uri="{FF2B5EF4-FFF2-40B4-BE49-F238E27FC236}">
                <a16:creationId xmlns:a16="http://schemas.microsoft.com/office/drawing/2014/main" id="{9C8199C0-3D8C-3AA1-3FA8-5E998EA30B87}"/>
              </a:ext>
            </a:extLst>
          </p:cNvPr>
          <p:cNvGraphicFramePr>
            <a:graphicFrameLocks noGrp="1"/>
          </p:cNvGraphicFramePr>
          <p:nvPr>
            <p:extLst>
              <p:ext uri="{D42A27DB-BD31-4B8C-83A1-F6EECF244321}">
                <p14:modId xmlns:p14="http://schemas.microsoft.com/office/powerpoint/2010/main" val="1462174065"/>
              </p:ext>
            </p:extLst>
          </p:nvPr>
        </p:nvGraphicFramePr>
        <p:xfrm>
          <a:off x="515384" y="1082635"/>
          <a:ext cx="3240391" cy="5397945"/>
        </p:xfrm>
        <a:graphic>
          <a:graphicData uri="http://schemas.openxmlformats.org/drawingml/2006/table">
            <a:tbl>
              <a:tblPr firstRow="1" bandRow="1">
                <a:tableStyleId>{21E4AEA4-8DFA-4A89-87EB-49C32662AFE0}</a:tableStyleId>
              </a:tblPr>
              <a:tblGrid>
                <a:gridCol w="3240391">
                  <a:extLst>
                    <a:ext uri="{9D8B030D-6E8A-4147-A177-3AD203B41FA5}">
                      <a16:colId xmlns:a16="http://schemas.microsoft.com/office/drawing/2014/main" val="1720888941"/>
                    </a:ext>
                  </a:extLst>
                </a:gridCol>
              </a:tblGrid>
              <a:tr h="1220195">
                <a:tc>
                  <a:txBody>
                    <a:bodyPr/>
                    <a:lstStyle/>
                    <a:p>
                      <a:pPr algn="ctr"/>
                      <a:r>
                        <a:rPr lang="en-US" sz="2800" dirty="0"/>
                        <a:t>CSPI</a:t>
                      </a:r>
                    </a:p>
                    <a:p>
                      <a:pPr lvl="0" algn="ctr">
                        <a:buNone/>
                      </a:pPr>
                      <a:r>
                        <a:rPr lang="en-US" sz="1800" dirty="0"/>
                        <a:t>(Communication Strategies for Patient Interactions)</a:t>
                      </a:r>
                    </a:p>
                  </a:txBody>
                  <a:tcPr anchor="ctr"/>
                </a:tc>
                <a:extLst>
                  <a:ext uri="{0D108BD9-81ED-4DB2-BD59-A6C34878D82A}">
                    <a16:rowId xmlns:a16="http://schemas.microsoft.com/office/drawing/2014/main" val="2415875327"/>
                  </a:ext>
                </a:extLst>
              </a:tr>
              <a:tr h="1456434">
                <a:tc>
                  <a:txBody>
                    <a:bodyPr/>
                    <a:lstStyle/>
                    <a:p>
                      <a:pPr marL="285750" indent="-285750" algn="l">
                        <a:buFont typeface="Arial" panose="020B0604020202020204" pitchFamily="34" charset="0"/>
                        <a:buChar char="•"/>
                      </a:pPr>
                      <a:r>
                        <a:rPr lang="en-US" sz="1800" b="1" dirty="0">
                          <a:solidFill>
                            <a:schemeClr val="tx1">
                              <a:lumMod val="65000"/>
                              <a:lumOff val="35000"/>
                            </a:schemeClr>
                          </a:solidFill>
                        </a:rPr>
                        <a:t>To improve communication skills for OSCEs</a:t>
                      </a:r>
                    </a:p>
                    <a:p>
                      <a:pPr marL="285750" indent="-285750" algn="l">
                        <a:buFont typeface="Arial" panose="020B0604020202020204" pitchFamily="34" charset="0"/>
                        <a:buChar char="•"/>
                      </a:pPr>
                      <a:r>
                        <a:rPr lang="en-US" sz="1800" b="1" dirty="0">
                          <a:solidFill>
                            <a:schemeClr val="tx1">
                              <a:lumMod val="65000"/>
                              <a:lumOff val="35000"/>
                            </a:schemeClr>
                          </a:solidFill>
                        </a:rPr>
                        <a:t>Focus on patient communication </a:t>
                      </a:r>
                    </a:p>
                    <a:p>
                      <a:endParaRPr lang="en-CA" dirty="0"/>
                    </a:p>
                  </a:txBody>
                  <a:tcPr/>
                </a:tc>
                <a:extLst>
                  <a:ext uri="{0D108BD9-81ED-4DB2-BD59-A6C34878D82A}">
                    <a16:rowId xmlns:a16="http://schemas.microsoft.com/office/drawing/2014/main" val="1728550514"/>
                  </a:ext>
                </a:extLst>
              </a:tr>
              <a:tr h="1220195">
                <a:tc>
                  <a:txBody>
                    <a:bodyPr/>
                    <a:lstStyle/>
                    <a:p>
                      <a:pPr marL="0" algn="ctr" defTabSz="914400" rtl="0" eaLnBrk="1" latinLnBrk="0" hangingPunct="1"/>
                      <a:r>
                        <a:rPr lang="en-US" sz="2400" b="1" kern="1200">
                          <a:solidFill>
                            <a:schemeClr val="tx1">
                              <a:lumMod val="65000"/>
                              <a:lumOff val="35000"/>
                            </a:schemeClr>
                          </a:solidFill>
                          <a:latin typeface="+mn-lt"/>
                          <a:ea typeface="+mn-ea"/>
                          <a:cs typeface="+mn-cs"/>
                        </a:rPr>
                        <a:t>8 weeks </a:t>
                      </a:r>
                      <a:endParaRPr lang="en-CA" sz="2400" b="1" kern="120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4129711809"/>
                  </a:ext>
                </a:extLst>
              </a:tr>
              <a:tr h="1220195">
                <a:tc>
                  <a:txBody>
                    <a:bodyPr/>
                    <a:lstStyle/>
                    <a:p>
                      <a:pPr algn="ctr"/>
                      <a:r>
                        <a:rPr lang="en-US" b="1" dirty="0">
                          <a:solidFill>
                            <a:schemeClr val="tx1">
                              <a:lumMod val="65000"/>
                              <a:lumOff val="35000"/>
                            </a:schemeClr>
                          </a:solidFill>
                        </a:rPr>
                        <a:t>Synchronous online sessions</a:t>
                      </a:r>
                    </a:p>
                    <a:p>
                      <a:pPr algn="ctr"/>
                      <a:r>
                        <a:rPr lang="en-US" b="1" dirty="0">
                          <a:solidFill>
                            <a:schemeClr val="tx1">
                              <a:lumMod val="65000"/>
                              <a:lumOff val="35000"/>
                            </a:schemeClr>
                          </a:solidFill>
                        </a:rPr>
                        <a:t>+</a:t>
                      </a:r>
                    </a:p>
                    <a:p>
                      <a:pPr algn="ctr"/>
                      <a:r>
                        <a:rPr lang="en-US" b="1" dirty="0">
                          <a:solidFill>
                            <a:schemeClr val="tx1">
                              <a:lumMod val="65000"/>
                              <a:lumOff val="35000"/>
                            </a:schemeClr>
                          </a:solidFill>
                        </a:rPr>
                        <a:t>Asynchronous activities </a:t>
                      </a:r>
                    </a:p>
                    <a:p>
                      <a:endParaRPr lang="en-CA" dirty="0"/>
                    </a:p>
                  </a:txBody>
                  <a:tcPr/>
                </a:tc>
                <a:extLst>
                  <a:ext uri="{0D108BD9-81ED-4DB2-BD59-A6C34878D82A}">
                    <a16:rowId xmlns:a16="http://schemas.microsoft.com/office/drawing/2014/main" val="2524432277"/>
                  </a:ext>
                </a:extLst>
              </a:tr>
            </a:tbl>
          </a:graphicData>
        </a:graphic>
      </p:graphicFrame>
      <p:graphicFrame>
        <p:nvGraphicFramePr>
          <p:cNvPr id="5" name="Table 4">
            <a:extLst>
              <a:ext uri="{FF2B5EF4-FFF2-40B4-BE49-F238E27FC236}">
                <a16:creationId xmlns:a16="http://schemas.microsoft.com/office/drawing/2014/main" id="{0446B2BF-7FA7-79BC-8F4B-3A651FDFACF0}"/>
              </a:ext>
            </a:extLst>
          </p:cNvPr>
          <p:cNvGraphicFramePr>
            <a:graphicFrameLocks noGrp="1"/>
          </p:cNvGraphicFramePr>
          <p:nvPr>
            <p:extLst>
              <p:ext uri="{D42A27DB-BD31-4B8C-83A1-F6EECF244321}">
                <p14:modId xmlns:p14="http://schemas.microsoft.com/office/powerpoint/2010/main" val="3695044152"/>
              </p:ext>
            </p:extLst>
          </p:nvPr>
        </p:nvGraphicFramePr>
        <p:xfrm>
          <a:off x="8270819" y="1099988"/>
          <a:ext cx="3405797" cy="5450364"/>
        </p:xfrm>
        <a:graphic>
          <a:graphicData uri="http://schemas.openxmlformats.org/drawingml/2006/table">
            <a:tbl>
              <a:tblPr firstRow="1" bandRow="1">
                <a:tableStyleId>{21E4AEA4-8DFA-4A89-87EB-49C32662AFE0}</a:tableStyleId>
              </a:tblPr>
              <a:tblGrid>
                <a:gridCol w="3405797">
                  <a:extLst>
                    <a:ext uri="{9D8B030D-6E8A-4147-A177-3AD203B41FA5}">
                      <a16:colId xmlns:a16="http://schemas.microsoft.com/office/drawing/2014/main" val="1720888941"/>
                    </a:ext>
                  </a:extLst>
                </a:gridCol>
              </a:tblGrid>
              <a:tr h="1259160">
                <a:tc>
                  <a:txBody>
                    <a:bodyPr/>
                    <a:lstStyle/>
                    <a:p>
                      <a:pPr marL="0" algn="ctr" defTabSz="914400" rtl="0" eaLnBrk="1" latinLnBrk="0" hangingPunct="1"/>
                      <a:r>
                        <a:rPr lang="en-US" sz="3600" b="1" kern="1200" dirty="0">
                          <a:solidFill>
                            <a:schemeClr val="lt1"/>
                          </a:solidFill>
                          <a:latin typeface="+mn-lt"/>
                          <a:ea typeface="+mn-ea"/>
                          <a:cs typeface="+mn-cs"/>
                        </a:rPr>
                        <a:t>PCSN</a:t>
                      </a:r>
                    </a:p>
                    <a:p>
                      <a:pPr marL="0" lvl="0" algn="ctr">
                        <a:buNone/>
                      </a:pPr>
                      <a:r>
                        <a:rPr lang="en-US" sz="1800" b="1" kern="1200" dirty="0">
                          <a:solidFill>
                            <a:schemeClr val="lt1"/>
                          </a:solidFill>
                          <a:latin typeface="+mn-lt"/>
                          <a:ea typeface="+mn-ea"/>
                          <a:cs typeface="+mn-cs"/>
                        </a:rPr>
                        <a:t>(Professional Communication skills for Nurses)</a:t>
                      </a:r>
                    </a:p>
                  </a:txBody>
                  <a:tcPr anchor="ctr"/>
                </a:tc>
                <a:extLst>
                  <a:ext uri="{0D108BD9-81ED-4DB2-BD59-A6C34878D82A}">
                    <a16:rowId xmlns:a16="http://schemas.microsoft.com/office/drawing/2014/main" val="2415875327"/>
                  </a:ext>
                </a:extLst>
              </a:tr>
              <a:tr h="1690872">
                <a:tc>
                  <a:txBody>
                    <a:bodyPr/>
                    <a:lstStyle/>
                    <a:p>
                      <a:pPr marL="285750" indent="-285750">
                        <a:lnSpc>
                          <a:spcPct val="100000"/>
                        </a:lnSpc>
                        <a:buFont typeface="Arial" panose="020B0604020202020204" pitchFamily="34" charset="0"/>
                        <a:buChar char="•"/>
                      </a:pPr>
                      <a:r>
                        <a:rPr lang="en-US" sz="1800" b="1">
                          <a:solidFill>
                            <a:schemeClr val="tx1">
                              <a:lumMod val="65000"/>
                              <a:lumOff val="35000"/>
                            </a:schemeClr>
                          </a:solidFill>
                        </a:rPr>
                        <a:t>To empower nurses to communicate effectively with patients in a Canadian healthcare context</a:t>
                      </a:r>
                      <a:endParaRPr lang="en-CA"/>
                    </a:p>
                  </a:txBody>
                  <a:tcPr/>
                </a:tc>
                <a:extLst>
                  <a:ext uri="{0D108BD9-81ED-4DB2-BD59-A6C34878D82A}">
                    <a16:rowId xmlns:a16="http://schemas.microsoft.com/office/drawing/2014/main" val="1728550514"/>
                  </a:ext>
                </a:extLst>
              </a:tr>
              <a:tr h="1241172">
                <a:tc>
                  <a:txBody>
                    <a:bodyPr/>
                    <a:lstStyle/>
                    <a:p>
                      <a:pPr marL="0" algn="ctr" defTabSz="914400" rtl="0" eaLnBrk="1" latinLnBrk="0" hangingPunct="1"/>
                      <a:r>
                        <a:rPr lang="en-US" sz="2400" b="1" kern="1200">
                          <a:solidFill>
                            <a:schemeClr val="tx1">
                              <a:lumMod val="65000"/>
                              <a:lumOff val="35000"/>
                            </a:schemeClr>
                          </a:solidFill>
                          <a:latin typeface="+mn-lt"/>
                          <a:ea typeface="+mn-ea"/>
                          <a:cs typeface="+mn-cs"/>
                        </a:rPr>
                        <a:t>8 weeks</a:t>
                      </a:r>
                      <a:endParaRPr lang="en-CA" sz="2400" b="1" kern="120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4129711809"/>
                  </a:ext>
                </a:extLst>
              </a:tr>
              <a:tr h="1259160">
                <a:tc>
                  <a:txBody>
                    <a:bodyPr/>
                    <a:lstStyle/>
                    <a:p>
                      <a:pPr marL="0" algn="ctr" defTabSz="914400" rtl="0" eaLnBrk="1" latinLnBrk="0" hangingPunct="1"/>
                      <a:r>
                        <a:rPr lang="en-US" sz="2400" b="1" kern="1200" dirty="0">
                          <a:solidFill>
                            <a:schemeClr val="tx1">
                              <a:lumMod val="65000"/>
                              <a:lumOff val="35000"/>
                            </a:schemeClr>
                          </a:solidFill>
                          <a:latin typeface="+mn-lt"/>
                          <a:ea typeface="+mn-ea"/>
                          <a:cs typeface="+mn-cs"/>
                        </a:rPr>
                        <a:t>Asynchronous</a:t>
                      </a:r>
                      <a:endParaRPr lang="en-CA" sz="2400" b="1" kern="1200" dirty="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2524432277"/>
                  </a:ext>
                </a:extLst>
              </a:tr>
            </a:tbl>
          </a:graphicData>
        </a:graphic>
      </p:graphicFrame>
      <p:graphicFrame>
        <p:nvGraphicFramePr>
          <p:cNvPr id="6" name="Table 5">
            <a:extLst>
              <a:ext uri="{FF2B5EF4-FFF2-40B4-BE49-F238E27FC236}">
                <a16:creationId xmlns:a16="http://schemas.microsoft.com/office/drawing/2014/main" id="{770D84EE-4D21-9B6A-6B56-AF32497B9910}"/>
              </a:ext>
            </a:extLst>
          </p:cNvPr>
          <p:cNvGraphicFramePr>
            <a:graphicFrameLocks noGrp="1"/>
          </p:cNvGraphicFramePr>
          <p:nvPr>
            <p:extLst>
              <p:ext uri="{D42A27DB-BD31-4B8C-83A1-F6EECF244321}">
                <p14:modId xmlns:p14="http://schemas.microsoft.com/office/powerpoint/2010/main" val="2375858548"/>
              </p:ext>
            </p:extLst>
          </p:nvPr>
        </p:nvGraphicFramePr>
        <p:xfrm>
          <a:off x="4310399" y="1082635"/>
          <a:ext cx="3405796" cy="5432650"/>
        </p:xfrm>
        <a:graphic>
          <a:graphicData uri="http://schemas.openxmlformats.org/drawingml/2006/table">
            <a:tbl>
              <a:tblPr firstRow="1" bandRow="1">
                <a:tableStyleId>{21E4AEA4-8DFA-4A89-87EB-49C32662AFE0}</a:tableStyleId>
              </a:tblPr>
              <a:tblGrid>
                <a:gridCol w="3405796">
                  <a:extLst>
                    <a:ext uri="{9D8B030D-6E8A-4147-A177-3AD203B41FA5}">
                      <a16:colId xmlns:a16="http://schemas.microsoft.com/office/drawing/2014/main" val="1720888941"/>
                    </a:ext>
                  </a:extLst>
                </a:gridCol>
              </a:tblGrid>
              <a:tr h="1349285">
                <a:tc>
                  <a:txBody>
                    <a:bodyPr/>
                    <a:lstStyle/>
                    <a:p>
                      <a:pPr algn="ctr"/>
                      <a:r>
                        <a:rPr lang="en-US" sz="3200" dirty="0"/>
                        <a:t>Strategies for CELBAN</a:t>
                      </a:r>
                      <a:endParaRPr lang="en-CA" sz="3200" dirty="0"/>
                    </a:p>
                  </a:txBody>
                  <a:tcPr anchor="ctr"/>
                </a:tc>
                <a:extLst>
                  <a:ext uri="{0D108BD9-81ED-4DB2-BD59-A6C34878D82A}">
                    <a16:rowId xmlns:a16="http://schemas.microsoft.com/office/drawing/2014/main" val="2415875327"/>
                  </a:ext>
                </a:extLst>
              </a:tr>
              <a:tr h="1562331">
                <a:tc>
                  <a:txBody>
                    <a:bodyPr/>
                    <a:lstStyle/>
                    <a:p>
                      <a:pPr marL="285750" indent="-285750" algn="l" defTabSz="914400" rtl="0" eaLnBrk="1" latinLnBrk="0" hangingPunct="1">
                        <a:buFont typeface="Arial" panose="020B0604020202020204" pitchFamily="34" charset="0"/>
                        <a:buChar char="•"/>
                      </a:pPr>
                      <a:r>
                        <a:rPr lang="en-US" sz="1800" b="1" kern="1200">
                          <a:solidFill>
                            <a:schemeClr val="tx1">
                              <a:lumMod val="65000"/>
                              <a:lumOff val="35000"/>
                            </a:schemeClr>
                          </a:solidFill>
                          <a:latin typeface="+mn-lt"/>
                          <a:ea typeface="+mn-ea"/>
                          <a:cs typeface="+mn-cs"/>
                        </a:rPr>
                        <a:t>To prepare nurses for CELBAN</a:t>
                      </a:r>
                    </a:p>
                    <a:p>
                      <a:pPr marL="285750" indent="-285750" algn="l" defTabSz="914400" rtl="0" eaLnBrk="1" latinLnBrk="0" hangingPunct="1">
                        <a:buFont typeface="Arial" panose="020B0604020202020204" pitchFamily="34" charset="0"/>
                        <a:buChar char="•"/>
                      </a:pPr>
                      <a:r>
                        <a:rPr lang="en-US" sz="1800" b="1" kern="1200">
                          <a:solidFill>
                            <a:schemeClr val="tx1">
                              <a:lumMod val="65000"/>
                              <a:lumOff val="35000"/>
                            </a:schemeClr>
                          </a:solidFill>
                          <a:latin typeface="+mn-lt"/>
                          <a:ea typeface="+mn-ea"/>
                          <a:cs typeface="+mn-cs"/>
                        </a:rPr>
                        <a:t>To prepare nurses for work in Canadian context</a:t>
                      </a:r>
                      <a:endParaRPr lang="en-CA" sz="1800" b="1" kern="1200">
                        <a:solidFill>
                          <a:schemeClr val="tx1">
                            <a:lumMod val="65000"/>
                            <a:lumOff val="35000"/>
                          </a:schemeClr>
                        </a:solidFill>
                        <a:latin typeface="+mn-lt"/>
                        <a:ea typeface="+mn-ea"/>
                        <a:cs typeface="+mn-cs"/>
                      </a:endParaRPr>
                    </a:p>
                    <a:p>
                      <a:endParaRPr lang="en-CA"/>
                    </a:p>
                  </a:txBody>
                  <a:tcPr/>
                </a:tc>
                <a:extLst>
                  <a:ext uri="{0D108BD9-81ED-4DB2-BD59-A6C34878D82A}">
                    <a16:rowId xmlns:a16="http://schemas.microsoft.com/office/drawing/2014/main" val="1728550514"/>
                  </a:ext>
                </a:extLst>
              </a:tr>
              <a:tr h="1260517">
                <a:tc>
                  <a:txBody>
                    <a:bodyPr/>
                    <a:lstStyle/>
                    <a:p>
                      <a:pPr algn="ctr"/>
                      <a:r>
                        <a:rPr lang="en-US" sz="2400" b="1" kern="1200">
                          <a:solidFill>
                            <a:schemeClr val="tx1">
                              <a:lumMod val="65000"/>
                              <a:lumOff val="35000"/>
                            </a:schemeClr>
                          </a:solidFill>
                          <a:latin typeface="+mn-lt"/>
                          <a:ea typeface="+mn-ea"/>
                          <a:cs typeface="+mn-cs"/>
                        </a:rPr>
                        <a:t>52 weeks </a:t>
                      </a:r>
                      <a:endParaRPr lang="en-CA" sz="2400" b="1" kern="120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4129711809"/>
                  </a:ext>
                </a:extLst>
              </a:tr>
              <a:tr h="1260517">
                <a:tc>
                  <a:txBody>
                    <a:bodyPr/>
                    <a:lstStyle/>
                    <a:p>
                      <a:pPr lvl="0" algn="ctr" defTabSz="914400">
                        <a:lnSpc>
                          <a:spcPct val="100000"/>
                        </a:lnSpc>
                        <a:spcBef>
                          <a:spcPts val="0"/>
                        </a:spcBef>
                        <a:spcAft>
                          <a:spcPts val="0"/>
                        </a:spcAft>
                        <a:buNone/>
                        <a:tabLst/>
                        <a:defRPr/>
                      </a:pPr>
                      <a:r>
                        <a:rPr lang="en-US" sz="2400" b="1" i="0" u="none" strike="noStrike" kern="1200" noProof="0" dirty="0">
                          <a:solidFill>
                            <a:schemeClr val="tx1">
                              <a:lumMod val="65000"/>
                              <a:lumOff val="35000"/>
                            </a:schemeClr>
                          </a:solidFill>
                          <a:latin typeface="Aptos"/>
                        </a:rPr>
                        <a:t>Asynchronous</a:t>
                      </a:r>
                      <a:endParaRPr lang="en-US" sz="2400" b="0" i="0" u="none" strike="noStrike" kern="1200" noProof="0" dirty="0">
                        <a:solidFill>
                          <a:srgbClr val="000000"/>
                        </a:solidFill>
                        <a:latin typeface="Aptos"/>
                      </a:endParaRPr>
                    </a:p>
                  </a:txBody>
                  <a:tcPr anchor="ctr"/>
                </a:tc>
                <a:extLst>
                  <a:ext uri="{0D108BD9-81ED-4DB2-BD59-A6C34878D82A}">
                    <a16:rowId xmlns:a16="http://schemas.microsoft.com/office/drawing/2014/main" val="2524432277"/>
                  </a:ext>
                </a:extLst>
              </a:tr>
            </a:tbl>
          </a:graphicData>
        </a:graphic>
      </p:graphicFrame>
      <p:sp>
        <p:nvSpPr>
          <p:cNvPr id="7" name="Freeform 2">
            <a:extLst>
              <a:ext uri="{FF2B5EF4-FFF2-40B4-BE49-F238E27FC236}">
                <a16:creationId xmlns:a16="http://schemas.microsoft.com/office/drawing/2014/main" id="{8141B034-7557-E83F-4C31-761B2A5F8314}"/>
              </a:ext>
            </a:extLst>
          </p:cNvPr>
          <p:cNvSpPr/>
          <p:nvPr/>
        </p:nvSpPr>
        <p:spPr>
          <a:xfrm rot="-54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3"/>
            <a:stretch>
              <a:fillRect l="-11636246"/>
            </a:stretch>
          </a:blipFill>
        </p:spPr>
        <p:txBody>
          <a:bodyPr/>
          <a:lstStyle/>
          <a:p>
            <a:endParaRPr lang="en-CA"/>
          </a:p>
        </p:txBody>
      </p:sp>
    </p:spTree>
    <p:extLst>
      <p:ext uri="{BB962C8B-B14F-4D97-AF65-F5344CB8AC3E}">
        <p14:creationId xmlns:p14="http://schemas.microsoft.com/office/powerpoint/2010/main" val="25196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806C-9F2F-27AD-31B8-BF64B9F75151}"/>
              </a:ext>
            </a:extLst>
          </p:cNvPr>
          <p:cNvSpPr>
            <a:spLocks noGrp="1"/>
          </p:cNvSpPr>
          <p:nvPr>
            <p:ph type="title"/>
          </p:nvPr>
        </p:nvSpPr>
        <p:spPr/>
        <p:txBody>
          <a:bodyPr>
            <a:normAutofit/>
          </a:bodyPr>
          <a:lstStyle/>
          <a:p>
            <a:r>
              <a:rPr lang="en-US" dirty="0">
                <a:latin typeface="Amasis MT Pro Medium" panose="02040604050005020304" pitchFamily="18" charset="0"/>
                <a:ea typeface="ADLaM Display" panose="02010000000000000000" pitchFamily="2" charset="0"/>
                <a:cs typeface="Aharoni" panose="02010803020104030203" pitchFamily="2" charset="-79"/>
              </a:rPr>
              <a:t>Simulation Implementation</a:t>
            </a:r>
            <a:endParaRPr lang="en-CA" dirty="0"/>
          </a:p>
        </p:txBody>
      </p:sp>
      <p:graphicFrame>
        <p:nvGraphicFramePr>
          <p:cNvPr id="3" name="Content Placeholder 2">
            <a:extLst>
              <a:ext uri="{FF2B5EF4-FFF2-40B4-BE49-F238E27FC236}">
                <a16:creationId xmlns:a16="http://schemas.microsoft.com/office/drawing/2014/main" id="{AF499A53-6476-1B38-49E8-8D26A7526D05}"/>
              </a:ext>
            </a:extLst>
          </p:cNvPr>
          <p:cNvGraphicFramePr>
            <a:graphicFrameLocks noGrp="1"/>
          </p:cNvGraphicFramePr>
          <p:nvPr>
            <p:ph idx="1"/>
            <p:extLst>
              <p:ext uri="{D42A27DB-BD31-4B8C-83A1-F6EECF244321}">
                <p14:modId xmlns:p14="http://schemas.microsoft.com/office/powerpoint/2010/main" val="1907764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Freeform 2">
            <a:extLst>
              <a:ext uri="{FF2B5EF4-FFF2-40B4-BE49-F238E27FC236}">
                <a16:creationId xmlns:a16="http://schemas.microsoft.com/office/drawing/2014/main" id="{DD3D1C97-5A80-F507-9155-283DB834B122}"/>
              </a:ext>
            </a:extLst>
          </p:cNvPr>
          <p:cNvSpPr/>
          <p:nvPr/>
        </p:nvSpPr>
        <p:spPr>
          <a:xfrm rot="16200000">
            <a:off x="5982121" y="675352"/>
            <a:ext cx="227758" cy="12192000"/>
          </a:xfrm>
          <a:custGeom>
            <a:avLst/>
            <a:gdLst/>
            <a:ahLst/>
            <a:cxnLst/>
            <a:rect l="l" t="t" r="r" b="b"/>
            <a:pathLst>
              <a:path w="277022" h="18288000">
                <a:moveTo>
                  <a:pt x="0" y="0"/>
                </a:moveTo>
                <a:lnTo>
                  <a:pt x="277022" y="0"/>
                </a:lnTo>
                <a:lnTo>
                  <a:pt x="277022" y="18288000"/>
                </a:lnTo>
                <a:lnTo>
                  <a:pt x="0" y="18288000"/>
                </a:lnTo>
                <a:lnTo>
                  <a:pt x="0" y="0"/>
                </a:lnTo>
                <a:close/>
              </a:path>
            </a:pathLst>
          </a:custGeom>
          <a:blipFill>
            <a:blip r:embed="rId8"/>
            <a:stretch>
              <a:fillRect l="-11636246"/>
            </a:stretch>
          </a:blipFill>
        </p:spPr>
        <p:txBody>
          <a:bodyPr/>
          <a:lstStyle/>
          <a:p>
            <a:endParaRPr lang="en-CA"/>
          </a:p>
        </p:txBody>
      </p:sp>
    </p:spTree>
    <p:extLst>
      <p:ext uri="{BB962C8B-B14F-4D97-AF65-F5344CB8AC3E}">
        <p14:creationId xmlns:p14="http://schemas.microsoft.com/office/powerpoint/2010/main" val="3006816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310</TotalTime>
  <Words>1827</Words>
  <Application>Microsoft Office PowerPoint</Application>
  <PresentationFormat>Widescreen</PresentationFormat>
  <Paragraphs>222</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Amasis MT Pro Black</vt:lpstr>
      <vt:lpstr>Amasis MT Pro Medium</vt:lpstr>
      <vt:lpstr>Aptos</vt:lpstr>
      <vt:lpstr>Aptos Display</vt:lpstr>
      <vt:lpstr>Aptos SemiBold</vt:lpstr>
      <vt:lpstr>Arial</vt:lpstr>
      <vt:lpstr>Calibri</vt:lpstr>
      <vt:lpstr>Century Gothic</vt:lpstr>
      <vt:lpstr>Franklin Gothic Demi Cond</vt:lpstr>
      <vt:lpstr>Open Sans Light</vt:lpstr>
      <vt:lpstr>Wingdings</vt:lpstr>
      <vt:lpstr>Office Theme</vt:lpstr>
      <vt:lpstr>PowerPoint Presentation</vt:lpstr>
      <vt:lpstr>Agenda </vt:lpstr>
      <vt:lpstr>PowerPoint Presentation</vt:lpstr>
      <vt:lpstr>Introduction- Partners</vt:lpstr>
      <vt:lpstr>ISANS Healthcare Courses Timeline</vt:lpstr>
      <vt:lpstr>Introduction - Clients </vt:lpstr>
      <vt:lpstr>PowerPoint Presentation</vt:lpstr>
      <vt:lpstr>Introduction - Courses </vt:lpstr>
      <vt:lpstr>Simulation Implementation</vt:lpstr>
      <vt:lpstr>PowerPoint Presentation</vt:lpstr>
      <vt:lpstr>PowerPoint Presentation</vt:lpstr>
      <vt:lpstr>PowerPoint Presentation</vt:lpstr>
      <vt:lpstr>CyberPatient Partnership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Mona Heidary</dc:creator>
  <cp:lastModifiedBy>Carolyn Duvar</cp:lastModifiedBy>
  <cp:revision>137</cp:revision>
  <dcterms:created xsi:type="dcterms:W3CDTF">2025-05-22T15:00:13Z</dcterms:created>
  <dcterms:modified xsi:type="dcterms:W3CDTF">2025-07-07T11:39:51Z</dcterms:modified>
</cp:coreProperties>
</file>