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5" r:id="rId3"/>
    <p:sldId id="267" r:id="rId4"/>
    <p:sldId id="257" r:id="rId5"/>
    <p:sldId id="258" r:id="rId6"/>
    <p:sldId id="263" r:id="rId7"/>
    <p:sldId id="264" r:id="rId8"/>
    <p:sldId id="260" r:id="rId9"/>
    <p:sldId id="261" r:id="rId10"/>
    <p:sldId id="262" r:id="rId11"/>
    <p:sldId id="266" r:id="rId12"/>
    <p:sldId id="269"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32" autoAdjust="0"/>
  </p:normalViewPr>
  <p:slideViewPr>
    <p:cSldViewPr>
      <p:cViewPr varScale="1">
        <p:scale>
          <a:sx n="67" d="100"/>
          <a:sy n="67" d="100"/>
        </p:scale>
        <p:origin x="-1242" y="-108"/>
      </p:cViewPr>
      <p:guideLst>
        <p:guide orient="horz" pos="2160"/>
        <p:guide pos="2880"/>
      </p:guideLst>
    </p:cSldViewPr>
  </p:slideViewPr>
  <p:outlineViewPr>
    <p:cViewPr>
      <p:scale>
        <a:sx n="33" d="100"/>
        <a:sy n="33" d="100"/>
      </p:scale>
      <p:origin x="0" y="11868"/>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C8F611-439E-448D-9F27-107C92252422}" type="datetimeFigureOut">
              <a:rPr lang="en-CA" smtClean="0"/>
              <a:pPr/>
              <a:t>06/07/2012</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919ACE-364C-40EE-869D-4FBFA2A678A3}" type="slidenum">
              <a:rPr lang="en-CA" smtClean="0"/>
              <a:pPr/>
              <a:t>‹#›</a:t>
            </a:fld>
            <a:endParaRPr lang="en-CA"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4B919ACE-364C-40EE-869D-4FBFA2A678A3}" type="slidenum">
              <a:rPr lang="en-CA" smtClean="0"/>
              <a:pPr/>
              <a:t>10</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19" name="Footer Placeholder 18"/>
          <p:cNvSpPr>
            <a:spLocks noGrp="1"/>
          </p:cNvSpPr>
          <p:nvPr>
            <p:ph type="ftr" sz="quarter" idx="11"/>
          </p:nvPr>
        </p:nvSpPr>
        <p:spPr/>
        <p:txBody>
          <a:bodyPr/>
          <a:lstStyle/>
          <a:p>
            <a:endParaRPr lang="en-CA" dirty="0"/>
          </a:p>
        </p:txBody>
      </p:sp>
      <p:sp>
        <p:nvSpPr>
          <p:cNvPr id="27" name="Slide Number Placeholder 26"/>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EFDDD4E4-55AB-47F5-A395-FDBE0AB1ACB1}"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F965DB-3077-4173-96FF-14086FD910B8}" type="datetimeFigureOut">
              <a:rPr lang="en-CA" smtClean="0"/>
              <a:pPr/>
              <a:t>06/07/2012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a:xfrm>
            <a:off x="8077200" y="6356350"/>
            <a:ext cx="609600" cy="365125"/>
          </a:xfrm>
        </p:spPr>
        <p:txBody>
          <a:bodyPr/>
          <a:lstStyle/>
          <a:p>
            <a:fld id="{EFDDD4E4-55AB-47F5-A395-FDBE0AB1ACB1}" type="slidenum">
              <a:rPr lang="en-CA" smtClean="0"/>
              <a:pPr/>
              <a:t>‹#›</a:t>
            </a:fld>
            <a:endParaRPr lang="en-CA"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F965DB-3077-4173-96FF-14086FD910B8}" type="datetimeFigureOut">
              <a:rPr lang="en-CA" smtClean="0"/>
              <a:pPr/>
              <a:t>06/07/2012</a:t>
            </a:fld>
            <a:endParaRPr lang="en-CA"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FDDD4E4-55AB-47F5-A395-FDBE0AB1ACB1}" type="slidenum">
              <a:rPr lang="en-CA" smtClean="0"/>
              <a:pPr/>
              <a:t>‹#›</a:t>
            </a:fld>
            <a:endParaRPr lang="en-CA"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lip-logo-web.jpg"/>
          <p:cNvPicPr/>
          <p:nvPr/>
        </p:nvPicPr>
        <p:blipFill>
          <a:blip r:embed="rId2" cstate="print"/>
          <a:stretch>
            <a:fillRect/>
          </a:stretch>
        </p:blipFill>
        <p:spPr>
          <a:xfrm>
            <a:off x="1835696" y="1556792"/>
            <a:ext cx="5544616" cy="338437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171600"/>
          </a:xfrm>
        </p:spPr>
        <p:txBody>
          <a:bodyPr anchor="t"/>
          <a:lstStyle/>
          <a:p>
            <a:pPr algn="ctr"/>
            <a:r>
              <a:rPr lang="en-CA" sz="3200" u="sng" dirty="0" smtClean="0">
                <a:solidFill>
                  <a:schemeClr val="tx1"/>
                </a:solidFill>
                <a:effectLst>
                  <a:outerShdw blurRad="38100" dist="38100" dir="2700000" algn="tl">
                    <a:srgbClr val="000000">
                      <a:alpha val="43137"/>
                    </a:srgbClr>
                  </a:outerShdw>
                </a:effectLst>
                <a:latin typeface="Microsoft Sans Serif" pitchFamily="34" charset="0"/>
                <a:ea typeface="Tahoma" pitchFamily="34" charset="0"/>
                <a:cs typeface="Microsoft Sans Serif" pitchFamily="34" charset="0"/>
              </a:rPr>
              <a:t>Assisting our local municipalities and counties</a:t>
            </a:r>
            <a:endParaRPr lang="en-CA" sz="3200" u="sng" dirty="0">
              <a:solidFill>
                <a:schemeClr val="tx1"/>
              </a:solidFill>
              <a:effectLst>
                <a:outerShdw blurRad="38100" dist="38100" dir="2700000" algn="tl">
                  <a:srgbClr val="000000">
                    <a:alpha val="43137"/>
                  </a:srgbClr>
                </a:outerShdw>
              </a:effectLst>
              <a:latin typeface="Microsoft Sans Serif" pitchFamily="34" charset="0"/>
              <a:ea typeface="Tahoma" pitchFamily="34" charset="0"/>
              <a:cs typeface="Microsoft Sans Serif" pitchFamily="34" charset="0"/>
            </a:endParaRPr>
          </a:p>
        </p:txBody>
      </p:sp>
      <p:sp>
        <p:nvSpPr>
          <p:cNvPr id="3" name="Text Placeholder 2"/>
          <p:cNvSpPr>
            <a:spLocks noGrp="1"/>
          </p:cNvSpPr>
          <p:nvPr>
            <p:ph type="body" idx="1"/>
          </p:nvPr>
        </p:nvSpPr>
        <p:spPr>
          <a:xfrm>
            <a:off x="251520" y="1371600"/>
            <a:ext cx="8712968" cy="5486400"/>
          </a:xfrm>
        </p:spPr>
        <p:txBody>
          <a:bodyPr>
            <a:noAutofit/>
          </a:bodyPr>
          <a:lstStyle/>
          <a:p>
            <a:pPr algn="ctr"/>
            <a:endParaRPr lang="en-CA" sz="2400" dirty="0" smtClean="0">
              <a:solidFill>
                <a:schemeClr val="tx1">
                  <a:lumMod val="95000"/>
                </a:schemeClr>
              </a:solidFill>
              <a:effectLst>
                <a:outerShdw blurRad="38100" dist="38100" dir="2700000" algn="tl">
                  <a:srgbClr val="000000">
                    <a:alpha val="43137"/>
                  </a:srgbClr>
                </a:outerShdw>
              </a:effectLst>
            </a:endParaRPr>
          </a:p>
          <a:p>
            <a:pPr algn="ctr"/>
            <a:r>
              <a:rPr lang="en-CA" sz="2800" dirty="0" smtClean="0">
                <a:solidFill>
                  <a:schemeClr val="tx1">
                    <a:lumMod val="95000"/>
                  </a:schemeClr>
                </a:solidFill>
                <a:effectLst>
                  <a:outerShdw blurRad="38100" dist="38100" dir="2700000" algn="tl">
                    <a:srgbClr val="000000">
                      <a:alpha val="43137"/>
                    </a:srgbClr>
                  </a:outerShdw>
                </a:effectLst>
                <a:latin typeface="Microsoft Sans Serif" pitchFamily="34" charset="0"/>
                <a:ea typeface="Tahoma" pitchFamily="34" charset="0"/>
                <a:cs typeface="Microsoft Sans Serif" pitchFamily="34" charset="0"/>
              </a:rPr>
              <a:t>Future global economic sustainability will depend heavily on a renewable labour force. </a:t>
            </a:r>
          </a:p>
          <a:p>
            <a:endParaRPr lang="en-CA" sz="28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algn="ctr"/>
            <a:r>
              <a:rPr lang="en-CA" sz="2800" dirty="0" smtClean="0">
                <a:solidFill>
                  <a:schemeClr val="tx1">
                    <a:lumMod val="95000"/>
                  </a:schemeClr>
                </a:solidFill>
                <a:effectLst>
                  <a:outerShdw blurRad="38100" dist="38100" dir="2700000" algn="tl">
                    <a:srgbClr val="000000">
                      <a:alpha val="43137"/>
                    </a:srgbClr>
                  </a:outerShdw>
                </a:effectLst>
                <a:latin typeface="Microsoft Sans Serif" pitchFamily="34" charset="0"/>
                <a:ea typeface="Tahoma" pitchFamily="34" charset="0"/>
                <a:cs typeface="Microsoft Sans Serif" pitchFamily="34" charset="0"/>
              </a:rPr>
              <a:t>Municipalities will compete to attract and retain excellent employers,  acquire new business and ongoing investments. </a:t>
            </a:r>
          </a:p>
        </p:txBody>
      </p:sp>
      <p:pic>
        <p:nvPicPr>
          <p:cNvPr id="4" name="Picture 3" descr="qlip-logo-web.jpg"/>
          <p:cNvPicPr/>
          <p:nvPr/>
        </p:nvPicPr>
        <p:blipFill>
          <a:blip r:embed="rId3" cstate="print"/>
          <a:stretch>
            <a:fillRect/>
          </a:stretch>
        </p:blipFill>
        <p:spPr>
          <a:xfrm>
            <a:off x="7596336" y="5589240"/>
            <a:ext cx="1296144" cy="100811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76672"/>
            <a:ext cx="7772400" cy="576064"/>
          </a:xfrm>
        </p:spPr>
        <p:txBody>
          <a:bodyPr/>
          <a:lstStyle/>
          <a:p>
            <a:r>
              <a:rPr lang="en-CA" sz="3200" dirty="0" smtClean="0">
                <a:solidFill>
                  <a:schemeClr val="tx1"/>
                </a:solidFill>
                <a:latin typeface="Microsoft Sans Serif" pitchFamily="34" charset="0"/>
                <a:cs typeface="Microsoft Sans Serif" pitchFamily="34" charset="0"/>
              </a:rPr>
              <a:t>The Quinte Local Immigration Partnership:</a:t>
            </a:r>
            <a:endParaRPr lang="en-CA" sz="3200" dirty="0">
              <a:solidFill>
                <a:schemeClr val="tx1"/>
              </a:solidFill>
              <a:latin typeface="Microsoft Sans Serif" pitchFamily="34" charset="0"/>
              <a:cs typeface="Microsoft Sans Serif" pitchFamily="34" charset="0"/>
            </a:endParaRPr>
          </a:p>
        </p:txBody>
      </p:sp>
      <p:sp>
        <p:nvSpPr>
          <p:cNvPr id="3" name="Text Placeholder 2"/>
          <p:cNvSpPr>
            <a:spLocks noGrp="1"/>
          </p:cNvSpPr>
          <p:nvPr>
            <p:ph type="body" idx="1"/>
          </p:nvPr>
        </p:nvSpPr>
        <p:spPr>
          <a:xfrm>
            <a:off x="530352" y="1196752"/>
            <a:ext cx="7772400" cy="5400600"/>
          </a:xfrm>
        </p:spPr>
        <p:txBody>
          <a:bodyPr>
            <a:normAutofit/>
          </a:bodyPr>
          <a:lstStyle/>
          <a:p>
            <a:pPr marL="457200" lvl="0" indent="-457200">
              <a:buFont typeface="Wingdings" pitchFamily="2" charset="2"/>
              <a:buChar char="Ø"/>
            </a:pPr>
            <a:endParaRPr lang="en-CA" sz="26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57200" lvl="0" indent="-457200">
              <a:buFont typeface="Wingdings" pitchFamily="2" charset="2"/>
              <a:buChar char="Ø"/>
            </a:pPr>
            <a:r>
              <a:rPr lang="en-CA" sz="26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monitors the regional labour market needs in relation to the recruitment of  newcomers as needed to eliminate shortages as they become a reality.</a:t>
            </a:r>
          </a:p>
          <a:p>
            <a:pPr marL="457200" lvl="0" indent="-457200"/>
            <a:endParaRPr lang="en-CA" sz="2400" dirty="0" smtClean="0">
              <a:solidFill>
                <a:schemeClr val="tx1">
                  <a:lumMod val="95000"/>
                </a:schemeClr>
              </a:solidFill>
              <a:effectLst>
                <a:outerShdw blurRad="38100" dist="38100" dir="2700000" algn="tl">
                  <a:srgbClr val="000000">
                    <a:alpha val="43137"/>
                  </a:srgbClr>
                </a:outerShdw>
              </a:effectLst>
            </a:endParaRPr>
          </a:p>
          <a:p>
            <a:pPr marL="457200" lvl="0" indent="-457200">
              <a:buFont typeface="Wingdings" pitchFamily="2" charset="2"/>
              <a:buChar char="Ø"/>
            </a:pPr>
            <a:r>
              <a:rPr lang="en-CA" sz="26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ensures that the services are in place to promote a safe and efficient integration of newcomers to the community</a:t>
            </a:r>
            <a:r>
              <a:rPr lang="en-CA" sz="2400" dirty="0" smtClean="0">
                <a:solidFill>
                  <a:schemeClr val="tx1">
                    <a:lumMod val="95000"/>
                  </a:schemeClr>
                </a:solidFill>
                <a:effectLst>
                  <a:outerShdw blurRad="38100" dist="38100" dir="2700000" algn="tl">
                    <a:srgbClr val="000000">
                      <a:alpha val="43137"/>
                    </a:srgbClr>
                  </a:outerShdw>
                </a:effectLst>
                <a:latin typeface="Lucida Console" pitchFamily="49" charset="0"/>
                <a:cs typeface="Times New Roman" pitchFamily="18" charset="0"/>
              </a:rPr>
              <a:t>.</a:t>
            </a:r>
          </a:p>
          <a:p>
            <a:pPr marL="457200" lvl="0" indent="-457200"/>
            <a:endParaRPr lang="en-CA" sz="2400" dirty="0" smtClean="0">
              <a:solidFill>
                <a:schemeClr val="tx1">
                  <a:lumMod val="95000"/>
                </a:schemeClr>
              </a:solidFill>
              <a:effectLst>
                <a:outerShdw blurRad="38100" dist="38100" dir="2700000" algn="tl">
                  <a:srgbClr val="000000">
                    <a:alpha val="43137"/>
                  </a:srgbClr>
                </a:outerShdw>
              </a:effectLst>
            </a:endParaRPr>
          </a:p>
        </p:txBody>
      </p:sp>
      <p:pic>
        <p:nvPicPr>
          <p:cNvPr id="4" name="Picture 3" descr="qlip-logo-web.jpg"/>
          <p:cNvPicPr/>
          <p:nvPr/>
        </p:nvPicPr>
        <p:blipFill>
          <a:blip r:embed="rId2" cstate="print"/>
          <a:stretch>
            <a:fillRect/>
          </a:stretch>
        </p:blipFill>
        <p:spPr>
          <a:xfrm>
            <a:off x="7596336" y="5661248"/>
            <a:ext cx="1296144" cy="93610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76672"/>
            <a:ext cx="7772400" cy="576064"/>
          </a:xfrm>
        </p:spPr>
        <p:txBody>
          <a:bodyPr/>
          <a:lstStyle/>
          <a:p>
            <a:r>
              <a:rPr lang="en-CA" sz="3200" dirty="0" smtClean="0">
                <a:solidFill>
                  <a:schemeClr val="tx1"/>
                </a:solidFill>
                <a:latin typeface="Microsoft Sans Serif" pitchFamily="34" charset="0"/>
                <a:cs typeface="Microsoft Sans Serif" pitchFamily="34" charset="0"/>
              </a:rPr>
              <a:t>The Quinte Local Immigration Partnership:</a:t>
            </a:r>
            <a:endParaRPr lang="en-CA" sz="3200" dirty="0">
              <a:solidFill>
                <a:schemeClr val="tx1"/>
              </a:solidFill>
              <a:latin typeface="Microsoft Sans Serif" pitchFamily="34" charset="0"/>
              <a:cs typeface="Microsoft Sans Serif" pitchFamily="34" charset="0"/>
            </a:endParaRPr>
          </a:p>
        </p:txBody>
      </p:sp>
      <p:sp>
        <p:nvSpPr>
          <p:cNvPr id="3" name="Text Placeholder 2"/>
          <p:cNvSpPr>
            <a:spLocks noGrp="1"/>
          </p:cNvSpPr>
          <p:nvPr>
            <p:ph type="body" idx="1"/>
          </p:nvPr>
        </p:nvSpPr>
        <p:spPr>
          <a:xfrm>
            <a:off x="530352" y="1196752"/>
            <a:ext cx="7772400" cy="5400600"/>
          </a:xfrm>
        </p:spPr>
        <p:txBody>
          <a:bodyPr>
            <a:normAutofit/>
          </a:bodyPr>
          <a:lstStyle/>
          <a:p>
            <a:pPr marL="457200" lvl="0" indent="-457200"/>
            <a:endParaRPr lang="en-CA" sz="2400" dirty="0" smtClean="0">
              <a:solidFill>
                <a:schemeClr val="tx1">
                  <a:lumMod val="95000"/>
                </a:schemeClr>
              </a:solidFill>
              <a:effectLst>
                <a:outerShdw blurRad="38100" dist="38100" dir="2700000" algn="tl">
                  <a:srgbClr val="000000">
                    <a:alpha val="43137"/>
                  </a:srgbClr>
                </a:outerShdw>
              </a:effectLst>
            </a:endParaRPr>
          </a:p>
          <a:p>
            <a:pPr marL="457200" lvl="0" indent="-457200">
              <a:buFont typeface="Wingdings" pitchFamily="2" charset="2"/>
              <a:buChar char="Ø"/>
            </a:pPr>
            <a:r>
              <a:rPr lang="en-CA" sz="26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works to attract and retain newcomers by working with the different levels of government to facilitate the adoption of an immigration strategy by local municipalities.</a:t>
            </a:r>
          </a:p>
          <a:p>
            <a:pPr marL="457200" lvl="0" indent="-457200">
              <a:buFont typeface="Wingdings" pitchFamily="2" charset="2"/>
              <a:buChar char="Ø"/>
            </a:pPr>
            <a:endParaRPr lang="en-CA" sz="26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57200" lvl="0" indent="-457200">
              <a:buFont typeface="Wingdings" pitchFamily="2" charset="2"/>
              <a:buChar char="Ø"/>
            </a:pPr>
            <a:r>
              <a:rPr lang="en-CA" sz="26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is finalizing strategic recommendations for municipalities in the greater Quinte area that can provide the foundation of a local immigration strategy</a:t>
            </a:r>
            <a:endParaRPr lang="en-CA" sz="2600" dirty="0">
              <a:effectLst>
                <a:outerShdw blurRad="38100" dist="38100" dir="2700000" algn="tl">
                  <a:srgbClr val="000000">
                    <a:alpha val="43137"/>
                  </a:srgbClr>
                </a:outerShdw>
              </a:effectLst>
              <a:latin typeface="Microsoft Sans Serif" pitchFamily="34" charset="0"/>
              <a:cs typeface="Microsoft Sans Serif" pitchFamily="34" charset="0"/>
            </a:endParaRPr>
          </a:p>
        </p:txBody>
      </p:sp>
      <p:pic>
        <p:nvPicPr>
          <p:cNvPr id="4" name="Picture 3" descr="qlip-logo-web.jpg"/>
          <p:cNvPicPr/>
          <p:nvPr/>
        </p:nvPicPr>
        <p:blipFill>
          <a:blip r:embed="rId2" cstate="print"/>
          <a:stretch>
            <a:fillRect/>
          </a:stretch>
        </p:blipFill>
        <p:spPr>
          <a:xfrm>
            <a:off x="7668344" y="5661248"/>
            <a:ext cx="1296144" cy="93610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476672"/>
            <a:ext cx="7772400" cy="936104"/>
          </a:xfrm>
        </p:spPr>
        <p:txBody>
          <a:bodyPr/>
          <a:lstStyle/>
          <a:p>
            <a:r>
              <a:rPr lang="en-CA" sz="3200" dirty="0" smtClean="0">
                <a:solidFill>
                  <a:schemeClr val="tx1"/>
                </a:solidFill>
                <a:latin typeface="Microsoft Sans Serif" pitchFamily="34" charset="0"/>
                <a:cs typeface="Microsoft Sans Serif" pitchFamily="34" charset="0"/>
              </a:rPr>
              <a:t>The QLIP seeks your support</a:t>
            </a:r>
            <a:endParaRPr lang="en-CA" sz="3200" dirty="0">
              <a:solidFill>
                <a:schemeClr val="tx1"/>
              </a:solidFill>
              <a:latin typeface="Microsoft Sans Serif" pitchFamily="34" charset="0"/>
              <a:cs typeface="Microsoft Sans Serif" pitchFamily="34" charset="0"/>
            </a:endParaRPr>
          </a:p>
        </p:txBody>
      </p:sp>
      <p:sp>
        <p:nvSpPr>
          <p:cNvPr id="3" name="Text Placeholder 2"/>
          <p:cNvSpPr>
            <a:spLocks noGrp="1"/>
          </p:cNvSpPr>
          <p:nvPr>
            <p:ph type="body" idx="1"/>
          </p:nvPr>
        </p:nvSpPr>
        <p:spPr>
          <a:xfrm>
            <a:off x="530352" y="2060848"/>
            <a:ext cx="8362128" cy="4536504"/>
          </a:xfrm>
        </p:spPr>
        <p:txBody>
          <a:bodyPr>
            <a:normAutofit/>
          </a:bodyPr>
          <a:lstStyle/>
          <a:p>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The QLIP Settlement Strategy and Action Plan will soon be communicated and made available on the QLIP website to be launched this summer. </a:t>
            </a:r>
          </a:p>
          <a:p>
            <a:endPar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endParaRPr>
          </a:p>
          <a:p>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The QLIP seeks your support in considering the QLIP Local Settlement Strategy and Action Plan as a reference in the formulation of a local or regional strategic immigration plan.</a:t>
            </a:r>
          </a:p>
          <a:p>
            <a:endPar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endParaRPr>
          </a:p>
          <a:p>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Thank you for your time and consideration </a:t>
            </a:r>
            <a:endParaRPr lang="en-CA" sz="2400" dirty="0">
              <a:effectLst>
                <a:outerShdw blurRad="38100" dist="38100" dir="2700000" algn="tl">
                  <a:srgbClr val="000000">
                    <a:alpha val="43137"/>
                  </a:srgbClr>
                </a:outerShdw>
              </a:effectLst>
              <a:latin typeface="Microsoft Sans Serif" pitchFamily="34" charset="0"/>
              <a:cs typeface="Microsoft Sans Serif" pitchFamily="34" charset="0"/>
            </a:endParaRPr>
          </a:p>
        </p:txBody>
      </p:sp>
      <p:pic>
        <p:nvPicPr>
          <p:cNvPr id="4" name="Picture 3" descr="qlip-logo-web.jpg"/>
          <p:cNvPicPr/>
          <p:nvPr/>
        </p:nvPicPr>
        <p:blipFill>
          <a:blip r:embed="rId2" cstate="print"/>
          <a:stretch>
            <a:fillRect/>
          </a:stretch>
        </p:blipFill>
        <p:spPr>
          <a:xfrm>
            <a:off x="7596336" y="5589240"/>
            <a:ext cx="1296144" cy="93610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60648"/>
            <a:ext cx="9144000" cy="1440160"/>
          </a:xfrm>
        </p:spPr>
        <p:txBody>
          <a:bodyPr>
            <a:normAutofit fontScale="90000"/>
          </a:bodyPr>
          <a:lstStyle/>
          <a:p>
            <a:pPr algn="ctr"/>
            <a:r>
              <a:rPr lang="en-CA" sz="3600" dirty="0" smtClean="0">
                <a:solidFill>
                  <a:schemeClr val="tx1"/>
                </a:solidFill>
                <a:latin typeface="Microsoft Sans Serif" pitchFamily="34" charset="0"/>
                <a:cs typeface="Microsoft Sans Serif" pitchFamily="34" charset="0"/>
              </a:rPr>
              <a:t>The Quinte Local Immigration Partnership QLIP </a:t>
            </a:r>
            <a:r>
              <a:rPr lang="en-CA" dirty="0" smtClean="0"/>
              <a:t/>
            </a:r>
            <a:br>
              <a:rPr lang="en-CA" dirty="0" smtClean="0"/>
            </a:br>
            <a:endParaRPr lang="en-CA" dirty="0"/>
          </a:p>
        </p:txBody>
      </p:sp>
      <p:sp>
        <p:nvSpPr>
          <p:cNvPr id="5" name="Subtitle 4"/>
          <p:cNvSpPr>
            <a:spLocks noGrp="1"/>
          </p:cNvSpPr>
          <p:nvPr>
            <p:ph type="subTitle" idx="1"/>
          </p:nvPr>
        </p:nvSpPr>
        <p:spPr>
          <a:xfrm>
            <a:off x="323528" y="1268760"/>
            <a:ext cx="8640960" cy="5400600"/>
          </a:xfrm>
          <a:ln>
            <a:noFill/>
          </a:ln>
        </p:spPr>
        <p:txBody>
          <a:bodyPr>
            <a:noAutofit/>
          </a:bodyPr>
          <a:lstStyle/>
          <a:p>
            <a:pPr marL="463550" indent="-463550" algn="l"/>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The Quinte LIP</a:t>
            </a:r>
          </a:p>
          <a:p>
            <a:pPr marL="463550" indent="-463550" algn="l"/>
            <a:endParaRPr lang="en-CA" sz="16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lvl="0" indent="-463550" algn="l">
              <a:buFont typeface="Wingdings" pitchFamily="2" charset="2"/>
              <a:buChar char="Ø"/>
            </a:pPr>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Is comprised of a group of significant local stakeholders </a:t>
            </a:r>
          </a:p>
          <a:p>
            <a:pPr marL="463550" lvl="0" indent="-463550" algn="l"/>
            <a:endPar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endParaRPr>
          </a:p>
          <a:p>
            <a:pPr marL="463550" marR="45720" lvl="2" indent="-463550" algn="l">
              <a:buClr>
                <a:schemeClr val="accent3"/>
              </a:buClr>
              <a:buSzPct val="95000"/>
              <a:buFont typeface="Wingdings" pitchFamily="2" charset="2"/>
              <a:buChar char="Ø"/>
            </a:pPr>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Who meet regularly to develop an approach to immigration and integration that fits the needs of the greater Quinte area</a:t>
            </a:r>
          </a:p>
          <a:p>
            <a:pPr marL="463550" marR="45720" lvl="2" indent="-463550" algn="l">
              <a:buClr>
                <a:schemeClr val="accent3"/>
              </a:buClr>
              <a:buSzPct val="95000"/>
            </a:pPr>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 </a:t>
            </a:r>
          </a:p>
          <a:p>
            <a:pPr marL="463550" indent="-463550" algn="l">
              <a:buFont typeface="Wingdings" pitchFamily="2" charset="2"/>
              <a:buChar char="Ø"/>
            </a:pPr>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The QLIP Partners are committed to ensuring that the QLIP local immigration strategy and action plan is:  </a:t>
            </a:r>
          </a:p>
          <a:p>
            <a:pPr marL="1377950" lvl="2" indent="-463550" algn="l"/>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Coordinated</a:t>
            </a:r>
          </a:p>
          <a:p>
            <a:pPr marL="1377950" lvl="2" indent="-463550" algn="l"/>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Comprehensive  and</a:t>
            </a:r>
          </a:p>
          <a:p>
            <a:pPr marL="1377950" lvl="2" indent="-463550" algn="l"/>
            <a:r>
              <a:rPr lang="en-CA" sz="2400" dirty="0" smtClean="0">
                <a:effectLst>
                  <a:outerShdw blurRad="38100" dist="38100" dir="2700000" algn="tl">
                    <a:srgbClr val="000000">
                      <a:alpha val="43137"/>
                    </a:srgbClr>
                  </a:outerShdw>
                </a:effectLst>
                <a:latin typeface="Microsoft Sans Serif" pitchFamily="34" charset="0"/>
                <a:cs typeface="Microsoft Sans Serif" pitchFamily="34" charset="0"/>
              </a:rPr>
              <a:t>Strategic</a:t>
            </a:r>
          </a:p>
          <a:p>
            <a:pPr marL="1377950" lvl="2" indent="-463550" algn="l"/>
            <a:endParaRPr lang="en-CA" sz="2000" dirty="0" smtClean="0"/>
          </a:p>
          <a:p>
            <a:pPr marL="1377950" lvl="2" indent="-463550" algn="l">
              <a:buFont typeface="Wingdings" pitchFamily="2" charset="2"/>
              <a:buChar char="Ø"/>
            </a:pPr>
            <a:endParaRPr lang="en-CA" sz="1800" dirty="0" smtClean="0"/>
          </a:p>
          <a:p>
            <a:pPr marL="463550" indent="-463550" algn="l"/>
            <a:endParaRPr lang="en-CA" sz="1800" dirty="0" smtClean="0">
              <a:solidFill>
                <a:schemeClr val="tx1">
                  <a:lumMod val="95000"/>
                </a:schemeClr>
              </a:solidFill>
              <a:effectLst>
                <a:outerShdw blurRad="38100" dist="38100" dir="2700000" algn="tl">
                  <a:srgbClr val="000000">
                    <a:alpha val="43137"/>
                  </a:srgbClr>
                </a:outerShdw>
              </a:effectLst>
              <a:cs typeface="Microsoft Sans Serif" pitchFamily="34" charset="0"/>
            </a:endParaRPr>
          </a:p>
        </p:txBody>
      </p:sp>
      <p:pic>
        <p:nvPicPr>
          <p:cNvPr id="6" name="Picture 5" descr="qlip-logo-web.jpg"/>
          <p:cNvPicPr/>
          <p:nvPr/>
        </p:nvPicPr>
        <p:blipFill>
          <a:blip r:embed="rId2" cstate="print"/>
          <a:stretch>
            <a:fillRect/>
          </a:stretch>
        </p:blipFill>
        <p:spPr>
          <a:xfrm>
            <a:off x="7452320" y="5661248"/>
            <a:ext cx="1296144" cy="93610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60648"/>
            <a:ext cx="9144000" cy="1296144"/>
          </a:xfrm>
        </p:spPr>
        <p:txBody>
          <a:bodyPr>
            <a:normAutofit fontScale="90000"/>
          </a:bodyPr>
          <a:lstStyle/>
          <a:p>
            <a:pPr algn="ctr"/>
            <a:r>
              <a:rPr lang="en-CA" sz="3300" dirty="0" smtClean="0">
                <a:solidFill>
                  <a:schemeClr val="tx1"/>
                </a:solidFill>
                <a:latin typeface="Microsoft Sans Serif" pitchFamily="34" charset="0"/>
                <a:cs typeface="Microsoft Sans Serif" pitchFamily="34" charset="0"/>
              </a:rPr>
              <a:t>The Quinte Local Immigration Partnership QLIP </a:t>
            </a:r>
            <a:r>
              <a:rPr lang="en-CA" dirty="0" smtClean="0"/>
              <a:t/>
            </a:r>
            <a:br>
              <a:rPr lang="en-CA" dirty="0" smtClean="0"/>
            </a:br>
            <a:endParaRPr lang="en-CA" dirty="0"/>
          </a:p>
        </p:txBody>
      </p:sp>
      <p:sp>
        <p:nvSpPr>
          <p:cNvPr id="5" name="Subtitle 4"/>
          <p:cNvSpPr>
            <a:spLocks noGrp="1"/>
          </p:cNvSpPr>
          <p:nvPr>
            <p:ph type="subTitle" idx="1"/>
          </p:nvPr>
        </p:nvSpPr>
        <p:spPr>
          <a:xfrm>
            <a:off x="323528" y="1052736"/>
            <a:ext cx="8820472" cy="5616624"/>
          </a:xfrm>
          <a:ln>
            <a:noFill/>
          </a:ln>
        </p:spPr>
        <p:txBody>
          <a:bodyPr>
            <a:noAutofit/>
          </a:bodyPr>
          <a:lstStyle/>
          <a:p>
            <a:pPr marL="463550" indent="-463550" algn="l">
              <a:buFont typeface="Wingdings" pitchFamily="2" charset="2"/>
              <a:buChar char="Ø"/>
            </a:pPr>
            <a:r>
              <a:rPr lang="en-CA" sz="22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The LIPs </a:t>
            </a:r>
            <a:r>
              <a:rPr lang="en-CA" sz="2200" dirty="0" smtClean="0">
                <a:effectLst>
                  <a:outerShdw blurRad="38100" dist="38100" dir="2700000" algn="tl">
                    <a:srgbClr val="000000">
                      <a:alpha val="43137"/>
                    </a:srgbClr>
                  </a:outerShdw>
                </a:effectLst>
                <a:latin typeface="Microsoft Sans Serif" pitchFamily="34" charset="0"/>
                <a:cs typeface="Microsoft Sans Serif" pitchFamily="34" charset="0"/>
              </a:rPr>
              <a:t>are an initiative of Citizenship and Immigration Canada</a:t>
            </a:r>
          </a:p>
          <a:p>
            <a:pPr marL="463550" lvl="0" indent="-463550" algn="l"/>
            <a:endParaRPr lang="en-CA" sz="2200" dirty="0" smtClean="0">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lgn="l">
              <a:buFont typeface="Wingdings" pitchFamily="2" charset="2"/>
              <a:buChar char="Ø"/>
            </a:pPr>
            <a:r>
              <a:rPr lang="en-CA" sz="22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The LIPs </a:t>
            </a:r>
            <a:r>
              <a:rPr lang="en-CA" sz="2200" dirty="0" smtClean="0">
                <a:effectLst>
                  <a:outerShdw blurRad="38100" dist="38100" dir="2700000" algn="tl">
                    <a:srgbClr val="000000">
                      <a:alpha val="43137"/>
                    </a:srgbClr>
                  </a:outerShdw>
                </a:effectLst>
                <a:latin typeface="Microsoft Sans Serif" pitchFamily="34" charset="0"/>
                <a:cs typeface="Microsoft Sans Serif" pitchFamily="34" charset="0"/>
              </a:rPr>
              <a:t>include 45 Partnerships across Ontario with 16 in the Toronto area</a:t>
            </a:r>
          </a:p>
          <a:p>
            <a:pPr marL="463550" lvl="0" indent="-463550" algn="l"/>
            <a:endParaRPr lang="en-CA" sz="2200" dirty="0" smtClean="0">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lgn="l">
              <a:buFont typeface="Wingdings" pitchFamily="2" charset="2"/>
              <a:buChar char="Ø"/>
            </a:pPr>
            <a:r>
              <a:rPr lang="en-CA" sz="22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The LIPs </a:t>
            </a:r>
            <a:r>
              <a:rPr lang="en-CA" sz="2200" dirty="0" smtClean="0">
                <a:effectLst>
                  <a:outerShdw blurRad="38100" dist="38100" dir="2700000" algn="tl">
                    <a:srgbClr val="000000">
                      <a:alpha val="43137"/>
                    </a:srgbClr>
                  </a:outerShdw>
                </a:effectLst>
                <a:latin typeface="Microsoft Sans Serif" pitchFamily="34" charset="0"/>
                <a:cs typeface="Microsoft Sans Serif" pitchFamily="34" charset="0"/>
              </a:rPr>
              <a:t>are located in 29 regional centres including: Quinte, Kingston, Smith Falls, Brockville, Peterborough, and many more</a:t>
            </a:r>
          </a:p>
          <a:p>
            <a:pPr marL="463550" indent="-463550" algn="l"/>
            <a:endParaRPr lang="en-CA" sz="22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lgn="l">
              <a:buFont typeface="Wingdings" pitchFamily="2" charset="2"/>
              <a:buChar char="Ø"/>
            </a:pPr>
            <a:r>
              <a:rPr lang="en-CA" sz="2200" dirty="0" smtClean="0">
                <a:effectLst>
                  <a:outerShdw blurRad="38100" dist="38100" dir="2700000" algn="tl">
                    <a:srgbClr val="000000">
                      <a:alpha val="43137"/>
                    </a:srgbClr>
                  </a:outerShdw>
                </a:effectLst>
                <a:latin typeface="Microsoft Sans Serif" pitchFamily="34" charset="0"/>
                <a:cs typeface="Microsoft Sans Serif" pitchFamily="34" charset="0"/>
              </a:rPr>
              <a:t>The Quinte LIP is working with QUIS the Quinte United Immigrant Services</a:t>
            </a:r>
          </a:p>
          <a:p>
            <a:pPr marL="463550" indent="-463550" algn="l">
              <a:buFont typeface="Wingdings" pitchFamily="2" charset="2"/>
              <a:buChar char="Ø"/>
            </a:pPr>
            <a:endParaRPr lang="en-CA" sz="2200" dirty="0" smtClean="0">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lgn="l">
              <a:buFont typeface="Wingdings" pitchFamily="2" charset="2"/>
              <a:buChar char="Ø"/>
            </a:pPr>
            <a:r>
              <a:rPr lang="en-CA" sz="2200" dirty="0" smtClean="0">
                <a:effectLst>
                  <a:outerShdw blurRad="38100" dist="38100" dir="2700000" algn="tl">
                    <a:srgbClr val="000000">
                      <a:alpha val="43137"/>
                    </a:srgbClr>
                  </a:outerShdw>
                </a:effectLst>
                <a:latin typeface="Microsoft Sans Serif" pitchFamily="34" charset="0"/>
                <a:cs typeface="Microsoft Sans Serif" pitchFamily="34" charset="0"/>
              </a:rPr>
              <a:t>The Quinte LIP is designed to encourage the greater Quinte area to develop a comprehensive community plan for the delivery of newcomer services</a:t>
            </a:r>
          </a:p>
          <a:p>
            <a:pPr marL="463550" lvl="0" indent="-463550" algn="l"/>
            <a:endParaRPr lang="en-CA" sz="1800" dirty="0" smtClean="0"/>
          </a:p>
          <a:p>
            <a:pPr marL="463550" indent="-463550" algn="l"/>
            <a:endParaRPr lang="en-CA" sz="1800" dirty="0" smtClean="0">
              <a:solidFill>
                <a:schemeClr val="tx1">
                  <a:lumMod val="95000"/>
                </a:schemeClr>
              </a:solidFill>
              <a:effectLst>
                <a:outerShdw blurRad="38100" dist="38100" dir="2700000" algn="tl">
                  <a:srgbClr val="000000">
                    <a:alpha val="43137"/>
                  </a:srgbClr>
                </a:outerShdw>
              </a:effectLst>
              <a:cs typeface="Microsoft Sans Serif"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60648"/>
            <a:ext cx="9144000" cy="1656184"/>
          </a:xfrm>
        </p:spPr>
        <p:txBody>
          <a:bodyPr>
            <a:normAutofit fontScale="90000"/>
          </a:bodyPr>
          <a:lstStyle/>
          <a:p>
            <a:pPr algn="ctr"/>
            <a:r>
              <a:rPr lang="en-CA" sz="3300" dirty="0" smtClean="0">
                <a:solidFill>
                  <a:schemeClr val="tx1"/>
                </a:solidFill>
                <a:latin typeface="Microsoft Sans Serif" pitchFamily="34" charset="0"/>
                <a:cs typeface="Microsoft Sans Serif" pitchFamily="34" charset="0"/>
              </a:rPr>
              <a:t>A brief History of projects related to immigration strategies in the Quinte region</a:t>
            </a:r>
            <a:r>
              <a:rPr lang="en-CA" dirty="0" smtClean="0"/>
              <a:t/>
            </a:r>
            <a:br>
              <a:rPr lang="en-CA" dirty="0" smtClean="0"/>
            </a:br>
            <a:endParaRPr lang="en-CA" dirty="0"/>
          </a:p>
        </p:txBody>
      </p:sp>
      <p:sp>
        <p:nvSpPr>
          <p:cNvPr id="5" name="Subtitle 4"/>
          <p:cNvSpPr>
            <a:spLocks noGrp="1"/>
          </p:cNvSpPr>
          <p:nvPr>
            <p:ph type="subTitle" idx="1"/>
          </p:nvPr>
        </p:nvSpPr>
        <p:spPr>
          <a:xfrm>
            <a:off x="395536" y="1412776"/>
            <a:ext cx="8424936" cy="5184576"/>
          </a:xfrm>
        </p:spPr>
        <p:txBody>
          <a:bodyPr>
            <a:normAutofit fontScale="55000" lnSpcReduction="20000"/>
          </a:bodyPr>
          <a:lstStyle/>
          <a:p>
            <a:pPr algn="l"/>
            <a:r>
              <a:rPr lang="en-CA" sz="4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In 2007:</a:t>
            </a:r>
          </a:p>
          <a:p>
            <a:pPr algn="l"/>
            <a:endParaRPr lang="en-CA" sz="4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lgn="l">
              <a:buFont typeface="Wingdings" pitchFamily="2" charset="2"/>
              <a:buChar char="Ø"/>
            </a:pPr>
            <a:r>
              <a:rPr lang="en-CA" sz="4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QUIS formed a group of Quinte area stakeholders to work with the three levels of government focused on attracting foreign investors to the greater Quinte area.</a:t>
            </a:r>
          </a:p>
          <a:p>
            <a:pPr marL="514350" indent="-514350" algn="l"/>
            <a:endParaRPr lang="en-CA" sz="4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lgn="l">
              <a:buFont typeface="Wingdings" pitchFamily="2" charset="2"/>
              <a:buChar char="Ø"/>
              <a:tabLst>
                <a:tab pos="463550" algn="l"/>
              </a:tabLst>
            </a:pPr>
            <a:r>
              <a:rPr lang="en-CA" sz="4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This group was later re-established as the Quinte Regional Immigration Advisory Committee QRIAC</a:t>
            </a:r>
          </a:p>
          <a:p>
            <a:pPr marL="463550" indent="-463550" algn="l">
              <a:buFont typeface="Wingdings" pitchFamily="2" charset="2"/>
              <a:buChar char="Ø"/>
              <a:tabLst>
                <a:tab pos="463550" algn="l"/>
              </a:tabLst>
            </a:pPr>
            <a:endParaRPr lang="en-CA" sz="4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lgn="l">
              <a:buFont typeface="Wingdings" pitchFamily="2" charset="2"/>
              <a:buChar char="Ø"/>
              <a:tabLst>
                <a:tab pos="463550" algn="l"/>
              </a:tabLst>
            </a:pPr>
            <a:r>
              <a:rPr lang="en-CA" sz="4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The QRIAC included representatives of the Counties, Municipalities, the Provincial and Federal government , Loyalist  College, and the School Boards to investigate the possibility of a future immigration strategy for the Quinte area’s development.</a:t>
            </a:r>
          </a:p>
          <a:p>
            <a:pPr algn="l"/>
            <a:endParaRPr lang="en-CA" sz="2200" dirty="0" smtClean="0">
              <a:solidFill>
                <a:schemeClr val="tx1">
                  <a:lumMod val="95000"/>
                </a:schemeClr>
              </a:solidFill>
              <a:effectLst>
                <a:outerShdw blurRad="38100" dist="38100" dir="2700000" algn="tl">
                  <a:srgbClr val="000000">
                    <a:alpha val="43137"/>
                  </a:srgbClr>
                </a:outerShdw>
              </a:effectLst>
              <a:cs typeface="Microsoft Sans Serif" pitchFamily="34" charset="0"/>
            </a:endParaRPr>
          </a:p>
          <a:p>
            <a:pPr algn="l"/>
            <a:r>
              <a:rPr lang="en-CA" sz="2200" dirty="0" smtClean="0">
                <a:solidFill>
                  <a:schemeClr val="tx1">
                    <a:lumMod val="95000"/>
                  </a:schemeClr>
                </a:solidFill>
                <a:effectLst>
                  <a:outerShdw blurRad="38100" dist="38100" dir="2700000" algn="tl">
                    <a:srgbClr val="000000">
                      <a:alpha val="43137"/>
                    </a:srgbClr>
                  </a:outerShdw>
                </a:effectLst>
                <a:cs typeface="Microsoft Sans Serif" pitchFamily="34" charset="0"/>
              </a:rPr>
              <a:t>.</a:t>
            </a:r>
          </a:p>
          <a:p>
            <a:endParaRPr lang="en-CA" dirty="0"/>
          </a:p>
        </p:txBody>
      </p:sp>
      <p:pic>
        <p:nvPicPr>
          <p:cNvPr id="6" name="Picture 5" descr="qlip-logo-web.jpg"/>
          <p:cNvPicPr/>
          <p:nvPr/>
        </p:nvPicPr>
        <p:blipFill>
          <a:blip r:embed="rId2" cstate="print"/>
          <a:stretch>
            <a:fillRect/>
          </a:stretch>
        </p:blipFill>
        <p:spPr>
          <a:xfrm>
            <a:off x="7668344" y="5733256"/>
            <a:ext cx="1296144" cy="93610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251520" y="332656"/>
            <a:ext cx="8640960" cy="6336704"/>
          </a:xfrm>
        </p:spPr>
        <p:txBody>
          <a:bodyPr>
            <a:normAutofit lnSpcReduction="10000"/>
          </a:bodyPr>
          <a:lstStyle/>
          <a:p>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In 2009:</a:t>
            </a:r>
          </a:p>
          <a:p>
            <a:pPr>
              <a:buFont typeface="Wingdings" pitchFamily="2" charset="2"/>
              <a:buChar char="Ø"/>
            </a:pPr>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   	The QRIAC formed a smaller group with the Quinte 	West Chamber of Commerce as the lead for a new 	project  -  the Global Experience @ Work (GE@W) 	Project Quinte</a:t>
            </a:r>
          </a:p>
          <a:p>
            <a:endParaRPr lang="en-CA" sz="2400" b="1"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In 2010:</a:t>
            </a:r>
          </a:p>
          <a:p>
            <a:pPr>
              <a:buFont typeface="Wingdings" pitchFamily="2" charset="2"/>
              <a:buChar char="Ø"/>
            </a:pPr>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    	The funding application for the GE@Work Project 	Quinte</a:t>
            </a:r>
            <a:r>
              <a:rPr lang="en-CA" sz="2400" baseline="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 was</a:t>
            </a:r>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 approved and the year long project was 	successfully concluded as scheduled.</a:t>
            </a:r>
          </a:p>
          <a:p>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In 2011:</a:t>
            </a:r>
          </a:p>
          <a:p>
            <a:pPr>
              <a:buFont typeface="Wingdings" pitchFamily="2" charset="2"/>
              <a:buChar char="Ø"/>
            </a:pPr>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    	At the end of the GE@W Project Quinte a new 	funding 	application was approved and the Committee became 	the Quinte Local Immigration Partnership QLIP with 	funding and support from Citizenship and Immigration 	Canada. </a:t>
            </a:r>
          </a:p>
          <a:p>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60648"/>
            <a:ext cx="9144000" cy="720080"/>
          </a:xfrm>
        </p:spPr>
        <p:txBody>
          <a:bodyPr anchor="t"/>
          <a:lstStyle/>
          <a:p>
            <a:pPr algn="ctr"/>
            <a:r>
              <a:rPr lang="en-CA" sz="3000" u="sng" dirty="0" smtClean="0">
                <a:solidFill>
                  <a:schemeClr val="tx1"/>
                </a:solidFill>
                <a:latin typeface="Microsoft Sans Serif" pitchFamily="34" charset="0"/>
                <a:cs typeface="Microsoft Sans Serif" pitchFamily="34" charset="0"/>
              </a:rPr>
              <a:t>QLIP - Participants in our community include:</a:t>
            </a:r>
            <a:endParaRPr lang="en-CA" sz="3000" u="sng" dirty="0">
              <a:solidFill>
                <a:schemeClr val="tx1"/>
              </a:solidFill>
              <a:latin typeface="Microsoft Sans Serif" pitchFamily="34" charset="0"/>
              <a:cs typeface="Microsoft Sans Serif" pitchFamily="34" charset="0"/>
            </a:endParaRPr>
          </a:p>
        </p:txBody>
      </p:sp>
      <p:sp>
        <p:nvSpPr>
          <p:cNvPr id="8" name="Text Placeholder 7"/>
          <p:cNvSpPr>
            <a:spLocks noGrp="1"/>
          </p:cNvSpPr>
          <p:nvPr>
            <p:ph type="body" idx="1"/>
          </p:nvPr>
        </p:nvSpPr>
        <p:spPr>
          <a:xfrm>
            <a:off x="467544" y="1196752"/>
            <a:ext cx="8352928" cy="5326280"/>
          </a:xfrm>
        </p:spPr>
        <p:txBody>
          <a:bodyPr>
            <a:noAutofit/>
          </a:bodyPr>
          <a:lstStyle/>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Belleville &amp; Quinte West Community Health Centre</a:t>
            </a: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The Hastings &amp; Prince Edward Counties Health Unit</a:t>
            </a: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Community Employment Services - Loyalist College</a:t>
            </a: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Loyola School of Adult and Continuing Education</a:t>
            </a:r>
          </a:p>
          <a:p>
            <a:pPr marL="463550" indent="-463550">
              <a:buFont typeface="Wingdings" pitchFamily="2" charset="2"/>
              <a:buChar char="Ø"/>
              <a:tabLst>
                <a:tab pos="463550" algn="l"/>
              </a:tabLst>
            </a:pPr>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TESL Teachers of English as a Second Language - Kingston</a:t>
            </a:r>
            <a:endPar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Quinte &amp; District Rehabilitation Inc.</a:t>
            </a: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City of Belleville</a:t>
            </a: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City of Quinte West</a:t>
            </a: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East Central Ontario Training Board</a:t>
            </a: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Corporation of Hastings County</a:t>
            </a:r>
          </a:p>
          <a:p>
            <a:pPr marL="463550" indent="-463550">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Quinte Economic Development Commission</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endParaRPr lang="en-CA" sz="1200" dirty="0" smtClean="0"/>
          </a:p>
        </p:txBody>
      </p:sp>
      <p:pic>
        <p:nvPicPr>
          <p:cNvPr id="4" name="Picture 3" descr="qlip-logo-web.jpg"/>
          <p:cNvPicPr/>
          <p:nvPr/>
        </p:nvPicPr>
        <p:blipFill>
          <a:blip r:embed="rId2" cstate="print"/>
          <a:stretch>
            <a:fillRect/>
          </a:stretch>
        </p:blipFill>
        <p:spPr>
          <a:xfrm>
            <a:off x="7596336" y="5589240"/>
            <a:ext cx="1296144" cy="100811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792088"/>
          </a:xfrm>
        </p:spPr>
        <p:txBody>
          <a:bodyPr anchor="t"/>
          <a:lstStyle/>
          <a:p>
            <a:pPr algn="ctr"/>
            <a:r>
              <a:rPr lang="en-CA" sz="3000" dirty="0" smtClean="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rPr>
              <a:t>QLIP – Participants continued</a:t>
            </a:r>
            <a:endParaRPr lang="en-CA" sz="3000" dirty="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endParaRPr>
          </a:p>
        </p:txBody>
      </p:sp>
      <p:sp>
        <p:nvSpPr>
          <p:cNvPr id="3" name="Text Placeholder 2"/>
          <p:cNvSpPr>
            <a:spLocks noGrp="1"/>
          </p:cNvSpPr>
          <p:nvPr>
            <p:ph type="body" idx="1"/>
          </p:nvPr>
        </p:nvSpPr>
        <p:spPr>
          <a:xfrm>
            <a:off x="611560" y="1196752"/>
            <a:ext cx="8136904" cy="5400600"/>
          </a:xfrm>
        </p:spPr>
        <p:txBody>
          <a:bodyPr>
            <a:normAutofit lnSpcReduction="10000"/>
          </a:bodyPr>
          <a:lstStyle/>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Quinte Manufacturers Association</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Manufacturers Resource Center</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Loyalist College</a:t>
            </a: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Quinte United Immigrant Services</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Quinte West Chamber of Commerce</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Prince Edward County Chamber of  Tourism &amp; Commerce</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Community Advocacy and Legal Centre</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Community Development Council of Quinte</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Citizenship and Immigration Canada</a:t>
            </a: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Corporation of the County of Prince Edward</a:t>
            </a: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defTabSz="519113">
              <a:buFont typeface="Wingdings" pitchFamily="2" charset="2"/>
              <a:buChar char="Ø"/>
              <a:tabLst>
                <a:tab pos="463550" algn="l"/>
              </a:tabLst>
            </a:pPr>
            <a:r>
              <a:rPr lang="en-US"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Francophone Immigration Support Network of Eastern Ontario</a:t>
            </a:r>
          </a:p>
          <a:p>
            <a:pPr marL="463550" indent="-463550" defTabSz="519113">
              <a:buFont typeface="Wingdings" pitchFamily="2" charset="2"/>
              <a:buChar char="Ø"/>
              <a:tabLst>
                <a:tab pos="463550" algn="l"/>
              </a:tabLst>
            </a:pPr>
            <a:endParaRPr lang="en-US" sz="2000" dirty="0" smtClean="0">
              <a:solidFill>
                <a:schemeClr val="tx1">
                  <a:lumMod val="95000"/>
                </a:schemeClr>
              </a:solidFill>
              <a:effectLst>
                <a:outerShdw blurRad="38100" dist="38100" dir="2700000" algn="tl">
                  <a:srgbClr val="000000">
                    <a:alpha val="43137"/>
                  </a:srgbClr>
                </a:outerShdw>
              </a:effectLst>
            </a:endParaRPr>
          </a:p>
          <a:p>
            <a:endParaRPr lang="en-US" sz="2400" dirty="0" smtClean="0">
              <a:solidFill>
                <a:schemeClr val="tx1">
                  <a:lumMod val="9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36104"/>
          </a:xfrm>
        </p:spPr>
        <p:txBody>
          <a:bodyPr anchor="t"/>
          <a:lstStyle/>
          <a:p>
            <a:pPr algn="ctr"/>
            <a:r>
              <a:rPr lang="en-CA" sz="3200" u="sng" dirty="0" smtClean="0">
                <a:solidFill>
                  <a:schemeClr val="tx1"/>
                </a:solidFill>
                <a:effectLst>
                  <a:outerShdw blurRad="38100" dist="38100" dir="2700000" algn="tl">
                    <a:srgbClr val="000000">
                      <a:alpha val="43137"/>
                    </a:srgbClr>
                  </a:outerShdw>
                </a:effectLst>
              </a:rPr>
              <a:t>Objectives</a:t>
            </a:r>
            <a:r>
              <a:rPr lang="en-CA" sz="3200" u="sng" dirty="0" smtClean="0">
                <a:solidFill>
                  <a:schemeClr val="tx1"/>
                </a:solidFill>
              </a:rPr>
              <a:t> of the Local Immigration Partnership</a:t>
            </a:r>
            <a:endParaRPr lang="en-CA" sz="3200" u="sng" dirty="0">
              <a:solidFill>
                <a:schemeClr val="tx1"/>
              </a:solidFill>
            </a:endParaRPr>
          </a:p>
        </p:txBody>
      </p:sp>
      <p:sp>
        <p:nvSpPr>
          <p:cNvPr id="3" name="Text Placeholder 2"/>
          <p:cNvSpPr>
            <a:spLocks noGrp="1"/>
          </p:cNvSpPr>
          <p:nvPr>
            <p:ph type="body" idx="1"/>
          </p:nvPr>
        </p:nvSpPr>
        <p:spPr>
          <a:xfrm>
            <a:off x="530352" y="1556792"/>
            <a:ext cx="7772400" cy="5040560"/>
          </a:xfrm>
        </p:spPr>
        <p:txBody>
          <a:bodyPr>
            <a:normAutofit lnSpcReduction="10000"/>
          </a:bodyPr>
          <a:lstStyle/>
          <a:p>
            <a:pPr marL="463550" indent="-463550">
              <a:buFont typeface="Wingdings" pitchFamily="2" charset="2"/>
              <a:buChar char="Ø"/>
            </a:pPr>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Improve access to, and coordination of, effective services that facilitate immigrant settlement and integration.</a:t>
            </a:r>
          </a:p>
          <a:p>
            <a:pPr marL="463550" indent="-463550"/>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buFont typeface="Wingdings" pitchFamily="2" charset="2"/>
              <a:buChar char="Ø"/>
            </a:pPr>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Identify labour market shortages that cannot be accommodated from the local workforce inventory and based on the research information strengthen labour market outcomes for newcomers to the greater Quinte region to eliminate shortages as they become a reality</a:t>
            </a:r>
          </a:p>
          <a:p>
            <a:pPr marL="463550" indent="-463550">
              <a:buFont typeface="Wingdings" pitchFamily="2" charset="2"/>
              <a:buChar char="Ø"/>
            </a:pPr>
            <a:endPar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endParaRPr>
          </a:p>
          <a:p>
            <a:pPr marL="463550" indent="-463550">
              <a:buFont typeface="Wingdings" pitchFamily="2" charset="2"/>
              <a:buChar char="Ø"/>
            </a:pPr>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Strengthen local and regional awareness and</a:t>
            </a:r>
          </a:p>
          <a:p>
            <a:pPr marL="463550" indent="-463550"/>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	capacity to integrate immigrants</a:t>
            </a:r>
            <a:r>
              <a:rPr lang="en-CA" sz="2400" dirty="0" smtClean="0">
                <a:solidFill>
                  <a:schemeClr val="tx1">
                    <a:lumMod val="95000"/>
                  </a:schemeClr>
                </a:solidFill>
                <a:effectLst>
                  <a:outerShdw blurRad="38100" dist="38100" dir="2700000" algn="tl">
                    <a:srgbClr val="000000">
                      <a:alpha val="43137"/>
                    </a:srgbClr>
                  </a:outerShdw>
                </a:effectLst>
              </a:rPr>
              <a:t>.</a:t>
            </a:r>
          </a:p>
          <a:p>
            <a:pPr marL="463550" indent="-463550">
              <a:buFont typeface="Wingdings" pitchFamily="2" charset="2"/>
              <a:buChar char="Ø"/>
            </a:pPr>
            <a:endParaRPr lang="en-CA" sz="2000" dirty="0" smtClean="0">
              <a:solidFill>
                <a:schemeClr val="tx1">
                  <a:lumMod val="95000"/>
                </a:schemeClr>
              </a:solidFill>
              <a:effectLst>
                <a:outerShdw blurRad="38100" dist="38100" dir="2700000" algn="tl">
                  <a:srgbClr val="000000">
                    <a:alpha val="43137"/>
                  </a:srgbClr>
                </a:outerShdw>
              </a:effectLst>
            </a:endParaRPr>
          </a:p>
        </p:txBody>
      </p:sp>
      <p:pic>
        <p:nvPicPr>
          <p:cNvPr id="4" name="Picture 3" descr="qlip-logo-web.jpg"/>
          <p:cNvPicPr/>
          <p:nvPr/>
        </p:nvPicPr>
        <p:blipFill>
          <a:blip r:embed="rId2" cstate="print"/>
          <a:stretch>
            <a:fillRect/>
          </a:stretch>
        </p:blipFill>
        <p:spPr>
          <a:xfrm>
            <a:off x="7668344" y="5661248"/>
            <a:ext cx="1296144" cy="100811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48640"/>
            <a:ext cx="9144000" cy="1728232"/>
          </a:xfrm>
        </p:spPr>
        <p:txBody>
          <a:bodyPr/>
          <a:lstStyle/>
          <a:p>
            <a:pPr algn="ctr"/>
            <a:r>
              <a:rPr lang="en-CA" sz="3200" dirty="0" smtClean="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rPr>
              <a:t>How can the Quinte LIP assist our </a:t>
            </a:r>
            <a:br>
              <a:rPr lang="en-CA" sz="3200" dirty="0" smtClean="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rPr>
            </a:br>
            <a:r>
              <a:rPr lang="en-CA" sz="3200" dirty="0" smtClean="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rPr>
              <a:t>municipalities and counties</a:t>
            </a:r>
            <a:br>
              <a:rPr lang="en-CA" sz="3200" dirty="0" smtClean="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rPr>
            </a:br>
            <a:r>
              <a:rPr lang="en-CA" sz="3200" dirty="0" smtClean="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rPr>
              <a:t>in setting a </a:t>
            </a:r>
            <a:br>
              <a:rPr lang="en-CA" sz="3200" dirty="0" smtClean="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rPr>
            </a:br>
            <a:r>
              <a:rPr lang="en-CA" sz="3200" dirty="0" smtClean="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rPr>
              <a:t>strategic regional immigration plan?</a:t>
            </a:r>
            <a:endParaRPr lang="en-CA" sz="3200" dirty="0">
              <a:solidFill>
                <a:schemeClr val="tx1"/>
              </a:solidFill>
              <a:effectLst>
                <a:outerShdw blurRad="38100" dist="38100" dir="2700000" algn="tl">
                  <a:srgbClr val="000000">
                    <a:alpha val="43137"/>
                  </a:srgbClr>
                </a:outerShdw>
              </a:effectLst>
              <a:latin typeface="Microsoft Sans Serif" pitchFamily="34" charset="0"/>
              <a:cs typeface="Microsoft Sans Serif" pitchFamily="34" charset="0"/>
            </a:endParaRPr>
          </a:p>
        </p:txBody>
      </p:sp>
      <p:sp>
        <p:nvSpPr>
          <p:cNvPr id="3" name="Text Placeholder 2"/>
          <p:cNvSpPr>
            <a:spLocks noGrp="1"/>
          </p:cNvSpPr>
          <p:nvPr>
            <p:ph type="body" idx="1"/>
          </p:nvPr>
        </p:nvSpPr>
        <p:spPr>
          <a:xfrm>
            <a:off x="530352" y="2204864"/>
            <a:ext cx="7772400" cy="4248472"/>
          </a:xfrm>
        </p:spPr>
        <p:txBody>
          <a:bodyPr>
            <a:normAutofit/>
          </a:bodyPr>
          <a:lstStyle/>
          <a:p>
            <a:endParaRPr lang="en-CA" sz="2400" dirty="0" smtClean="0">
              <a:solidFill>
                <a:schemeClr val="tx1">
                  <a:lumMod val="95000"/>
                </a:schemeClr>
              </a:solidFill>
              <a:effectLst>
                <a:outerShdw blurRad="38100" dist="38100" dir="2700000" algn="tl">
                  <a:srgbClr val="000000">
                    <a:alpha val="43137"/>
                  </a:srgbClr>
                </a:outerShdw>
              </a:effectLst>
            </a:endParaRPr>
          </a:p>
          <a:p>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With the dynamic changes in the Federal immigration policies and programs the QLIP becomes an even greater asset for economic development and labour market integration within the context of              sustainable economic development</a:t>
            </a:r>
          </a:p>
          <a:p>
            <a:r>
              <a:rPr lang="en-CA" sz="2400" dirty="0" smtClean="0">
                <a:solidFill>
                  <a:schemeClr val="tx1">
                    <a:lumMod val="95000"/>
                  </a:schemeClr>
                </a:solidFill>
                <a:effectLst>
                  <a:outerShdw blurRad="38100" dist="38100" dir="2700000" algn="tl">
                    <a:srgbClr val="000000">
                      <a:alpha val="43137"/>
                    </a:srgbClr>
                  </a:outerShdw>
                </a:effectLst>
                <a:latin typeface="Microsoft Sans Serif" pitchFamily="34" charset="0"/>
                <a:cs typeface="Microsoft Sans Serif" pitchFamily="34" charset="0"/>
              </a:rPr>
              <a:t>for the greater Quinte area.</a:t>
            </a:r>
          </a:p>
          <a:p>
            <a:endParaRPr lang="en-CA" dirty="0"/>
          </a:p>
        </p:txBody>
      </p:sp>
      <p:pic>
        <p:nvPicPr>
          <p:cNvPr id="8" name="Picture 7" descr="C:\Users\john\AppData\Local\Microsoft\Windows\Temporary Internet Files\Content.Outlook\72BPAQJ7\City Hall from Coleman St .jpg"/>
          <p:cNvPicPr/>
          <p:nvPr/>
        </p:nvPicPr>
        <p:blipFill>
          <a:blip r:embed="rId2" cstate="print"/>
          <a:srcRect/>
          <a:stretch>
            <a:fillRect/>
          </a:stretch>
        </p:blipFill>
        <p:spPr bwMode="auto">
          <a:xfrm>
            <a:off x="6444208" y="3933056"/>
            <a:ext cx="1950343" cy="259228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TotalTime>
  <Words>695</Words>
  <Application>Microsoft Office PowerPoint</Application>
  <PresentationFormat>On-screen Show (4:3)</PresentationFormat>
  <Paragraphs>97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Slide 1</vt:lpstr>
      <vt:lpstr>The Quinte Local Immigration Partnership QLIP  </vt:lpstr>
      <vt:lpstr>The Quinte Local Immigration Partnership QLIP  </vt:lpstr>
      <vt:lpstr>A brief History of projects related to immigration strategies in the Quinte region </vt:lpstr>
      <vt:lpstr>Slide 5</vt:lpstr>
      <vt:lpstr>QLIP - Participants in our community include:</vt:lpstr>
      <vt:lpstr>QLIP – Participants continued</vt:lpstr>
      <vt:lpstr>Objectives of the Local Immigration Partnership</vt:lpstr>
      <vt:lpstr>How can the Quinte LIP assist our  municipalities and counties in setting a  strategic regional immigration plan?</vt:lpstr>
      <vt:lpstr>Assisting our local municipalities and counties</vt:lpstr>
      <vt:lpstr>The Quinte Local Immigration Partnership:</vt:lpstr>
      <vt:lpstr>The Quinte Local Immigration Partnership:</vt:lpstr>
      <vt:lpstr>The QLIP seeks your support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133</cp:revision>
  <dcterms:created xsi:type="dcterms:W3CDTF">2012-04-25T18:15:43Z</dcterms:created>
  <dcterms:modified xsi:type="dcterms:W3CDTF">2012-07-06T17:23:37Z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