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3" r:id="rId12"/>
    <p:sldId id="281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BC28"/>
    <a:srgbClr val="2B23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7" autoAdjust="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7" rIns="91934" bIns="45967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en-CA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7" rIns="91934" bIns="4596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en-CA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7" rIns="91934" bIns="45967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en-CA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34" tIns="45967" rIns="91934" bIns="4596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35E78566-B9E8-4F44-949E-D534D5D7B611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4F5CBD24-CCDF-44B8-9913-BDA5635579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6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667FF7-C8E1-4D01-B85D-43D0849FE171}" type="slidenum">
              <a:rPr lang="en-US"/>
              <a:pPr/>
              <a:t>3</a:t>
            </a:fld>
            <a:endParaRPr 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4416425"/>
            <a:ext cx="5137150" cy="4183063"/>
          </a:xfrm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D16A72-3EA1-4230-BEDC-D37450670045}" type="slidenum">
              <a:rPr lang="en-US"/>
              <a:pPr/>
              <a:t>6</a:t>
            </a:fld>
            <a:endParaRPr lang="en-US"/>
          </a:p>
        </p:txBody>
      </p:sp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41" tIns="46570" rIns="93141" bIns="46570" anchor="b"/>
          <a:lstStyle/>
          <a:p>
            <a:pPr algn="r" defTabSz="931863" eaLnBrk="1" hangingPunct="1"/>
            <a:fld id="{821ED5CD-941B-47DD-8FFC-BDBC95192204}" type="slidenum">
              <a:rPr lang="en-US" sz="1200"/>
              <a:pPr algn="r" defTabSz="931863" eaLnBrk="1" hangingPunct="1"/>
              <a:t>6</a:t>
            </a:fld>
            <a:endParaRPr lang="en-US" sz="120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3141" tIns="46570" rIns="93141" bIns="46570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346952-5775-4CAB-9C3E-914A4691A77C}" type="slidenum">
              <a:rPr lang="en-US"/>
              <a:pPr/>
              <a:t>7</a:t>
            </a:fld>
            <a:endParaRPr lang="en-US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3F058B-4089-4242-B8CB-B84E9EAA2BFB}" type="slidenum">
              <a:rPr lang="en-US"/>
              <a:pPr/>
              <a:t>11</a:t>
            </a:fld>
            <a:endParaRPr lang="en-US"/>
          </a:p>
        </p:txBody>
      </p:sp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r>
              <a:rPr lang="en-US"/>
              <a:t>We issue an electronic newsletter three times per year. </a:t>
            </a:r>
          </a:p>
          <a:p>
            <a:r>
              <a:rPr lang="en-US"/>
              <a:t>If you would like to get it … sign-up sheet or business card.</a:t>
            </a:r>
          </a:p>
          <a:p>
            <a:r>
              <a:rPr lang="en-US"/>
              <a:t>Next issue: later this month.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OFC_titlemas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-7938"/>
            <a:ext cx="9151938" cy="687228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505200"/>
            <a:ext cx="7772400" cy="1295400"/>
          </a:xfrm>
        </p:spPr>
        <p:txBody>
          <a:bodyPr/>
          <a:lstStyle>
            <a:lvl1pPr marL="0" indent="0" algn="r">
              <a:buFont typeface="Times" pitchFamily="18" charset="0"/>
              <a:buNone/>
              <a:defRPr sz="2400" i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fairness commissioner</a:t>
            </a:r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978175-0CB1-407D-B5F6-222C41DEC0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D4C1CF-B6DF-4BD0-9808-D1FA7BFE3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66064C-2B2C-4E85-8E3F-9043B3419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15F3A8-9A9C-4367-8A59-97B390B434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15E3AF-9263-425C-AEB8-1C1128D99E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26CDB9-7ABB-43F7-AFA3-4DFBA84FCA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B5220D-2D20-4EB8-9C20-EC7AD94206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CD532C-ABA3-4102-987E-B43CE518C6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26CE10-D87D-4885-B57F-080543BC69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C9D06C-961A-440A-9C1F-F505AD588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2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332913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2B2361"/>
                </a:solidFill>
                <a:latin typeface="+mn-lt"/>
              </a:defRPr>
            </a:lvl1pPr>
          </a:lstStyle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B2361"/>
                </a:solidFill>
                <a:latin typeface="+mn-lt"/>
              </a:defRPr>
            </a:lvl1pPr>
          </a:lstStyle>
          <a:p>
            <a:fld id="{7DE34F6D-9A6E-471A-A6BB-04507A5A1A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r" rtl="0" fontAlgn="base">
        <a:spcBef>
          <a:spcPct val="0"/>
        </a:spcBef>
        <a:spcAft>
          <a:spcPct val="0"/>
        </a:spcAft>
        <a:tabLst>
          <a:tab pos="2913063" algn="l"/>
        </a:tabLst>
        <a:defRPr sz="3500" i="1">
          <a:solidFill>
            <a:srgbClr val="2B236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tabLst>
          <a:tab pos="2913063" algn="l"/>
        </a:tabLst>
        <a:defRPr sz="3500" i="1">
          <a:solidFill>
            <a:srgbClr val="2B2361"/>
          </a:solidFill>
          <a:latin typeface="Times" pitchFamily="18" charset="0"/>
          <a:ea typeface="ＭＳ Ｐゴシック" pitchFamily="64" charset="-128"/>
        </a:defRPr>
      </a:lvl2pPr>
      <a:lvl3pPr algn="r" rtl="0" fontAlgn="base">
        <a:spcBef>
          <a:spcPct val="0"/>
        </a:spcBef>
        <a:spcAft>
          <a:spcPct val="0"/>
        </a:spcAft>
        <a:tabLst>
          <a:tab pos="2913063" algn="l"/>
        </a:tabLst>
        <a:defRPr sz="3500" i="1">
          <a:solidFill>
            <a:srgbClr val="2B2361"/>
          </a:solidFill>
          <a:latin typeface="Times" pitchFamily="18" charset="0"/>
          <a:ea typeface="ＭＳ Ｐゴシック" pitchFamily="64" charset="-128"/>
        </a:defRPr>
      </a:lvl3pPr>
      <a:lvl4pPr algn="r" rtl="0" fontAlgn="base">
        <a:spcBef>
          <a:spcPct val="0"/>
        </a:spcBef>
        <a:spcAft>
          <a:spcPct val="0"/>
        </a:spcAft>
        <a:tabLst>
          <a:tab pos="2913063" algn="l"/>
        </a:tabLst>
        <a:defRPr sz="3500" i="1">
          <a:solidFill>
            <a:srgbClr val="2B2361"/>
          </a:solidFill>
          <a:latin typeface="Times" pitchFamily="18" charset="0"/>
          <a:ea typeface="ＭＳ Ｐゴシック" pitchFamily="64" charset="-128"/>
        </a:defRPr>
      </a:lvl4pPr>
      <a:lvl5pPr algn="r" rtl="0" fontAlgn="base">
        <a:spcBef>
          <a:spcPct val="0"/>
        </a:spcBef>
        <a:spcAft>
          <a:spcPct val="0"/>
        </a:spcAft>
        <a:tabLst>
          <a:tab pos="2913063" algn="l"/>
        </a:tabLst>
        <a:defRPr sz="3500" i="1">
          <a:solidFill>
            <a:srgbClr val="2B2361"/>
          </a:solidFill>
          <a:latin typeface="Times" pitchFamily="18" charset="0"/>
          <a:ea typeface="ＭＳ Ｐゴシック" pitchFamily="64" charset="-128"/>
        </a:defRPr>
      </a:lvl5pPr>
      <a:lvl6pPr marL="457200" algn="r" rtl="0" fontAlgn="base">
        <a:spcBef>
          <a:spcPct val="0"/>
        </a:spcBef>
        <a:spcAft>
          <a:spcPct val="0"/>
        </a:spcAft>
        <a:tabLst>
          <a:tab pos="2913063" algn="l"/>
        </a:tabLst>
        <a:defRPr sz="3500" i="1">
          <a:solidFill>
            <a:srgbClr val="2B2361"/>
          </a:solidFill>
          <a:latin typeface="Times" pitchFamily="18" charset="0"/>
          <a:ea typeface="ＭＳ Ｐゴシック" pitchFamily="64" charset="-128"/>
        </a:defRPr>
      </a:lvl6pPr>
      <a:lvl7pPr marL="914400" algn="r" rtl="0" fontAlgn="base">
        <a:spcBef>
          <a:spcPct val="0"/>
        </a:spcBef>
        <a:spcAft>
          <a:spcPct val="0"/>
        </a:spcAft>
        <a:tabLst>
          <a:tab pos="2913063" algn="l"/>
        </a:tabLst>
        <a:defRPr sz="3500" i="1">
          <a:solidFill>
            <a:srgbClr val="2B2361"/>
          </a:solidFill>
          <a:latin typeface="Times" pitchFamily="18" charset="0"/>
          <a:ea typeface="ＭＳ Ｐゴシック" pitchFamily="64" charset="-128"/>
        </a:defRPr>
      </a:lvl7pPr>
      <a:lvl8pPr marL="1371600" algn="r" rtl="0" fontAlgn="base">
        <a:spcBef>
          <a:spcPct val="0"/>
        </a:spcBef>
        <a:spcAft>
          <a:spcPct val="0"/>
        </a:spcAft>
        <a:tabLst>
          <a:tab pos="2913063" algn="l"/>
        </a:tabLst>
        <a:defRPr sz="3500" i="1">
          <a:solidFill>
            <a:srgbClr val="2B2361"/>
          </a:solidFill>
          <a:latin typeface="Times" pitchFamily="18" charset="0"/>
          <a:ea typeface="ＭＳ Ｐゴシック" pitchFamily="64" charset="-128"/>
        </a:defRPr>
      </a:lvl8pPr>
      <a:lvl9pPr marL="1828800" algn="r" rtl="0" fontAlgn="base">
        <a:spcBef>
          <a:spcPct val="0"/>
        </a:spcBef>
        <a:spcAft>
          <a:spcPct val="0"/>
        </a:spcAft>
        <a:tabLst>
          <a:tab pos="2913063" algn="l"/>
        </a:tabLst>
        <a:defRPr sz="3500" i="1">
          <a:solidFill>
            <a:srgbClr val="2B2361"/>
          </a:solidFill>
          <a:latin typeface="Times" pitchFamily="18" charset="0"/>
          <a:ea typeface="ＭＳ Ｐゴシック" pitchFamily="6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EBC28"/>
        </a:buClr>
        <a:buFont typeface="Times" pitchFamily="18" charset="0"/>
        <a:buChar char="•"/>
        <a:defRPr sz="2000">
          <a:solidFill>
            <a:srgbClr val="2B236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EBC28"/>
        </a:buClr>
        <a:buChar char="–"/>
        <a:defRPr sz="2000" i="1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EBC28"/>
        </a:buClr>
        <a:buChar char="•"/>
        <a:defRPr sz="2000" i="1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EBC28"/>
        </a:buClr>
        <a:buChar char="–"/>
        <a:defRPr sz="2000" i="1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EBC28"/>
        </a:buClr>
        <a:buChar char="»"/>
        <a:defRPr sz="2000" 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EBC28"/>
        </a:buClr>
        <a:buChar char="»"/>
        <a:defRPr sz="2000" 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EBC28"/>
        </a:buClr>
        <a:buChar char="»"/>
        <a:defRPr sz="2000" 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EBC28"/>
        </a:buClr>
        <a:buChar char="»"/>
        <a:defRPr sz="2000" 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EBC28"/>
        </a:buClr>
        <a:buChar char="»"/>
        <a:defRPr sz="2000" 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irnesscommissioner.c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irnesscommissioner.ca/" TargetMode="External"/><Relationship Id="rId2" Type="http://schemas.openxmlformats.org/officeDocument/2006/relationships/hyperlink" Target="mailto:ofc@ontario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Canadian Network of National Associations of Regulators  </a:t>
            </a:r>
            <a:br>
              <a:rPr lang="en-US"/>
            </a:br>
            <a:r>
              <a:rPr lang="en-US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Hon. Jean Augustine, PC, CM</a:t>
            </a:r>
          </a:p>
          <a:p>
            <a:r>
              <a:rPr lang="en-US"/>
              <a:t>Toronto, November 4,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0C5D22-28CF-4EA2-8022-F95776C79701}" type="slidenum">
              <a:rPr lang="en-US"/>
              <a:pPr/>
              <a:t>10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Conclusion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Ontario fair access law has been in place for four and a half years.</a:t>
            </a:r>
          </a:p>
          <a:p>
            <a:r>
              <a:rPr lang="en-CA"/>
              <a:t>Regulatory bodies are making improvements.</a:t>
            </a:r>
          </a:p>
          <a:p>
            <a:r>
              <a:rPr lang="en-CA"/>
              <a:t>Clear vision: everyone deserves fair treatment in registration and licensing. </a:t>
            </a:r>
          </a:p>
          <a:p>
            <a:r>
              <a:rPr lang="en-CA"/>
              <a:t>Recommendations are practical and realistic.</a:t>
            </a:r>
          </a:p>
          <a:p>
            <a:r>
              <a:rPr lang="en-CA"/>
              <a:t>Applicants will have faster, fairer access to the professions.</a:t>
            </a:r>
          </a:p>
          <a:p>
            <a:pPr>
              <a:buFont typeface="Times" pitchFamily="18" charset="0"/>
              <a:buNone/>
            </a:pPr>
            <a:endParaRPr lang="en-CA"/>
          </a:p>
          <a:p>
            <a:pPr>
              <a:buFont typeface="Times" pitchFamily="18" charset="0"/>
              <a:buNone/>
            </a:pPr>
            <a:endParaRPr lang="en-CA" sz="2400"/>
          </a:p>
          <a:p>
            <a:endParaRPr lang="en-CA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16B625-5114-4325-A25F-74924A084334}" type="slidenum">
              <a:rPr lang="en-US"/>
              <a:pPr/>
              <a:t>11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/>
              <a:t>Newsletter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Times" pitchFamily="18" charset="0"/>
              <a:buNone/>
            </a:pPr>
            <a:r>
              <a:rPr lang="en-CA" sz="2400"/>
              <a:t>Sign-up </a:t>
            </a:r>
            <a:r>
              <a:rPr lang="en-CA" sz="2400">
                <a:hlinkClick r:id="rId3"/>
              </a:rPr>
              <a:t>www.fairnesscommissioner.ca</a:t>
            </a:r>
            <a:endParaRPr lang="en-CA" sz="2400"/>
          </a:p>
          <a:p>
            <a:endParaRPr lang="en-CA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D30EFB4-DCF9-4B6D-9636-0D29D71D919F}" type="slidenum">
              <a:rPr lang="en-US" sz="1200">
                <a:solidFill>
                  <a:srgbClr val="333399"/>
                </a:solidFill>
                <a:latin typeface="Times" pitchFamily="18" charset="0"/>
              </a:rPr>
              <a:pPr algn="r"/>
              <a:t>11</a:t>
            </a:fld>
            <a:endParaRPr lang="en-US" sz="1200">
              <a:solidFill>
                <a:srgbClr val="333399"/>
              </a:solidFill>
              <a:latin typeface="Times" pitchFamily="18" charset="0"/>
            </a:endParaRPr>
          </a:p>
        </p:txBody>
      </p:sp>
      <p:sp>
        <p:nvSpPr>
          <p:cNvPr id="53253" name="Footer Placeholder 4"/>
          <p:cNvSpPr txBox="1">
            <a:spLocks noGrp="1"/>
          </p:cNvSpPr>
          <p:nvPr/>
        </p:nvSpPr>
        <p:spPr bwMode="auto">
          <a:xfrm>
            <a:off x="685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solidFill>
                  <a:srgbClr val="333399"/>
                </a:solidFill>
                <a:latin typeface="Times" pitchFamily="18" charset="0"/>
              </a:rPr>
              <a:t>Office of the </a:t>
            </a:r>
            <a:r>
              <a:rPr lang="en-US" sz="1200" i="1">
                <a:solidFill>
                  <a:srgbClr val="333399"/>
                </a:solidFill>
                <a:latin typeface="Times" pitchFamily="18" charset="0"/>
              </a:rPr>
              <a:t>fairness</a:t>
            </a:r>
            <a:r>
              <a:rPr lang="en-US" sz="1200">
                <a:solidFill>
                  <a:srgbClr val="333399"/>
                </a:solidFill>
                <a:latin typeface="Times" pitchFamily="18" charset="0"/>
              </a:rPr>
              <a:t> commissioner</a:t>
            </a:r>
          </a:p>
        </p:txBody>
      </p:sp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2420938"/>
            <a:ext cx="4679950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F04FF0-4626-4115-BD15-1B514D12B441}" type="slidenum">
              <a:rPr lang="en-US"/>
              <a:pPr/>
              <a:t>12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0"/>
              <a:t>Contact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Times" pitchFamily="18" charset="0"/>
              <a:buNone/>
            </a:pPr>
            <a:endParaRPr lang="en-CA" sz="1800"/>
          </a:p>
          <a:p>
            <a:pPr>
              <a:spcBef>
                <a:spcPct val="0"/>
              </a:spcBef>
              <a:buFont typeface="Times" pitchFamily="18" charset="0"/>
              <a:buNone/>
            </a:pPr>
            <a:r>
              <a:rPr lang="en-CA"/>
              <a:t>Hon. Jean Augustine, PC, CM</a:t>
            </a:r>
          </a:p>
          <a:p>
            <a:pPr>
              <a:spcBef>
                <a:spcPct val="0"/>
              </a:spcBef>
              <a:buFont typeface="Times" pitchFamily="18" charset="0"/>
              <a:buNone/>
            </a:pPr>
            <a:r>
              <a:rPr lang="en-CA"/>
              <a:t>Office of the Fairness Commissioner</a:t>
            </a:r>
          </a:p>
          <a:p>
            <a:pPr>
              <a:spcBef>
                <a:spcPct val="0"/>
              </a:spcBef>
              <a:buFont typeface="Times" pitchFamily="18" charset="0"/>
              <a:buNone/>
            </a:pPr>
            <a:r>
              <a:rPr lang="en-CA"/>
              <a:t>595 Bay Street, Suite 1201</a:t>
            </a:r>
          </a:p>
          <a:p>
            <a:pPr>
              <a:spcBef>
                <a:spcPct val="0"/>
              </a:spcBef>
              <a:buFont typeface="Times" pitchFamily="18" charset="0"/>
              <a:buNone/>
            </a:pPr>
            <a:r>
              <a:rPr lang="en-CA"/>
              <a:t>Toronto, Ontario M7A 2B4 </a:t>
            </a:r>
          </a:p>
          <a:p>
            <a:pPr>
              <a:spcBef>
                <a:spcPct val="0"/>
              </a:spcBef>
              <a:buFont typeface="Times" pitchFamily="18" charset="0"/>
              <a:buNone/>
            </a:pPr>
            <a:r>
              <a:rPr lang="en-CA"/>
              <a:t>Canada</a:t>
            </a:r>
          </a:p>
          <a:p>
            <a:pPr>
              <a:spcBef>
                <a:spcPct val="0"/>
              </a:spcBef>
              <a:buFont typeface="Times" pitchFamily="18" charset="0"/>
              <a:buNone/>
            </a:pPr>
            <a:endParaRPr lang="en-CA"/>
          </a:p>
          <a:p>
            <a:pPr>
              <a:spcBef>
                <a:spcPct val="0"/>
              </a:spcBef>
              <a:buFont typeface="Times" pitchFamily="18" charset="0"/>
              <a:buNone/>
            </a:pPr>
            <a:r>
              <a:rPr lang="en-CA"/>
              <a:t>416-325-9380</a:t>
            </a:r>
          </a:p>
          <a:p>
            <a:pPr>
              <a:spcBef>
                <a:spcPct val="0"/>
              </a:spcBef>
              <a:buFont typeface="Times" pitchFamily="18" charset="0"/>
              <a:buNone/>
            </a:pPr>
            <a:r>
              <a:rPr lang="en-CA">
                <a:hlinkClick r:id="rId2"/>
              </a:rPr>
              <a:t>ofc@ontario.ca</a:t>
            </a:r>
            <a:endParaRPr lang="en-CA"/>
          </a:p>
          <a:p>
            <a:pPr>
              <a:spcBef>
                <a:spcPct val="0"/>
              </a:spcBef>
              <a:buFont typeface="Times" pitchFamily="18" charset="0"/>
              <a:buNone/>
            </a:pPr>
            <a:r>
              <a:rPr lang="en-CA">
                <a:hlinkClick r:id="rId3"/>
              </a:rPr>
              <a:t>www.fairnesscommissioner.ca</a:t>
            </a:r>
            <a:endParaRPr lang="en-CA"/>
          </a:p>
          <a:p>
            <a:pPr>
              <a:spcBef>
                <a:spcPct val="0"/>
              </a:spcBef>
              <a:buFont typeface="Times" pitchFamily="18" charset="0"/>
              <a:buNone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0FD3E2-142D-4DCE-972B-75CB8D02BC72}" type="slidenum">
              <a:rPr lang="en-US"/>
              <a:pPr/>
              <a:t>2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Fair access law</a:t>
            </a:r>
          </a:p>
          <a:p>
            <a:r>
              <a:rPr lang="en-US"/>
              <a:t>Context</a:t>
            </a:r>
          </a:p>
          <a:p>
            <a:r>
              <a:rPr lang="en-US"/>
              <a:t>Continuous Improvement and Assessments</a:t>
            </a:r>
          </a:p>
          <a:p>
            <a:r>
              <a:rPr lang="en-US"/>
              <a:t>Conclusion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0C59F9-9F7C-4106-A8E1-1A5910E62B35}" type="slidenum">
              <a:rPr lang="en-US"/>
              <a:pPr/>
              <a:t>3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66750" indent="-666750">
              <a:tabLst/>
            </a:pPr>
            <a:r>
              <a:rPr lang="en-US"/>
              <a:t>Fair access law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Fair Access to Regulated Professions Act, 2006</a:t>
            </a:r>
          </a:p>
          <a:p>
            <a:r>
              <a:rPr lang="en-US"/>
              <a:t>40 regulatory bodies</a:t>
            </a:r>
          </a:p>
          <a:p>
            <a:r>
              <a:rPr lang="en-US"/>
              <a:t>Transparent, objective, impartial and fair licensing</a:t>
            </a:r>
          </a:p>
          <a:p>
            <a:pPr>
              <a:buFont typeface="Times" pitchFamily="18" charset="0"/>
              <a:buNone/>
            </a:pPr>
            <a:endParaRPr lang="en-US"/>
          </a:p>
          <a:p>
            <a:r>
              <a:rPr lang="en-CA"/>
              <a:t>Everyone deserves fair treatment when applying to practise a profession, regardless of where he or she was educated.</a:t>
            </a:r>
            <a:endParaRPr lang="en-US"/>
          </a:p>
          <a:p>
            <a:pPr>
              <a:buFont typeface="Times" pitchFamily="18" charset="0"/>
              <a:buNone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A0100D-FF97-495A-BF65-683E9F5D5947}" type="slidenum">
              <a:rPr lang="en-US"/>
              <a:pPr/>
              <a:t>4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Ontario Context</a:t>
            </a:r>
            <a:endParaRPr lang="en-CA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Ontario population: 12 million</a:t>
            </a:r>
          </a:p>
          <a:p>
            <a:r>
              <a:rPr lang="en-CA"/>
              <a:t>Membership in regulated professions</a:t>
            </a:r>
          </a:p>
          <a:p>
            <a:pPr lvl="1"/>
            <a:r>
              <a:rPr lang="en-CA"/>
              <a:t>Largest: College of Teachers 230,000</a:t>
            </a:r>
          </a:p>
          <a:p>
            <a:pPr lvl="1"/>
            <a:r>
              <a:rPr lang="en-CA"/>
              <a:t>Smallest: College of Dental Technologists 500</a:t>
            </a:r>
          </a:p>
          <a:p>
            <a:r>
              <a:rPr lang="en-CA"/>
              <a:t>Proportion of internationally educated members ranges from zero to 39 %.</a:t>
            </a:r>
          </a:p>
          <a:p>
            <a:r>
              <a:rPr lang="en-CA"/>
              <a:t>In 2008-10, most applicants came from South Asia, U.S., South East Asia, East Asia</a:t>
            </a:r>
          </a:p>
          <a:p>
            <a:endParaRPr lang="en-CA"/>
          </a:p>
          <a:p>
            <a:endParaRPr lang="en-CA"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05762C-9146-4D59-9C3D-99208272F63B}" type="slidenum">
              <a:rPr lang="en-US"/>
              <a:pPr/>
              <a:t>5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Progress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Regulatory bodies’ improvements:</a:t>
            </a:r>
          </a:p>
          <a:p>
            <a:pPr lvl="1"/>
            <a:r>
              <a:rPr lang="en-CA"/>
              <a:t>Reduced requirements for Canadian work experience</a:t>
            </a:r>
          </a:p>
          <a:p>
            <a:pPr lvl="1"/>
            <a:r>
              <a:rPr lang="en-CA"/>
              <a:t>Speeded up procedures</a:t>
            </a:r>
          </a:p>
          <a:p>
            <a:pPr lvl="1"/>
            <a:r>
              <a:rPr lang="en-CA"/>
              <a:t>Posted more information online</a:t>
            </a:r>
          </a:p>
          <a:p>
            <a:pPr lvl="1"/>
            <a:r>
              <a:rPr lang="en-CA"/>
              <a:t>Ensured that qualifications assessment agencies do their work fairly</a:t>
            </a:r>
          </a:p>
          <a:p>
            <a:pPr lvl="1">
              <a:buFontTx/>
              <a:buNone/>
            </a:pPr>
            <a:endParaRPr lang="en-CA"/>
          </a:p>
          <a:p>
            <a:pPr>
              <a:buFont typeface="Times" pitchFamily="18" charset="0"/>
              <a:buNone/>
            </a:pPr>
            <a:endParaRPr lang="en-CA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78838F-9C35-42BA-B6CE-0C9F9BF5AEB4}" type="slidenum">
              <a:rPr lang="en-US"/>
              <a:pPr/>
              <a:t>6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en-CA"/>
              <a:t>Strategy for Continuous Improvement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/>
              <a:t>Two-year cycle</a:t>
            </a:r>
          </a:p>
          <a:p>
            <a:pPr lvl="1"/>
            <a:r>
              <a:rPr lang="en-CA"/>
              <a:t>Assessment</a:t>
            </a:r>
          </a:p>
          <a:p>
            <a:pPr lvl="1"/>
            <a:r>
              <a:rPr lang="en-CA"/>
              <a:t>Meeting </a:t>
            </a:r>
          </a:p>
          <a:p>
            <a:pPr lvl="1"/>
            <a:r>
              <a:rPr lang="en-CA"/>
              <a:t>Recommendations, as needed</a:t>
            </a:r>
          </a:p>
          <a:p>
            <a:pPr lvl="1"/>
            <a:r>
              <a:rPr lang="en-CA"/>
              <a:t>Action plan</a:t>
            </a:r>
          </a:p>
          <a:p>
            <a:pPr lvl="1"/>
            <a:r>
              <a:rPr lang="en-CA"/>
              <a:t>Implementation and monitoring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8BDC17-1B83-4204-A8DE-685E40DBD0BE}" type="slidenum">
              <a:rPr lang="en-US"/>
              <a:pPr/>
              <a:t>7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en-CA" sz="3100"/>
              <a:t>Assessment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/>
              <a:t>Assessment Guides</a:t>
            </a:r>
          </a:p>
          <a:p>
            <a:pPr lvl="1"/>
            <a:r>
              <a:rPr lang="en-CA"/>
              <a:t>Allow OFC to assess consistently</a:t>
            </a:r>
          </a:p>
          <a:p>
            <a:pPr lvl="1"/>
            <a:r>
              <a:rPr lang="en-CA"/>
              <a:t>Help regulators understand legal requirements</a:t>
            </a:r>
          </a:p>
          <a:p>
            <a:pPr lvl="1"/>
            <a:r>
              <a:rPr lang="en-CA"/>
              <a:t>Based on provisions of the law</a:t>
            </a:r>
          </a:p>
          <a:p>
            <a:pPr>
              <a:buFont typeface="Times" pitchFamily="18" charset="0"/>
              <a:buNone/>
            </a:pPr>
            <a:endParaRPr lang="en-CA"/>
          </a:p>
          <a:p>
            <a:endParaRPr lang="en-C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69B594-7550-4443-B15F-959A91F9DBB6}" type="slidenum">
              <a:rPr lang="en-US"/>
              <a:pPr/>
              <a:t>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Assessment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“Required” licensing practices</a:t>
            </a:r>
          </a:p>
          <a:p>
            <a:r>
              <a:rPr lang="en-CA"/>
              <a:t>“Good” licensing practices</a:t>
            </a:r>
          </a:p>
          <a:p>
            <a:r>
              <a:rPr lang="en-CA"/>
              <a:t>Enforcement for failure to meet legal duties</a:t>
            </a:r>
          </a:p>
          <a:p>
            <a:endParaRPr lang="en-C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Office of the </a:t>
            </a:r>
            <a:r>
              <a:rPr lang="en-US" i="1"/>
              <a:t>fairness</a:t>
            </a:r>
            <a:r>
              <a:rPr lang="en-US"/>
              <a:t> commissioner</a:t>
            </a:r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D5DFC8-F6BB-4BDA-B37D-997A2A76C4D3}" type="slidenum">
              <a:rPr lang="en-US"/>
              <a:pPr/>
              <a:t>9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Assessment</a:t>
            </a:r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>
            <p:ph idx="1"/>
          </p:nvPr>
        </p:nvGraphicFramePr>
        <p:xfrm>
          <a:off x="381000" y="1371600"/>
          <a:ext cx="8382000" cy="4991100"/>
        </p:xfrm>
        <a:graphic>
          <a:graphicData uri="http://schemas.openxmlformats.org/presentationml/2006/ole">
            <p:oleObj spid="_x0000_s46083" name="Document" r:id="rId3" imgW="5806440" imgH="3457194" progId="Word.Documen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400</Words>
  <Application>Microsoft Office PowerPoint</Application>
  <PresentationFormat>On-screen Show (4:3)</PresentationFormat>
  <Paragraphs>96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ＭＳ Ｐゴシック</vt:lpstr>
      <vt:lpstr>Times</vt:lpstr>
      <vt:lpstr>Blank Presentation</vt:lpstr>
      <vt:lpstr>Microsoft Word Document</vt:lpstr>
      <vt:lpstr>Canadian Network of National Associations of Regulators    </vt:lpstr>
      <vt:lpstr>Agenda</vt:lpstr>
      <vt:lpstr>Fair access law</vt:lpstr>
      <vt:lpstr>Ontario Context</vt:lpstr>
      <vt:lpstr>Progress</vt:lpstr>
      <vt:lpstr>Strategy for Continuous Improvement </vt:lpstr>
      <vt:lpstr>Assessment </vt:lpstr>
      <vt:lpstr>Assessment</vt:lpstr>
      <vt:lpstr>Assessment</vt:lpstr>
      <vt:lpstr>Conclusion</vt:lpstr>
      <vt:lpstr>Newsletter</vt:lpstr>
      <vt:lpstr>Contact</vt:lpstr>
    </vt:vector>
  </TitlesOfParts>
  <Company>Erin Lemieux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Erin Lemieux</dc:creator>
  <cp:lastModifiedBy>RESLB</cp:lastModifiedBy>
  <cp:revision>19</cp:revision>
  <dcterms:created xsi:type="dcterms:W3CDTF">2010-12-01T17:07:40Z</dcterms:created>
  <dcterms:modified xsi:type="dcterms:W3CDTF">2012-03-02T18:57:43Z</dcterms:modified>
</cp:coreProperties>
</file>