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drawings/drawing2.xml" ContentType="application/vnd.openxmlformats-officedocument.drawingml.chartshapes+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theme/themeOverride1.xml" ContentType="application/vnd.openxmlformats-officedocument.themeOverr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7.xml" ContentType="application/vnd.openxmlformats-officedocument.presentationml.notesSlide+xml"/>
  <Override PartName="/ppt/diagrams/layout1.xml" ContentType="application/vnd.openxmlformats-officedocument.drawingml.diagramLayou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rawings/drawing1.xml" ContentType="application/vnd.openxmlformats-officedocument.drawingml.chartshapes+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theme/themeOverride2.xml" ContentType="application/vnd.openxmlformats-officedocument.themeOverr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charts/chart2.xml" ContentType="application/vnd.openxmlformats-officedocument.drawingml.chart+xml"/>
  <Override PartName="/ppt/notesSlides/notesSlide4.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57"/>
  </p:notesMasterIdLst>
  <p:handoutMasterIdLst>
    <p:handoutMasterId r:id="rId58"/>
  </p:handoutMasterIdLst>
  <p:sldIdLst>
    <p:sldId id="256" r:id="rId2"/>
    <p:sldId id="257" r:id="rId3"/>
    <p:sldId id="290" r:id="rId4"/>
    <p:sldId id="315" r:id="rId5"/>
    <p:sldId id="332" r:id="rId6"/>
    <p:sldId id="323" r:id="rId7"/>
    <p:sldId id="333" r:id="rId8"/>
    <p:sldId id="321" r:id="rId9"/>
    <p:sldId id="324" r:id="rId10"/>
    <p:sldId id="322" r:id="rId11"/>
    <p:sldId id="289" r:id="rId12"/>
    <p:sldId id="258" r:id="rId13"/>
    <p:sldId id="260" r:id="rId14"/>
    <p:sldId id="316" r:id="rId15"/>
    <p:sldId id="261" r:id="rId16"/>
    <p:sldId id="312" r:id="rId17"/>
    <p:sldId id="262" r:id="rId18"/>
    <p:sldId id="309" r:id="rId19"/>
    <p:sldId id="292" r:id="rId20"/>
    <p:sldId id="300" r:id="rId21"/>
    <p:sldId id="297" r:id="rId22"/>
    <p:sldId id="298" r:id="rId23"/>
    <p:sldId id="301" r:id="rId24"/>
    <p:sldId id="269" r:id="rId25"/>
    <p:sldId id="270" r:id="rId26"/>
    <p:sldId id="305" r:id="rId27"/>
    <p:sldId id="271" r:id="rId28"/>
    <p:sldId id="272" r:id="rId29"/>
    <p:sldId id="274" r:id="rId30"/>
    <p:sldId id="307" r:id="rId31"/>
    <p:sldId id="331" r:id="rId32"/>
    <p:sldId id="264" r:id="rId33"/>
    <p:sldId id="281" r:id="rId34"/>
    <p:sldId id="282" r:id="rId35"/>
    <p:sldId id="283" r:id="rId36"/>
    <p:sldId id="284" r:id="rId37"/>
    <p:sldId id="285" r:id="rId38"/>
    <p:sldId id="286" r:id="rId39"/>
    <p:sldId id="313" r:id="rId40"/>
    <p:sldId id="317" r:id="rId41"/>
    <p:sldId id="328" r:id="rId42"/>
    <p:sldId id="329" r:id="rId43"/>
    <p:sldId id="276" r:id="rId44"/>
    <p:sldId id="325" r:id="rId45"/>
    <p:sldId id="259" r:id="rId46"/>
    <p:sldId id="319" r:id="rId47"/>
    <p:sldId id="288" r:id="rId48"/>
    <p:sldId id="304" r:id="rId49"/>
    <p:sldId id="320" r:id="rId50"/>
    <p:sldId id="310" r:id="rId51"/>
    <p:sldId id="318" r:id="rId52"/>
    <p:sldId id="311" r:id="rId53"/>
    <p:sldId id="326" r:id="rId54"/>
    <p:sldId id="327" r:id="rId55"/>
    <p:sldId id="330" r:id="rId56"/>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AFFD3"/>
    <a:srgbClr val="1B357D"/>
    <a:srgbClr val="1F347D"/>
    <a:srgbClr val="C4BB86"/>
    <a:srgbClr val="C4BF94"/>
    <a:srgbClr val="C1BB83"/>
    <a:srgbClr val="C4BC6D"/>
    <a:srgbClr val="C4C079"/>
    <a:srgbClr val="C4BB91"/>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p:restoredLeft sz="15620"/>
    <p:restoredTop sz="94660"/>
  </p:normalViewPr>
  <p:slideViewPr>
    <p:cSldViewPr snapToObjects="1" showGuides="1">
      <p:cViewPr>
        <p:scale>
          <a:sx n="100" d="100"/>
          <a:sy n="100" d="100"/>
        </p:scale>
        <p:origin x="-966" y="142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2160"/>
    </p:cViewPr>
  </p:sorterViewPr>
  <p:notesViewPr>
    <p:cSldViewPr snapToGrid="0" snapToObjects="1">
      <p:cViewPr varScale="1">
        <p:scale>
          <a:sx n="53" d="100"/>
          <a:sy n="53" d="100"/>
        </p:scale>
        <p:origin x="-2538" y="-84"/>
      </p:cViewPr>
      <p:guideLst>
        <p:guide orient="horz" pos="2928"/>
        <p:guide pos="2208"/>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file:///\\otor1s15\data\SETTDRV\02%20Controlled%20Access\01%20IGA\Officer%20CAs\Anita%20Mak\LIPs%20Strategy%20Research\Research%20Methods.xls"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oleObject" Target="file:///\\otor1s15\data\SETTDRV\02%20Controlled%20Access\01%20IGA\Officer%20CAs\Anita%20Mak\LIPs%20Strategy%20Research\Strategy%20Themes.xls" TargetMode="External"/><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CA"/>
  <c:clrMapOvr bg1="lt1" tx1="dk1" bg2="lt2" tx2="dk2" accent1="accent1" accent2="accent2" accent3="accent3" accent4="accent4" accent5="accent5" accent6="accent6" hlink="hlink" folHlink="folHlink"/>
  <c:chart>
    <c:title>
      <c:tx>
        <c:rich>
          <a:bodyPr/>
          <a:lstStyle/>
          <a:p>
            <a:pPr>
              <a:defRPr lang="en-CA" sz="2800" b="1">
                <a:latin typeface="Arial Black" pitchFamily="34" charset="0"/>
                <a:cs typeface="Times New Roman" pitchFamily="18" charset="0"/>
              </a:defRPr>
            </a:pPr>
            <a:r>
              <a:rPr lang="en-CA" sz="2800" b="1" dirty="0">
                <a:solidFill>
                  <a:schemeClr val="tx2"/>
                </a:solidFill>
                <a:latin typeface="Arial" pitchFamily="34" charset="0"/>
                <a:cs typeface="Arial" pitchFamily="34" charset="0"/>
              </a:rPr>
              <a:t>Research Methods</a:t>
            </a:r>
          </a:p>
        </c:rich>
      </c:tx>
      <c:layout>
        <c:manualLayout>
          <c:xMode val="edge"/>
          <c:yMode val="edge"/>
          <c:x val="0.30277777777777809"/>
          <c:y val="3.7037037037037104E-2"/>
        </c:manualLayout>
      </c:layout>
    </c:title>
    <c:plotArea>
      <c:layout>
        <c:manualLayout>
          <c:layoutTarget val="inner"/>
          <c:xMode val="edge"/>
          <c:yMode val="edge"/>
          <c:x val="0.169082567804025"/>
          <c:y val="0.176305045202683"/>
          <c:w val="0.40427165354330696"/>
          <c:h val="0.53902887139108013"/>
        </c:manualLayout>
      </c:layout>
      <c:pieChart>
        <c:varyColors val="1"/>
        <c:ser>
          <c:idx val="0"/>
          <c:order val="0"/>
          <c:dLbls>
            <c:txPr>
              <a:bodyPr/>
              <a:lstStyle/>
              <a:p>
                <a:pPr>
                  <a:defRPr lang="en-CA" sz="1200" b="1">
                    <a:latin typeface="Arial" pitchFamily="34" charset="0"/>
                    <a:cs typeface="Arial" pitchFamily="34" charset="0"/>
                  </a:defRPr>
                </a:pPr>
                <a:endParaRPr lang="en-US"/>
              </a:p>
            </c:txPr>
            <c:showPercent val="1"/>
            <c:showLeaderLines val="1"/>
          </c:dLbls>
          <c:cat>
            <c:strRef>
              <c:f>Sheet1!$A$2:$A$8</c:f>
              <c:strCache>
                <c:ptCount val="7"/>
                <c:pt idx="0">
                  <c:v>Focus group</c:v>
                </c:pt>
                <c:pt idx="1">
                  <c:v>Questionnaires </c:v>
                </c:pt>
                <c:pt idx="2">
                  <c:v>Interviews</c:v>
                </c:pt>
                <c:pt idx="3">
                  <c:v>Community Forums</c:v>
                </c:pt>
                <c:pt idx="4">
                  <c:v>Service Mapping </c:v>
                </c:pt>
                <c:pt idx="5">
                  <c:v>Literature Review </c:v>
                </c:pt>
                <c:pt idx="6">
                  <c:v>Settlement Agency Consultation </c:v>
                </c:pt>
              </c:strCache>
            </c:strRef>
          </c:cat>
          <c:val>
            <c:numRef>
              <c:f>Sheet1!$B$2:$B$8</c:f>
              <c:numCache>
                <c:formatCode>General</c:formatCode>
                <c:ptCount val="7"/>
                <c:pt idx="0">
                  <c:v>13</c:v>
                </c:pt>
                <c:pt idx="1">
                  <c:v>15</c:v>
                </c:pt>
                <c:pt idx="2">
                  <c:v>7</c:v>
                </c:pt>
                <c:pt idx="3">
                  <c:v>6</c:v>
                </c:pt>
                <c:pt idx="4">
                  <c:v>11</c:v>
                </c:pt>
                <c:pt idx="5">
                  <c:v>6</c:v>
                </c:pt>
                <c:pt idx="6">
                  <c:v>9</c:v>
                </c:pt>
              </c:numCache>
            </c:numRef>
          </c:val>
        </c:ser>
        <c:dLbls>
          <c:showPercent val="1"/>
        </c:dLbls>
        <c:firstSliceAng val="0"/>
      </c:pieChart>
      <c:spPr>
        <a:noFill/>
        <a:ln w="25400">
          <a:noFill/>
        </a:ln>
      </c:spPr>
    </c:plotArea>
    <c:legend>
      <c:legendPos val="r"/>
      <c:layout/>
      <c:txPr>
        <a:bodyPr/>
        <a:lstStyle/>
        <a:p>
          <a:pPr>
            <a:defRPr lang="en-CA" sz="1400" b="1">
              <a:latin typeface="Arial Black" pitchFamily="34" charset="0"/>
              <a:cs typeface="Times New Roman" pitchFamily="18" charset="0"/>
            </a:defRPr>
          </a:pPr>
          <a:endParaRPr lang="en-US"/>
        </a:p>
      </c:txPr>
    </c:legend>
    <c:plotVisOnly val="1"/>
    <c:dispBlanksAs val="zero"/>
  </c:chart>
  <c:externalData r:id="rId2"/>
  <c:userShapes r:id="rId3"/>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CA"/>
  <c:clrMapOvr bg1="lt1" tx1="dk1" bg2="lt2" tx2="dk2" accent1="accent1" accent2="accent2" accent3="accent3" accent4="accent4" accent5="accent5" accent6="accent6" hlink="hlink" folHlink="folHlink"/>
  <c:chart>
    <c:title>
      <c:tx>
        <c:rich>
          <a:bodyPr/>
          <a:lstStyle/>
          <a:p>
            <a:pPr>
              <a:defRPr lang="en-CA" sz="2800">
                <a:solidFill>
                  <a:schemeClr val="tx2"/>
                </a:solidFill>
                <a:latin typeface="Arial" pitchFamily="34" charset="0"/>
                <a:cs typeface="Arial" pitchFamily="34" charset="0"/>
              </a:defRPr>
            </a:pPr>
            <a:r>
              <a:rPr lang="en-US" sz="2800" dirty="0" smtClean="0">
                <a:solidFill>
                  <a:schemeClr val="tx2"/>
                </a:solidFill>
                <a:latin typeface="Arial" pitchFamily="34" charset="0"/>
                <a:cs typeface="Arial" pitchFamily="34" charset="0"/>
              </a:rPr>
              <a:t>Themes </a:t>
            </a:r>
            <a:endParaRPr lang="en-US" sz="2800" dirty="0">
              <a:solidFill>
                <a:schemeClr val="tx2"/>
              </a:solidFill>
              <a:latin typeface="Arial" pitchFamily="34" charset="0"/>
              <a:cs typeface="Arial" pitchFamily="34" charset="0"/>
            </a:endParaRPr>
          </a:p>
        </c:rich>
      </c:tx>
      <c:layout>
        <c:manualLayout>
          <c:xMode val="edge"/>
          <c:yMode val="edge"/>
          <c:x val="0.42235072178477812"/>
          <c:y val="2.5925925925926012E-2"/>
        </c:manualLayout>
      </c:layout>
    </c:title>
    <c:view3D>
      <c:depthPercent val="100"/>
      <c:rAngAx val="1"/>
    </c:view3D>
    <c:plotArea>
      <c:layout>
        <c:manualLayout>
          <c:layoutTarget val="inner"/>
          <c:xMode val="edge"/>
          <c:yMode val="edge"/>
          <c:x val="4.2244203849518804E-2"/>
          <c:y val="9.685651793525811E-2"/>
          <c:w val="0.94247801837270406"/>
          <c:h val="0.62272295129775501"/>
        </c:manualLayout>
      </c:layout>
      <c:bar3DChart>
        <c:barDir val="col"/>
        <c:grouping val="stacked"/>
        <c:ser>
          <c:idx val="0"/>
          <c:order val="0"/>
          <c:tx>
            <c:strRef>
              <c:f>Sheet1!$B$1</c:f>
              <c:strCache>
                <c:ptCount val="1"/>
                <c:pt idx="0">
                  <c:v>Frequency </c:v>
                </c:pt>
              </c:strCache>
            </c:strRef>
          </c:tx>
          <c:dPt>
            <c:idx val="1"/>
            <c:spPr>
              <a:solidFill>
                <a:schemeClr val="accent2"/>
              </a:solidFill>
            </c:spPr>
          </c:dPt>
          <c:dPt>
            <c:idx val="2"/>
            <c:spPr>
              <a:solidFill>
                <a:schemeClr val="accent2">
                  <a:lumMod val="40000"/>
                  <a:lumOff val="60000"/>
                </a:schemeClr>
              </a:solidFill>
            </c:spPr>
          </c:dPt>
          <c:dPt>
            <c:idx val="3"/>
            <c:spPr>
              <a:solidFill>
                <a:schemeClr val="accent4"/>
              </a:solidFill>
            </c:spPr>
          </c:dPt>
          <c:dPt>
            <c:idx val="4"/>
            <c:spPr>
              <a:solidFill>
                <a:schemeClr val="accent3">
                  <a:lumMod val="60000"/>
                  <a:lumOff val="40000"/>
                </a:schemeClr>
              </a:solidFill>
            </c:spPr>
          </c:dPt>
          <c:dPt>
            <c:idx val="5"/>
            <c:spPr>
              <a:solidFill>
                <a:schemeClr val="accent6">
                  <a:lumMod val="75000"/>
                </a:schemeClr>
              </a:solidFill>
            </c:spPr>
          </c:dPt>
          <c:dPt>
            <c:idx val="6"/>
            <c:spPr>
              <a:solidFill>
                <a:schemeClr val="bg2">
                  <a:lumMod val="25000"/>
                </a:schemeClr>
              </a:solidFill>
            </c:spPr>
          </c:dPt>
          <c:dPt>
            <c:idx val="7"/>
            <c:spPr>
              <a:solidFill>
                <a:schemeClr val="accent5">
                  <a:lumMod val="75000"/>
                </a:schemeClr>
              </a:solidFill>
            </c:spPr>
          </c:dPt>
          <c:dPt>
            <c:idx val="8"/>
            <c:spPr>
              <a:solidFill>
                <a:schemeClr val="accent6">
                  <a:lumMod val="60000"/>
                  <a:lumOff val="40000"/>
                </a:schemeClr>
              </a:solidFill>
            </c:spPr>
          </c:dPt>
          <c:dPt>
            <c:idx val="9"/>
            <c:spPr>
              <a:solidFill>
                <a:srgbClr val="FFFF00"/>
              </a:solidFill>
            </c:spPr>
          </c:dPt>
          <c:dPt>
            <c:idx val="10"/>
            <c:spPr>
              <a:solidFill>
                <a:schemeClr val="tx1">
                  <a:lumMod val="50000"/>
                  <a:lumOff val="50000"/>
                </a:schemeClr>
              </a:solidFill>
            </c:spPr>
          </c:dPt>
          <c:dPt>
            <c:idx val="11"/>
            <c:spPr>
              <a:solidFill>
                <a:srgbClr val="9BBB59"/>
              </a:solidFill>
            </c:spPr>
          </c:dPt>
          <c:cat>
            <c:strRef>
              <c:f>Sheet1!$A$2:$A$14</c:f>
              <c:strCache>
                <c:ptCount val="13"/>
                <c:pt idx="0">
                  <c:v>Employment </c:v>
                </c:pt>
                <c:pt idx="1">
                  <c:v>Language Training</c:v>
                </c:pt>
                <c:pt idx="2">
                  <c:v>Housing</c:v>
                </c:pt>
                <c:pt idx="3">
                  <c:v>Health Care</c:v>
                </c:pt>
                <c:pt idx="4">
                  <c:v>Social Inclusion </c:v>
                </c:pt>
                <c:pt idx="5">
                  <c:v>Settlement Services </c:v>
                </c:pt>
                <c:pt idx="6">
                  <c:v>Immigrant Retention</c:v>
                </c:pt>
                <c:pt idx="7">
                  <c:v>Raising Local Awareness</c:v>
                </c:pt>
                <c:pt idx="8">
                  <c:v>Justice/ Protection</c:v>
                </c:pt>
                <c:pt idx="9">
                  <c:v>Credential Recognition</c:v>
                </c:pt>
                <c:pt idx="10">
                  <c:v>Poverty/Income </c:v>
                </c:pt>
                <c:pt idx="11">
                  <c:v>Transportation </c:v>
                </c:pt>
                <c:pt idx="12">
                  <c:v>Food Access</c:v>
                </c:pt>
              </c:strCache>
            </c:strRef>
          </c:cat>
          <c:val>
            <c:numRef>
              <c:f>Sheet1!$B$2:$B$14</c:f>
              <c:numCache>
                <c:formatCode>General</c:formatCode>
                <c:ptCount val="13"/>
                <c:pt idx="0">
                  <c:v>22</c:v>
                </c:pt>
                <c:pt idx="1">
                  <c:v>20</c:v>
                </c:pt>
                <c:pt idx="2">
                  <c:v>19</c:v>
                </c:pt>
                <c:pt idx="3">
                  <c:v>19</c:v>
                </c:pt>
                <c:pt idx="4">
                  <c:v>15</c:v>
                </c:pt>
                <c:pt idx="5">
                  <c:v>22</c:v>
                </c:pt>
                <c:pt idx="6">
                  <c:v>4</c:v>
                </c:pt>
                <c:pt idx="7">
                  <c:v>15</c:v>
                </c:pt>
                <c:pt idx="8">
                  <c:v>3</c:v>
                </c:pt>
                <c:pt idx="9">
                  <c:v>14</c:v>
                </c:pt>
                <c:pt idx="10">
                  <c:v>3</c:v>
                </c:pt>
                <c:pt idx="11">
                  <c:v>6</c:v>
                </c:pt>
                <c:pt idx="12">
                  <c:v>2</c:v>
                </c:pt>
              </c:numCache>
            </c:numRef>
          </c:val>
        </c:ser>
        <c:gapWidth val="55"/>
        <c:gapDepth val="55"/>
        <c:shape val="box"/>
        <c:axId val="71854336"/>
        <c:axId val="71856128"/>
        <c:axId val="0"/>
      </c:bar3DChart>
      <c:catAx>
        <c:axId val="71854336"/>
        <c:scaling>
          <c:orientation val="minMax"/>
        </c:scaling>
        <c:axPos val="b"/>
        <c:numFmt formatCode="General" sourceLinked="1"/>
        <c:majorTickMark val="none"/>
        <c:tickLblPos val="nextTo"/>
        <c:txPr>
          <a:bodyPr/>
          <a:lstStyle/>
          <a:p>
            <a:pPr>
              <a:defRPr lang="en-CA" b="1">
                <a:solidFill>
                  <a:schemeClr val="tx2"/>
                </a:solidFill>
                <a:latin typeface="Arial" pitchFamily="34" charset="0"/>
                <a:cs typeface="Arial" pitchFamily="34" charset="0"/>
              </a:defRPr>
            </a:pPr>
            <a:endParaRPr lang="en-US"/>
          </a:p>
        </c:txPr>
        <c:crossAx val="71856128"/>
        <c:crosses val="autoZero"/>
        <c:auto val="1"/>
        <c:lblAlgn val="ctr"/>
        <c:lblOffset val="100"/>
      </c:catAx>
      <c:valAx>
        <c:axId val="71856128"/>
        <c:scaling>
          <c:orientation val="minMax"/>
        </c:scaling>
        <c:axPos val="l"/>
        <c:majorGridlines/>
        <c:numFmt formatCode="General" sourceLinked="1"/>
        <c:majorTickMark val="none"/>
        <c:tickLblPos val="nextTo"/>
        <c:txPr>
          <a:bodyPr/>
          <a:lstStyle/>
          <a:p>
            <a:pPr>
              <a:defRPr lang="en-CA"/>
            </a:pPr>
            <a:endParaRPr lang="en-US"/>
          </a:p>
        </c:txPr>
        <c:crossAx val="71854336"/>
        <c:crosses val="autoZero"/>
        <c:crossBetween val="between"/>
      </c:valAx>
      <c:spPr>
        <a:noFill/>
        <a:ln w="25400">
          <a:noFill/>
        </a:ln>
      </c:spPr>
    </c:plotArea>
    <c:plotVisOnly val="1"/>
    <c:dispBlanksAs val="gap"/>
  </c:chart>
  <c:spPr>
    <a:solidFill>
      <a:sysClr val="window" lastClr="FFFFFF"/>
    </a:solidFill>
    <a:ln w="25400" cap="flat" cmpd="sng" algn="ctr">
      <a:solidFill>
        <a:srgbClr val="4F81BD"/>
      </a:solidFill>
      <a:prstDash val="solid"/>
    </a:ln>
    <a:effectLst/>
  </c:spPr>
  <c:txPr>
    <a:bodyPr/>
    <a:lstStyle/>
    <a:p>
      <a:pPr>
        <a:defRPr>
          <a:solidFill>
            <a:sysClr val="windowText" lastClr="000000"/>
          </a:solidFill>
          <a:latin typeface="+mn-lt"/>
          <a:ea typeface="+mn-ea"/>
          <a:cs typeface="+mn-cs"/>
        </a:defRPr>
      </a:pPr>
      <a:endParaRPr lang="en-US"/>
    </a:p>
  </c:txPr>
  <c:externalData r:id="rId2"/>
  <c:userShapes r:id="rId3"/>
</c:chartSpace>
</file>

<file path=ppt/diagrams/colors1.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1283069-3018-4F1E-94AE-CBCF0D0C5D73}" type="doc">
      <dgm:prSet loTypeId="urn:microsoft.com/office/officeart/2005/8/layout/venn2" loCatId="relationship" qsTypeId="urn:microsoft.com/office/officeart/2005/8/quickstyle/simple1" qsCatId="simple" csTypeId="urn:microsoft.com/office/officeart/2005/8/colors/accent2_3" csCatId="accent2" phldr="1"/>
      <dgm:spPr/>
      <dgm:t>
        <a:bodyPr/>
        <a:lstStyle/>
        <a:p>
          <a:endParaRPr lang="en-CA"/>
        </a:p>
      </dgm:t>
    </dgm:pt>
    <dgm:pt modelId="{C4B691F4-AE99-421B-A724-98C481FC53CF}">
      <dgm:prSet phldrT="[Text]" custT="1"/>
      <dgm:spPr/>
      <dgm:t>
        <a:bodyPr/>
        <a:lstStyle/>
        <a:p>
          <a:endParaRPr lang="en-CA" sz="2000" b="1" dirty="0" smtClean="0"/>
        </a:p>
      </dgm:t>
    </dgm:pt>
    <dgm:pt modelId="{FCBA83AE-B078-439E-96E3-9B1E121D5B2C}" type="parTrans" cxnId="{EB0162D7-138B-4B24-9AC4-ECBD78F4FD3D}">
      <dgm:prSet/>
      <dgm:spPr/>
      <dgm:t>
        <a:bodyPr/>
        <a:lstStyle/>
        <a:p>
          <a:endParaRPr lang="en-CA"/>
        </a:p>
      </dgm:t>
    </dgm:pt>
    <dgm:pt modelId="{89FB2F52-C9CF-489A-9309-DE71E4AA6B42}" type="sibTrans" cxnId="{EB0162D7-138B-4B24-9AC4-ECBD78F4FD3D}">
      <dgm:prSet/>
      <dgm:spPr/>
      <dgm:t>
        <a:bodyPr/>
        <a:lstStyle/>
        <a:p>
          <a:endParaRPr lang="en-CA"/>
        </a:p>
      </dgm:t>
    </dgm:pt>
    <dgm:pt modelId="{C2CE7F44-D370-4449-A6F3-01BE6B7D364A}">
      <dgm:prSet phldrT="[Text]" custT="1"/>
      <dgm:spPr/>
      <dgm:t>
        <a:bodyPr/>
        <a:lstStyle/>
        <a:p>
          <a:endParaRPr lang="en-CA" sz="2000" b="1" dirty="0"/>
        </a:p>
      </dgm:t>
    </dgm:pt>
    <dgm:pt modelId="{0E1A1F36-C8B0-46E2-8272-36E6556A68A1}" type="parTrans" cxnId="{E28245CD-B11A-4B35-B651-88E9579DFB30}">
      <dgm:prSet/>
      <dgm:spPr/>
      <dgm:t>
        <a:bodyPr/>
        <a:lstStyle/>
        <a:p>
          <a:endParaRPr lang="en-CA"/>
        </a:p>
      </dgm:t>
    </dgm:pt>
    <dgm:pt modelId="{E6F945A5-4B5B-47B6-ABEA-57BEB4B03C11}" type="sibTrans" cxnId="{E28245CD-B11A-4B35-B651-88E9579DFB30}">
      <dgm:prSet/>
      <dgm:spPr/>
      <dgm:t>
        <a:bodyPr/>
        <a:lstStyle/>
        <a:p>
          <a:endParaRPr lang="en-CA"/>
        </a:p>
      </dgm:t>
    </dgm:pt>
    <dgm:pt modelId="{38A13CCD-CDA8-410C-B906-55737074A993}">
      <dgm:prSet phldrT="[Text]" custT="1"/>
      <dgm:spPr/>
      <dgm:t>
        <a:bodyPr/>
        <a:lstStyle/>
        <a:p>
          <a:endParaRPr lang="en-CA" sz="1600" dirty="0"/>
        </a:p>
      </dgm:t>
    </dgm:pt>
    <dgm:pt modelId="{8CE38CCE-132A-4154-9A4E-15B945748C49}" type="parTrans" cxnId="{66394992-35E3-4E56-93AE-64A1F5BE86D9}">
      <dgm:prSet/>
      <dgm:spPr/>
      <dgm:t>
        <a:bodyPr/>
        <a:lstStyle/>
        <a:p>
          <a:endParaRPr lang="en-CA"/>
        </a:p>
      </dgm:t>
    </dgm:pt>
    <dgm:pt modelId="{7F746D46-C8A9-4E64-A6A8-141A61E47A7F}" type="sibTrans" cxnId="{66394992-35E3-4E56-93AE-64A1F5BE86D9}">
      <dgm:prSet/>
      <dgm:spPr/>
      <dgm:t>
        <a:bodyPr/>
        <a:lstStyle/>
        <a:p>
          <a:endParaRPr lang="en-CA"/>
        </a:p>
      </dgm:t>
    </dgm:pt>
    <dgm:pt modelId="{C5B5E3E4-B30E-4908-BB20-033320B96661}" type="pres">
      <dgm:prSet presAssocID="{11283069-3018-4F1E-94AE-CBCF0D0C5D73}" presName="Name0" presStyleCnt="0">
        <dgm:presLayoutVars>
          <dgm:chMax val="7"/>
          <dgm:resizeHandles val="exact"/>
        </dgm:presLayoutVars>
      </dgm:prSet>
      <dgm:spPr/>
      <dgm:t>
        <a:bodyPr/>
        <a:lstStyle/>
        <a:p>
          <a:endParaRPr lang="en-CA"/>
        </a:p>
      </dgm:t>
    </dgm:pt>
    <dgm:pt modelId="{30198691-99F2-4D87-9D15-8C48D1BED930}" type="pres">
      <dgm:prSet presAssocID="{11283069-3018-4F1E-94AE-CBCF0D0C5D73}" presName="comp1" presStyleCnt="0"/>
      <dgm:spPr/>
      <dgm:t>
        <a:bodyPr/>
        <a:lstStyle/>
        <a:p>
          <a:endParaRPr lang="en-CA"/>
        </a:p>
      </dgm:t>
    </dgm:pt>
    <dgm:pt modelId="{DAB49B24-BC55-46CF-9D96-AA0AE340B384}" type="pres">
      <dgm:prSet presAssocID="{11283069-3018-4F1E-94AE-CBCF0D0C5D73}" presName="circle1" presStyleLbl="node1" presStyleIdx="0" presStyleCnt="3" custLinFactNeighborX="-4123" custLinFactNeighborY="-13510"/>
      <dgm:spPr/>
      <dgm:t>
        <a:bodyPr/>
        <a:lstStyle/>
        <a:p>
          <a:endParaRPr lang="en-CA"/>
        </a:p>
      </dgm:t>
    </dgm:pt>
    <dgm:pt modelId="{53011A2E-18AA-414A-93FC-73CA82A2DFA0}" type="pres">
      <dgm:prSet presAssocID="{11283069-3018-4F1E-94AE-CBCF0D0C5D73}" presName="c1text" presStyleLbl="node1" presStyleIdx="0" presStyleCnt="3">
        <dgm:presLayoutVars>
          <dgm:bulletEnabled val="1"/>
        </dgm:presLayoutVars>
      </dgm:prSet>
      <dgm:spPr/>
      <dgm:t>
        <a:bodyPr/>
        <a:lstStyle/>
        <a:p>
          <a:endParaRPr lang="en-CA"/>
        </a:p>
      </dgm:t>
    </dgm:pt>
    <dgm:pt modelId="{8955DB63-A694-433A-873E-C9AB182A6E13}" type="pres">
      <dgm:prSet presAssocID="{11283069-3018-4F1E-94AE-CBCF0D0C5D73}" presName="comp2" presStyleCnt="0"/>
      <dgm:spPr/>
      <dgm:t>
        <a:bodyPr/>
        <a:lstStyle/>
        <a:p>
          <a:endParaRPr lang="en-CA"/>
        </a:p>
      </dgm:t>
    </dgm:pt>
    <dgm:pt modelId="{8335E5CC-1D63-463F-A09D-718A35FC2C11}" type="pres">
      <dgm:prSet presAssocID="{11283069-3018-4F1E-94AE-CBCF0D0C5D73}" presName="circle2" presStyleLbl="node1" presStyleIdx="1" presStyleCnt="3" custScaleX="104144" custScaleY="102621" custLinFactNeighborX="-20557" custLinFactNeighborY="2001"/>
      <dgm:spPr/>
      <dgm:t>
        <a:bodyPr/>
        <a:lstStyle/>
        <a:p>
          <a:endParaRPr lang="en-CA"/>
        </a:p>
      </dgm:t>
    </dgm:pt>
    <dgm:pt modelId="{8EDFA306-EFB6-43D3-B0E9-8B395F741BC6}" type="pres">
      <dgm:prSet presAssocID="{11283069-3018-4F1E-94AE-CBCF0D0C5D73}" presName="c2text" presStyleLbl="node1" presStyleIdx="1" presStyleCnt="3">
        <dgm:presLayoutVars>
          <dgm:bulletEnabled val="1"/>
        </dgm:presLayoutVars>
      </dgm:prSet>
      <dgm:spPr/>
      <dgm:t>
        <a:bodyPr/>
        <a:lstStyle/>
        <a:p>
          <a:endParaRPr lang="en-CA"/>
        </a:p>
      </dgm:t>
    </dgm:pt>
    <dgm:pt modelId="{2F883779-A302-49B3-881E-9C9785941695}" type="pres">
      <dgm:prSet presAssocID="{11283069-3018-4F1E-94AE-CBCF0D0C5D73}" presName="comp3" presStyleCnt="0"/>
      <dgm:spPr/>
      <dgm:t>
        <a:bodyPr/>
        <a:lstStyle/>
        <a:p>
          <a:endParaRPr lang="en-CA"/>
        </a:p>
      </dgm:t>
    </dgm:pt>
    <dgm:pt modelId="{328DFBF0-341B-4E34-8CC3-B3AF086205F6}" type="pres">
      <dgm:prSet presAssocID="{11283069-3018-4F1E-94AE-CBCF0D0C5D73}" presName="circle3" presStyleLbl="node1" presStyleIdx="2" presStyleCnt="3" custScaleX="110149" custScaleY="112008" custLinFactNeighborX="-41754" custLinFactNeighborY="-3002"/>
      <dgm:spPr/>
      <dgm:t>
        <a:bodyPr/>
        <a:lstStyle/>
        <a:p>
          <a:endParaRPr lang="en-CA"/>
        </a:p>
      </dgm:t>
    </dgm:pt>
    <dgm:pt modelId="{881450D4-DB9F-4063-B1BF-F6C1D2E2368A}" type="pres">
      <dgm:prSet presAssocID="{11283069-3018-4F1E-94AE-CBCF0D0C5D73}" presName="c3text" presStyleLbl="node1" presStyleIdx="2" presStyleCnt="3">
        <dgm:presLayoutVars>
          <dgm:bulletEnabled val="1"/>
        </dgm:presLayoutVars>
      </dgm:prSet>
      <dgm:spPr/>
      <dgm:t>
        <a:bodyPr/>
        <a:lstStyle/>
        <a:p>
          <a:endParaRPr lang="en-CA"/>
        </a:p>
      </dgm:t>
    </dgm:pt>
  </dgm:ptLst>
  <dgm:cxnLst>
    <dgm:cxn modelId="{86A2B91B-FED4-E24C-96EF-9BC1F040141E}" type="presOf" srcId="{C2CE7F44-D370-4449-A6F3-01BE6B7D364A}" destId="{8335E5CC-1D63-463F-A09D-718A35FC2C11}" srcOrd="0" destOrd="0" presId="urn:microsoft.com/office/officeart/2005/8/layout/venn2"/>
    <dgm:cxn modelId="{875EEA06-5021-EB4E-A3D7-010B85A73157}" type="presOf" srcId="{C2CE7F44-D370-4449-A6F3-01BE6B7D364A}" destId="{8EDFA306-EFB6-43D3-B0E9-8B395F741BC6}" srcOrd="1" destOrd="0" presId="urn:microsoft.com/office/officeart/2005/8/layout/venn2"/>
    <dgm:cxn modelId="{E28245CD-B11A-4B35-B651-88E9579DFB30}" srcId="{11283069-3018-4F1E-94AE-CBCF0D0C5D73}" destId="{C2CE7F44-D370-4449-A6F3-01BE6B7D364A}" srcOrd="1" destOrd="0" parTransId="{0E1A1F36-C8B0-46E2-8272-36E6556A68A1}" sibTransId="{E6F945A5-4B5B-47B6-ABEA-57BEB4B03C11}"/>
    <dgm:cxn modelId="{D7A740A6-1502-AB4D-8883-F8A56A271BA7}" type="presOf" srcId="{11283069-3018-4F1E-94AE-CBCF0D0C5D73}" destId="{C5B5E3E4-B30E-4908-BB20-033320B96661}" srcOrd="0" destOrd="0" presId="urn:microsoft.com/office/officeart/2005/8/layout/venn2"/>
    <dgm:cxn modelId="{EB0162D7-138B-4B24-9AC4-ECBD78F4FD3D}" srcId="{11283069-3018-4F1E-94AE-CBCF0D0C5D73}" destId="{C4B691F4-AE99-421B-A724-98C481FC53CF}" srcOrd="0" destOrd="0" parTransId="{FCBA83AE-B078-439E-96E3-9B1E121D5B2C}" sibTransId="{89FB2F52-C9CF-489A-9309-DE71E4AA6B42}"/>
    <dgm:cxn modelId="{B923A980-7958-2A45-B694-7A966A8AE2B4}" type="presOf" srcId="{C4B691F4-AE99-421B-A724-98C481FC53CF}" destId="{DAB49B24-BC55-46CF-9D96-AA0AE340B384}" srcOrd="0" destOrd="0" presId="urn:microsoft.com/office/officeart/2005/8/layout/venn2"/>
    <dgm:cxn modelId="{966047E0-E2C1-C849-B725-C1572889210F}" type="presOf" srcId="{38A13CCD-CDA8-410C-B906-55737074A993}" destId="{328DFBF0-341B-4E34-8CC3-B3AF086205F6}" srcOrd="0" destOrd="0" presId="urn:microsoft.com/office/officeart/2005/8/layout/venn2"/>
    <dgm:cxn modelId="{07236A2E-410D-9F44-89D9-74BF58F3963A}" type="presOf" srcId="{38A13CCD-CDA8-410C-B906-55737074A993}" destId="{881450D4-DB9F-4063-B1BF-F6C1D2E2368A}" srcOrd="1" destOrd="0" presId="urn:microsoft.com/office/officeart/2005/8/layout/venn2"/>
    <dgm:cxn modelId="{488415CC-464E-BB41-8814-B2790317B389}" type="presOf" srcId="{C4B691F4-AE99-421B-A724-98C481FC53CF}" destId="{53011A2E-18AA-414A-93FC-73CA82A2DFA0}" srcOrd="1" destOrd="0" presId="urn:microsoft.com/office/officeart/2005/8/layout/venn2"/>
    <dgm:cxn modelId="{66394992-35E3-4E56-93AE-64A1F5BE86D9}" srcId="{11283069-3018-4F1E-94AE-CBCF0D0C5D73}" destId="{38A13CCD-CDA8-410C-B906-55737074A993}" srcOrd="2" destOrd="0" parTransId="{8CE38CCE-132A-4154-9A4E-15B945748C49}" sibTransId="{7F746D46-C8A9-4E64-A6A8-141A61E47A7F}"/>
    <dgm:cxn modelId="{C2BB5C0A-FA62-B047-911B-F3980BB9B899}" type="presParOf" srcId="{C5B5E3E4-B30E-4908-BB20-033320B96661}" destId="{30198691-99F2-4D87-9D15-8C48D1BED930}" srcOrd="0" destOrd="0" presId="urn:microsoft.com/office/officeart/2005/8/layout/venn2"/>
    <dgm:cxn modelId="{66135B47-2912-C847-8485-87D515B497E0}" type="presParOf" srcId="{30198691-99F2-4D87-9D15-8C48D1BED930}" destId="{DAB49B24-BC55-46CF-9D96-AA0AE340B384}" srcOrd="0" destOrd="0" presId="urn:microsoft.com/office/officeart/2005/8/layout/venn2"/>
    <dgm:cxn modelId="{DA9C4360-96CF-9446-8C99-2A9E693649B2}" type="presParOf" srcId="{30198691-99F2-4D87-9D15-8C48D1BED930}" destId="{53011A2E-18AA-414A-93FC-73CA82A2DFA0}" srcOrd="1" destOrd="0" presId="urn:microsoft.com/office/officeart/2005/8/layout/venn2"/>
    <dgm:cxn modelId="{D91FD763-E66C-344B-9E80-E1741E4D2141}" type="presParOf" srcId="{C5B5E3E4-B30E-4908-BB20-033320B96661}" destId="{8955DB63-A694-433A-873E-C9AB182A6E13}" srcOrd="1" destOrd="0" presId="urn:microsoft.com/office/officeart/2005/8/layout/venn2"/>
    <dgm:cxn modelId="{09A127D7-A14F-584E-AEE4-AFDCD8D46B95}" type="presParOf" srcId="{8955DB63-A694-433A-873E-C9AB182A6E13}" destId="{8335E5CC-1D63-463F-A09D-718A35FC2C11}" srcOrd="0" destOrd="0" presId="urn:microsoft.com/office/officeart/2005/8/layout/venn2"/>
    <dgm:cxn modelId="{81E275EA-063C-D64A-A640-657441B6FDCE}" type="presParOf" srcId="{8955DB63-A694-433A-873E-C9AB182A6E13}" destId="{8EDFA306-EFB6-43D3-B0E9-8B395F741BC6}" srcOrd="1" destOrd="0" presId="urn:microsoft.com/office/officeart/2005/8/layout/venn2"/>
    <dgm:cxn modelId="{1C4E2422-5B9C-D54C-A8B4-11AB30410236}" type="presParOf" srcId="{C5B5E3E4-B30E-4908-BB20-033320B96661}" destId="{2F883779-A302-49B3-881E-9C9785941695}" srcOrd="2" destOrd="0" presId="urn:microsoft.com/office/officeart/2005/8/layout/venn2"/>
    <dgm:cxn modelId="{4B866CB4-17DF-CB46-B2F1-82A74B2C2C4E}" type="presParOf" srcId="{2F883779-A302-49B3-881E-9C9785941695}" destId="{328DFBF0-341B-4E34-8CC3-B3AF086205F6}" srcOrd="0" destOrd="0" presId="urn:microsoft.com/office/officeart/2005/8/layout/venn2"/>
    <dgm:cxn modelId="{A68B85BB-F126-3841-8398-D2201CC24109}" type="presParOf" srcId="{2F883779-A302-49B3-881E-9C9785941695}" destId="{881450D4-DB9F-4063-B1BF-F6C1D2E2368A}" srcOrd="1" destOrd="0" presId="urn:microsoft.com/office/officeart/2005/8/layout/venn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AB49B24-BC55-46CF-9D96-AA0AE340B384}">
      <dsp:nvSpPr>
        <dsp:cNvPr id="0" name=""/>
        <dsp:cNvSpPr/>
      </dsp:nvSpPr>
      <dsp:spPr>
        <a:xfrm>
          <a:off x="137567" y="-71564"/>
          <a:ext cx="4767808" cy="4767808"/>
        </a:xfrm>
        <a:prstGeom prst="ellipse">
          <a:avLst/>
        </a:prstGeom>
        <a:solidFill>
          <a:schemeClr val="accent2">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endParaRPr lang="en-CA" sz="2000" b="1" kern="1200" dirty="0" smtClean="0"/>
        </a:p>
      </dsp:txBody>
      <dsp:txXfrm>
        <a:off x="1688296" y="166825"/>
        <a:ext cx="1666348" cy="715171"/>
      </dsp:txXfrm>
    </dsp:sp>
    <dsp:sp modelId="{8335E5CC-1D63-463F-A09D-718A35FC2C11}">
      <dsp:nvSpPr>
        <dsp:cNvPr id="0" name=""/>
        <dsp:cNvSpPr/>
      </dsp:nvSpPr>
      <dsp:spPr>
        <a:xfrm>
          <a:off x="120939" y="1098228"/>
          <a:ext cx="3724039" cy="3669579"/>
        </a:xfrm>
        <a:prstGeom prst="ellipse">
          <a:avLst/>
        </a:prstGeom>
        <a:solidFill>
          <a:schemeClr val="accent2">
            <a:shade val="80000"/>
            <a:hueOff val="-17936"/>
            <a:satOff val="-2012"/>
            <a:lumOff val="1284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endParaRPr lang="en-CA" sz="2000" b="1" kern="1200" dirty="0"/>
        </a:p>
      </dsp:txBody>
      <dsp:txXfrm>
        <a:off x="1115258" y="1327577"/>
        <a:ext cx="1735402" cy="688046"/>
      </dsp:txXfrm>
    </dsp:sp>
    <dsp:sp modelId="{328DFBF0-341B-4E34-8CC3-B3AF086205F6}">
      <dsp:nvSpPr>
        <dsp:cNvPr id="0" name=""/>
        <dsp:cNvSpPr/>
      </dsp:nvSpPr>
      <dsp:spPr>
        <a:xfrm>
          <a:off x="409749" y="2097644"/>
          <a:ext cx="2625846" cy="2670163"/>
        </a:xfrm>
        <a:prstGeom prst="ellipse">
          <a:avLst/>
        </a:prstGeom>
        <a:solidFill>
          <a:schemeClr val="accent2">
            <a:shade val="80000"/>
            <a:hueOff val="-35872"/>
            <a:satOff val="-4024"/>
            <a:lumOff val="2568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endParaRPr lang="en-CA" sz="1600" kern="1200" dirty="0"/>
        </a:p>
      </dsp:txBody>
      <dsp:txXfrm>
        <a:off x="794295" y="2765185"/>
        <a:ext cx="1856753" cy="1335081"/>
      </dsp:txXfrm>
    </dsp:sp>
  </dsp:spTree>
</dsp:drawing>
</file>

<file path=ppt/diagrams/layout1.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0.19288</cdr:x>
      <cdr:y>0.89899</cdr:y>
    </cdr:from>
    <cdr:to>
      <cdr:x>0.67325</cdr:x>
      <cdr:y>0.95154</cdr:y>
    </cdr:to>
    <cdr:sp macro="" textlink="">
      <cdr:nvSpPr>
        <cdr:cNvPr id="2" name="Title 1"/>
        <cdr:cNvSpPr txBox="1">
          <a:spLocks xmlns:a="http://schemas.openxmlformats.org/drawingml/2006/main"/>
        </cdr:cNvSpPr>
      </cdr:nvSpPr>
      <cdr:spPr bwMode="auto">
        <a:xfrm xmlns:a="http://schemas.openxmlformats.org/drawingml/2006/main">
          <a:off x="1763688" y="6165304"/>
          <a:ext cx="4392488" cy="360388"/>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anchor="ctr"/>
        <a:lstStyle xmlns:a="http://schemas.openxmlformats.org/drawingml/2006/main">
          <a:defPPr>
            <a:defRPr lang="en-US"/>
          </a:defPPr>
          <a:lvl1pPr algn="l" rtl="0" fontAlgn="base">
            <a:spcBef>
              <a:spcPct val="0"/>
            </a:spcBef>
            <a:spcAft>
              <a:spcPct val="0"/>
            </a:spcAft>
            <a:defRPr kern="1200">
              <a:solidFill>
                <a:sysClr val="windowText" lastClr="000000"/>
              </a:solidFill>
              <a:latin typeface="Arial" charset="0"/>
              <a:cs typeface="Arial" charset="0"/>
            </a:defRPr>
          </a:lvl1pPr>
          <a:lvl2pPr marL="457200" algn="l" rtl="0" fontAlgn="base">
            <a:spcBef>
              <a:spcPct val="0"/>
            </a:spcBef>
            <a:spcAft>
              <a:spcPct val="0"/>
            </a:spcAft>
            <a:defRPr kern="1200">
              <a:solidFill>
                <a:sysClr val="windowText" lastClr="000000"/>
              </a:solidFill>
              <a:latin typeface="Arial" charset="0"/>
              <a:cs typeface="Arial" charset="0"/>
            </a:defRPr>
          </a:lvl2pPr>
          <a:lvl3pPr marL="914400" algn="l" rtl="0" fontAlgn="base">
            <a:spcBef>
              <a:spcPct val="0"/>
            </a:spcBef>
            <a:spcAft>
              <a:spcPct val="0"/>
            </a:spcAft>
            <a:defRPr kern="1200">
              <a:solidFill>
                <a:sysClr val="windowText" lastClr="000000"/>
              </a:solidFill>
              <a:latin typeface="Arial" charset="0"/>
              <a:cs typeface="Arial" charset="0"/>
            </a:defRPr>
          </a:lvl3pPr>
          <a:lvl4pPr marL="1371600" algn="l" rtl="0" fontAlgn="base">
            <a:spcBef>
              <a:spcPct val="0"/>
            </a:spcBef>
            <a:spcAft>
              <a:spcPct val="0"/>
            </a:spcAft>
            <a:defRPr kern="1200">
              <a:solidFill>
                <a:sysClr val="windowText" lastClr="000000"/>
              </a:solidFill>
              <a:latin typeface="Arial" charset="0"/>
              <a:cs typeface="Arial" charset="0"/>
            </a:defRPr>
          </a:lvl4pPr>
          <a:lvl5pPr marL="1828800" algn="l" rtl="0" fontAlgn="base">
            <a:spcBef>
              <a:spcPct val="0"/>
            </a:spcBef>
            <a:spcAft>
              <a:spcPct val="0"/>
            </a:spcAft>
            <a:defRPr kern="1200">
              <a:solidFill>
                <a:sysClr val="windowText" lastClr="000000"/>
              </a:solidFill>
              <a:latin typeface="Arial" charset="0"/>
              <a:cs typeface="Arial" charset="0"/>
            </a:defRPr>
          </a:lvl5pPr>
          <a:lvl6pPr marL="2286000" algn="l" defTabSz="914400" rtl="0" eaLnBrk="1" latinLnBrk="0" hangingPunct="1">
            <a:defRPr kern="1200">
              <a:solidFill>
                <a:sysClr val="windowText" lastClr="000000"/>
              </a:solidFill>
              <a:latin typeface="Arial" charset="0"/>
              <a:cs typeface="Arial" charset="0"/>
            </a:defRPr>
          </a:lvl6pPr>
          <a:lvl7pPr marL="2743200" algn="l" defTabSz="914400" rtl="0" eaLnBrk="1" latinLnBrk="0" hangingPunct="1">
            <a:defRPr kern="1200">
              <a:solidFill>
                <a:sysClr val="windowText" lastClr="000000"/>
              </a:solidFill>
              <a:latin typeface="Arial" charset="0"/>
              <a:cs typeface="Arial" charset="0"/>
            </a:defRPr>
          </a:lvl7pPr>
          <a:lvl8pPr marL="3200400" algn="l" defTabSz="914400" rtl="0" eaLnBrk="1" latinLnBrk="0" hangingPunct="1">
            <a:defRPr kern="1200">
              <a:solidFill>
                <a:sysClr val="windowText" lastClr="000000"/>
              </a:solidFill>
              <a:latin typeface="Arial" charset="0"/>
              <a:cs typeface="Arial" charset="0"/>
            </a:defRPr>
          </a:lvl8pPr>
          <a:lvl9pPr marL="3657600" algn="l" defTabSz="914400" rtl="0" eaLnBrk="1" latinLnBrk="0" hangingPunct="1">
            <a:defRPr kern="1200">
              <a:solidFill>
                <a:sysClr val="windowText" lastClr="000000"/>
              </a:solidFill>
              <a:latin typeface="Arial" charset="0"/>
              <a:cs typeface="Arial" charset="0"/>
            </a:defRPr>
          </a:lvl9pPr>
        </a:lstStyle>
        <a:p xmlns:a="http://schemas.openxmlformats.org/drawingml/2006/main">
          <a:pPr algn="ctr">
            <a:defRPr/>
          </a:pPr>
          <a:r>
            <a:rPr lang="en-CA" sz="1200" b="1" i="1" dirty="0">
              <a:solidFill>
                <a:srgbClr val="1F497D"/>
              </a:solidFill>
              <a:latin typeface="Arial" pitchFamily="34" charset="0"/>
              <a:cs typeface="Arial" pitchFamily="34" charset="0"/>
            </a:rPr>
            <a:t>*Based on </a:t>
          </a:r>
          <a:r>
            <a:rPr lang="en-CA" sz="1200" b="1" i="1" dirty="0" smtClean="0">
              <a:solidFill>
                <a:srgbClr val="1F497D"/>
              </a:solidFill>
              <a:latin typeface="Arial" pitchFamily="34" charset="0"/>
              <a:cs typeface="Arial" pitchFamily="34" charset="0"/>
            </a:rPr>
            <a:t>information received in strategic plans.</a:t>
          </a:r>
          <a:endParaRPr lang="en-CA" sz="1200" dirty="0">
            <a:solidFill>
              <a:srgbClr val="1F497D"/>
            </a:solidFill>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0.2795</cdr:x>
      <cdr:y>0.93049</cdr:y>
    </cdr:from>
    <cdr:to>
      <cdr:x>0.75989</cdr:x>
      <cdr:y>0.98304</cdr:y>
    </cdr:to>
    <cdr:sp macro="" textlink="">
      <cdr:nvSpPr>
        <cdr:cNvPr id="2" name="Title 1"/>
        <cdr:cNvSpPr txBox="1">
          <a:spLocks xmlns:a="http://schemas.openxmlformats.org/drawingml/2006/main"/>
        </cdr:cNvSpPr>
      </cdr:nvSpPr>
      <cdr:spPr bwMode="auto">
        <a:xfrm xmlns:a="http://schemas.openxmlformats.org/drawingml/2006/main">
          <a:off x="2555776" y="6381328"/>
          <a:ext cx="4392686" cy="360388"/>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anchor="ctr"/>
        <a:lstStyle xmlns:a="http://schemas.openxmlformats.org/drawingml/2006/main">
          <a:defPPr>
            <a:defRPr lang="en-US"/>
          </a:defPPr>
          <a:lvl1pPr algn="l" rtl="0" fontAlgn="base">
            <a:spcBef>
              <a:spcPct val="0"/>
            </a:spcBef>
            <a:spcAft>
              <a:spcPct val="0"/>
            </a:spcAft>
            <a:defRPr kern="1200">
              <a:solidFill>
                <a:sysClr val="windowText" lastClr="000000"/>
              </a:solidFill>
              <a:latin typeface="Arial" charset="0"/>
              <a:cs typeface="Arial" charset="0"/>
            </a:defRPr>
          </a:lvl1pPr>
          <a:lvl2pPr marL="457200" algn="l" rtl="0" fontAlgn="base">
            <a:spcBef>
              <a:spcPct val="0"/>
            </a:spcBef>
            <a:spcAft>
              <a:spcPct val="0"/>
            </a:spcAft>
            <a:defRPr kern="1200">
              <a:solidFill>
                <a:sysClr val="windowText" lastClr="000000"/>
              </a:solidFill>
              <a:latin typeface="Arial" charset="0"/>
              <a:cs typeface="Arial" charset="0"/>
            </a:defRPr>
          </a:lvl2pPr>
          <a:lvl3pPr marL="914400" algn="l" rtl="0" fontAlgn="base">
            <a:spcBef>
              <a:spcPct val="0"/>
            </a:spcBef>
            <a:spcAft>
              <a:spcPct val="0"/>
            </a:spcAft>
            <a:defRPr kern="1200">
              <a:solidFill>
                <a:sysClr val="windowText" lastClr="000000"/>
              </a:solidFill>
              <a:latin typeface="Arial" charset="0"/>
              <a:cs typeface="Arial" charset="0"/>
            </a:defRPr>
          </a:lvl3pPr>
          <a:lvl4pPr marL="1371600" algn="l" rtl="0" fontAlgn="base">
            <a:spcBef>
              <a:spcPct val="0"/>
            </a:spcBef>
            <a:spcAft>
              <a:spcPct val="0"/>
            </a:spcAft>
            <a:defRPr kern="1200">
              <a:solidFill>
                <a:sysClr val="windowText" lastClr="000000"/>
              </a:solidFill>
              <a:latin typeface="Arial" charset="0"/>
              <a:cs typeface="Arial" charset="0"/>
            </a:defRPr>
          </a:lvl4pPr>
          <a:lvl5pPr marL="1828800" algn="l" rtl="0" fontAlgn="base">
            <a:spcBef>
              <a:spcPct val="0"/>
            </a:spcBef>
            <a:spcAft>
              <a:spcPct val="0"/>
            </a:spcAft>
            <a:defRPr kern="1200">
              <a:solidFill>
                <a:sysClr val="windowText" lastClr="000000"/>
              </a:solidFill>
              <a:latin typeface="Arial" charset="0"/>
              <a:cs typeface="Arial" charset="0"/>
            </a:defRPr>
          </a:lvl5pPr>
          <a:lvl6pPr marL="2286000" algn="l" defTabSz="914400" rtl="0" eaLnBrk="1" latinLnBrk="0" hangingPunct="1">
            <a:defRPr kern="1200">
              <a:solidFill>
                <a:sysClr val="windowText" lastClr="000000"/>
              </a:solidFill>
              <a:latin typeface="Arial" charset="0"/>
              <a:cs typeface="Arial" charset="0"/>
            </a:defRPr>
          </a:lvl6pPr>
          <a:lvl7pPr marL="2743200" algn="l" defTabSz="914400" rtl="0" eaLnBrk="1" latinLnBrk="0" hangingPunct="1">
            <a:defRPr kern="1200">
              <a:solidFill>
                <a:sysClr val="windowText" lastClr="000000"/>
              </a:solidFill>
              <a:latin typeface="Arial" charset="0"/>
              <a:cs typeface="Arial" charset="0"/>
            </a:defRPr>
          </a:lvl7pPr>
          <a:lvl8pPr marL="3200400" algn="l" defTabSz="914400" rtl="0" eaLnBrk="1" latinLnBrk="0" hangingPunct="1">
            <a:defRPr kern="1200">
              <a:solidFill>
                <a:sysClr val="windowText" lastClr="000000"/>
              </a:solidFill>
              <a:latin typeface="Arial" charset="0"/>
              <a:cs typeface="Arial" charset="0"/>
            </a:defRPr>
          </a:lvl8pPr>
          <a:lvl9pPr marL="3657600" algn="l" defTabSz="914400" rtl="0" eaLnBrk="1" latinLnBrk="0" hangingPunct="1">
            <a:defRPr kern="1200">
              <a:solidFill>
                <a:sysClr val="windowText" lastClr="000000"/>
              </a:solidFill>
              <a:latin typeface="Arial" charset="0"/>
              <a:cs typeface="Arial" charset="0"/>
            </a:defRPr>
          </a:lvl9pPr>
        </a:lstStyle>
        <a:p xmlns:a="http://schemas.openxmlformats.org/drawingml/2006/main">
          <a:pPr algn="ctr">
            <a:defRPr/>
          </a:pPr>
          <a:r>
            <a:rPr lang="en-CA" sz="1200" b="1" i="1" dirty="0">
              <a:solidFill>
                <a:srgbClr val="1F497D"/>
              </a:solidFill>
              <a:latin typeface="Arial" pitchFamily="34" charset="0"/>
              <a:cs typeface="Arial" pitchFamily="34" charset="0"/>
            </a:rPr>
            <a:t>*Based on information received in </a:t>
          </a:r>
          <a:r>
            <a:rPr lang="en-CA" sz="1200" b="1" i="1" dirty="0" smtClean="0">
              <a:solidFill>
                <a:srgbClr val="1F497D"/>
              </a:solidFill>
              <a:latin typeface="Arial" pitchFamily="34" charset="0"/>
              <a:cs typeface="Arial" pitchFamily="34" charset="0"/>
            </a:rPr>
            <a:t>strategic plans.</a:t>
          </a:r>
          <a:endParaRPr lang="en-CA" sz="1200" dirty="0">
            <a:solidFill>
              <a:srgbClr val="1F497D"/>
            </a:solidFill>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D1373DC0-A35E-1741-8FA7-9991A65DDBC8}" type="datetimeFigureOut">
              <a:rPr lang="en-US" smtClean="0"/>
              <a:pPr/>
              <a:t>2/4/2012</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B81EEDAC-B044-6B49-992B-571EB634D6EF}" type="slidenum">
              <a:rPr lang="en-US" smtClean="0"/>
              <a:pPr/>
              <a:t>‹#›</a:t>
            </a:fld>
            <a:endParaRPr 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F9281D59-2DDE-AE40-BBF4-D1073076C1B7}" type="datetimeFigureOut">
              <a:rPr lang="en-US" smtClean="0"/>
              <a:pPr/>
              <a:t>2/4/2012</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BA76AEA4-E2AC-D345-B61B-B60ECB717406}" type="slidenum">
              <a:rPr lang="en-US" smtClean="0"/>
              <a:pPr/>
              <a:t>‹#›</a:t>
            </a:fld>
            <a:endParaRPr lang="en-US"/>
          </a:p>
        </p:txBody>
      </p:sp>
    </p:spTree>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mailto:mcolbourne@auma.ca" TargetMode="External"/><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a:t>
            </a:r>
            <a:r>
              <a:rPr lang="en-US" dirty="0" err="1" smtClean="0"/>
              <a:t>http://www.brandonu.ca/rdi/publications/rural-immigrationrural-migration/</a:t>
            </a:r>
            <a:endParaRPr lang="en-US" dirty="0"/>
          </a:p>
        </p:txBody>
      </p:sp>
      <p:sp>
        <p:nvSpPr>
          <p:cNvPr id="4" name="Slide Number Placeholder 3"/>
          <p:cNvSpPr>
            <a:spLocks noGrp="1"/>
          </p:cNvSpPr>
          <p:nvPr>
            <p:ph type="sldNum" sz="quarter" idx="10"/>
          </p:nvPr>
        </p:nvSpPr>
        <p:spPr/>
        <p:txBody>
          <a:bodyPr/>
          <a:lstStyle/>
          <a:p>
            <a:fld id="{BA76AEA4-E2AC-D345-B61B-B60ECB717406}" type="slidenum">
              <a:rPr lang="en-US" smtClean="0"/>
              <a:pPr/>
              <a:t>15</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p:spPr>
      </p:sp>
      <p:sp>
        <p:nvSpPr>
          <p:cNvPr id="4710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710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A56BAA8-EF5E-42A3-9BB2-E01A5D218BB2}" type="slidenum">
              <a:rPr lang="en-CA" smtClean="0"/>
              <a:pPr/>
              <a:t>21</a:t>
            </a:fld>
            <a:endParaRPr lang="en-CA"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47500" lnSpcReduction="20000"/>
          </a:bodyPr>
          <a:lstStyle/>
          <a:p>
            <a:pPr>
              <a:defRPr/>
            </a:pPr>
            <a:endParaRPr lang="en-CA" dirty="0"/>
          </a:p>
        </p:txBody>
      </p:sp>
      <p:sp>
        <p:nvSpPr>
          <p:cNvPr id="4813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2C22286-2B44-4C0A-8638-141144DC2456}" type="slidenum">
              <a:rPr lang="en-CA" smtClean="0"/>
              <a:pPr/>
              <a:t>22</a:t>
            </a:fld>
            <a:endParaRPr lang="en-CA"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15789"/>
            <a:ext cx="5608320" cy="4639592"/>
          </a:xfrm>
        </p:spPr>
        <p:txBody>
          <a:bodyPr>
            <a:noAutofit/>
          </a:bodyPr>
          <a:lstStyle/>
          <a:p>
            <a:pPr indent="-465887"/>
            <a:r>
              <a:rPr lang="en-US" sz="800" b="1" dirty="0" smtClean="0"/>
              <a:t>Common Commitments</a:t>
            </a:r>
          </a:p>
          <a:p>
            <a:pPr indent="-465887"/>
            <a:endParaRPr lang="en-US" sz="800" b="1" dirty="0" smtClean="0"/>
          </a:p>
          <a:p>
            <a:pPr indent="-465887"/>
            <a:r>
              <a:rPr lang="en-US" sz="800" b="1" dirty="0" smtClean="0"/>
              <a:t>The municipality as an organization in the fulfillment of Human Rights will: </a:t>
            </a:r>
          </a:p>
          <a:p>
            <a:pPr indent="-465887"/>
            <a:r>
              <a:rPr lang="en-US" sz="800" dirty="0" smtClean="0"/>
              <a:t>Provide equal opportunities as a municipal employer, service provider and contractor.</a:t>
            </a:r>
          </a:p>
          <a:p>
            <a:pPr indent="-465887"/>
            <a:r>
              <a:rPr lang="en-US" sz="800" dirty="0" smtClean="0"/>
              <a:t>Support measures to promote equity in the </a:t>
            </a:r>
            <a:r>
              <a:rPr lang="en-US" sz="800" dirty="0" err="1" smtClean="0"/>
              <a:t>labour</a:t>
            </a:r>
            <a:r>
              <a:rPr lang="en-US" sz="800" dirty="0" smtClean="0"/>
              <a:t> market.</a:t>
            </a:r>
          </a:p>
          <a:p>
            <a:pPr indent="-465887"/>
            <a:r>
              <a:rPr lang="en-US" sz="800" dirty="0" smtClean="0"/>
              <a:t>Support measures to challenge racism and discrimination and promote diversity and equal opportunity in housing.</a:t>
            </a:r>
          </a:p>
          <a:p>
            <a:pPr indent="-465887"/>
            <a:endParaRPr lang="en-US" sz="800" dirty="0" smtClean="0"/>
          </a:p>
          <a:p>
            <a:pPr indent="-465887"/>
            <a:r>
              <a:rPr lang="en-US" sz="800" b="1" dirty="0" smtClean="0"/>
              <a:t>The municipality as a community sharing responsibility for respecting and promoting Human Rights and diversity will:</a:t>
            </a:r>
          </a:p>
          <a:p>
            <a:pPr indent="-465887"/>
            <a:endParaRPr lang="en-US" sz="800" dirty="0" smtClean="0"/>
          </a:p>
          <a:p>
            <a:pPr indent="-465887"/>
            <a:r>
              <a:rPr lang="en-US" sz="800" dirty="0" smtClean="0"/>
              <a:t>Involve citizens by giving them a voice in anti-racism initiatives and decision-making.</a:t>
            </a:r>
          </a:p>
          <a:p>
            <a:pPr indent="-465887"/>
            <a:r>
              <a:rPr lang="en-US" sz="800" dirty="0" smtClean="0"/>
              <a:t>Support measures to challenge racism and discrimination and promote diversity and equal opportunity in the education sector and in other forms of 	learning.</a:t>
            </a:r>
          </a:p>
          <a:p>
            <a:pPr indent="-465887"/>
            <a:r>
              <a:rPr lang="en-US" sz="800" dirty="0" smtClean="0"/>
              <a:t>Promote respect, understanding and appreciation of cultural diversity and the inclusion of Aboriginal and </a:t>
            </a:r>
            <a:r>
              <a:rPr lang="en-US" sz="800" dirty="0" err="1" smtClean="0"/>
              <a:t>racialized</a:t>
            </a:r>
            <a:r>
              <a:rPr lang="en-US" sz="800" dirty="0" smtClean="0"/>
              <a:t> communities into the cultural fabric of the </a:t>
            </a:r>
          </a:p>
          <a:p>
            <a:pPr indent="-465887"/>
            <a:r>
              <a:rPr lang="en-US" sz="800" dirty="0" smtClean="0"/>
              <a:t>municipality</a:t>
            </a:r>
          </a:p>
          <a:p>
            <a:endParaRPr lang="en-US" sz="800" dirty="0" smtClean="0"/>
          </a:p>
          <a:p>
            <a:pPr defTabSz="465887">
              <a:defRPr/>
            </a:pPr>
            <a:r>
              <a:rPr lang="en-US" sz="800" dirty="0" smtClean="0"/>
              <a:t>(Source: CMARD 2011a)</a:t>
            </a:r>
          </a:p>
          <a:p>
            <a:endParaRPr lang="en-US" sz="800" dirty="0" smtClean="0"/>
          </a:p>
          <a:p>
            <a:r>
              <a:rPr lang="en-US" sz="800" b="1" dirty="0" smtClean="0"/>
              <a:t>Common Declaration</a:t>
            </a:r>
          </a:p>
          <a:p>
            <a:pPr>
              <a:buNone/>
            </a:pPr>
            <a:r>
              <a:rPr lang="en-US" sz="800" dirty="0" smtClean="0"/>
              <a:t>Be it resolved that:</a:t>
            </a:r>
          </a:p>
          <a:p>
            <a:endParaRPr lang="en-US" sz="800" dirty="0" smtClean="0"/>
          </a:p>
          <a:p>
            <a:r>
              <a:rPr lang="en-US" sz="800" dirty="0" smtClean="0"/>
              <a:t>The Municipality of ___________agrees to join the Coalition of Canadian Municipalities Against Racism and Discrimination and, in joining the Coalition, endorses the Common Commitments and </a:t>
            </a:r>
            <a:r>
              <a:rPr lang="en-US" sz="800" b="1" dirty="0" smtClean="0"/>
              <a:t>agrees to develop or adapt its own unique Plan of Action</a:t>
            </a:r>
            <a:r>
              <a:rPr lang="en-US" sz="800" dirty="0" smtClean="0"/>
              <a:t> accordingly.</a:t>
            </a:r>
          </a:p>
          <a:p>
            <a:r>
              <a:rPr lang="en-US" sz="800" dirty="0" smtClean="0"/>
              <a:t>These Common Commitments and the Municipality's unique </a:t>
            </a:r>
            <a:r>
              <a:rPr lang="en-US" sz="800" b="1" dirty="0" smtClean="0"/>
              <a:t>Plan of Action will be an integral part of the Municipality's vision, strategies and policies</a:t>
            </a:r>
            <a:r>
              <a:rPr lang="en-US" sz="800" dirty="0" smtClean="0"/>
              <a:t>.</a:t>
            </a:r>
          </a:p>
          <a:p>
            <a:r>
              <a:rPr lang="en-US" sz="800" dirty="0" smtClean="0"/>
              <a:t>In developing or adapting and implementing its own unique Plan of Action toward progressive realization of the Common Commitments, </a:t>
            </a:r>
            <a:r>
              <a:rPr lang="en-US" sz="800" b="1" dirty="0" smtClean="0"/>
              <a:t>the Municipality will cooperate with other organizations and jurisdictions</a:t>
            </a:r>
            <a:r>
              <a:rPr lang="en-US" sz="800" dirty="0" smtClean="0"/>
              <a:t>, including other levels of government, Aboriginal peoples,3 public and private sector institutions, and civil society organizations, all of whom have responsibilities in the area of human rights</a:t>
            </a:r>
          </a:p>
          <a:p>
            <a:r>
              <a:rPr lang="en-US" sz="800" dirty="0" smtClean="0"/>
              <a:t>.The Municipality will set its priorities, actions and timelines </a:t>
            </a:r>
            <a:r>
              <a:rPr lang="en-US" sz="800" b="1" dirty="0" smtClean="0"/>
              <a:t>and allocate resources according to its unique circumstances, and within its means </a:t>
            </a:r>
            <a:r>
              <a:rPr lang="en-US" sz="800" dirty="0" smtClean="0"/>
              <a:t>and jurisdiction. </a:t>
            </a:r>
          </a:p>
          <a:p>
            <a:r>
              <a:rPr lang="en-US" sz="800" dirty="0" smtClean="0"/>
              <a:t>The Municipality will </a:t>
            </a:r>
            <a:r>
              <a:rPr lang="en-US" sz="800" b="1" dirty="0" smtClean="0"/>
              <a:t>exchange its expertise and share best practices </a:t>
            </a:r>
            <a:r>
              <a:rPr lang="en-US" sz="800" dirty="0" smtClean="0"/>
              <a:t>with other municipalities involved in the Coalition and will </a:t>
            </a:r>
            <a:r>
              <a:rPr lang="en-US" sz="800" b="1" dirty="0" smtClean="0"/>
              <a:t>report publicly on an annual basis </a:t>
            </a:r>
            <a:r>
              <a:rPr lang="en-US" sz="800" dirty="0" smtClean="0"/>
              <a:t>on actions undertaken toward the realization of these Common Commitments.</a:t>
            </a:r>
          </a:p>
          <a:p>
            <a:pPr algn="r">
              <a:buNone/>
            </a:pPr>
            <a:r>
              <a:rPr lang="en-US" sz="800" dirty="0" smtClean="0"/>
              <a:t>(Source: CMARD 2011b)</a:t>
            </a:r>
          </a:p>
          <a:p>
            <a:endParaRPr lang="en-US" sz="800" b="1" dirty="0"/>
          </a:p>
        </p:txBody>
      </p:sp>
      <p:sp>
        <p:nvSpPr>
          <p:cNvPr id="4" name="Slide Number Placeholder 3"/>
          <p:cNvSpPr>
            <a:spLocks noGrp="1"/>
          </p:cNvSpPr>
          <p:nvPr>
            <p:ph type="sldNum" sz="quarter" idx="10"/>
          </p:nvPr>
        </p:nvSpPr>
        <p:spPr/>
        <p:txBody>
          <a:bodyPr/>
          <a:lstStyle/>
          <a:p>
            <a:fld id="{BA76AEA4-E2AC-D345-B61B-B60ECB717406}" type="slidenum">
              <a:rPr lang="en-US" smtClean="0"/>
              <a:pPr/>
              <a:t>24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Safe </a:t>
            </a:r>
            <a:r>
              <a:rPr lang="en-US" dirty="0" err="1" smtClean="0"/>
              <a:t>Harbour</a:t>
            </a:r>
            <a:r>
              <a:rPr lang="en-US" dirty="0" smtClean="0"/>
              <a:t>: Respect for All is about a vision in action: creating opportunities for businesses, institutions, agencies, and municipalities to be proactive in creating welcoming and inclusive workplaces and communities.  Building on roots in 24 communities in British Columbia, Safe </a:t>
            </a:r>
            <a:r>
              <a:rPr lang="en-US" dirty="0" err="1" smtClean="0"/>
              <a:t>Harbour</a:t>
            </a:r>
            <a:r>
              <a:rPr lang="en-US" dirty="0" smtClean="0"/>
              <a:t>: Respect for All continues to expand and grow recognition, coordinated by the Affiliation of Multicultural Societies and Service Agencies of BC, an affiliation of 75 multicultural agencies providing immigrant settlement and multicultural services.  Community Organizers, not-for-profit agencies who serve newcomers, multicultural, Aboriginal and underserved populations, deliver the two-hour Safe </a:t>
            </a:r>
            <a:r>
              <a:rPr lang="en-US" dirty="0" err="1" smtClean="0"/>
              <a:t>Harbour</a:t>
            </a:r>
            <a:r>
              <a:rPr lang="en-US" dirty="0" smtClean="0"/>
              <a:t>: Respect for All workshop to one or more representatives from businesses, financial institutions, agencies, libraries, government offices, policing stations and other local organizations, helping them to create an inclusive workplace environment where employees, customers and clients of diverse backgrounds know that they will be respected and safe from discrimination. The workshop not only explores stereotyping, privilege, marginalization, but also offers ways to improve customer service by providing equitable treatment to all.  Safe </a:t>
            </a:r>
            <a:r>
              <a:rPr lang="en-US" dirty="0" err="1" smtClean="0"/>
              <a:t>Harbour</a:t>
            </a:r>
            <a:r>
              <a:rPr lang="en-US" dirty="0" smtClean="0"/>
              <a:t> locations sign on to three key commitments: Equitable Treatment for All:  Welcoming all clients and/or customers in a respectful manner.  If a  concern is expressed regarding a lack of respectful treatment, employers and staff take steps to address it.  An Immediate Safe Place:  For someone experiencing discrimination in or near the worksite which may include a place to sit, a glass of water, a phone to use, and access to a list of resources. Prepared Employees and Worksites:  Preparing all staff to implement these commitments. </a:t>
            </a:r>
            <a:endParaRPr lang="en-US" b="0" i="0" dirty="0"/>
          </a:p>
        </p:txBody>
      </p:sp>
      <p:sp>
        <p:nvSpPr>
          <p:cNvPr id="4" name="Slide Number Placeholder 3"/>
          <p:cNvSpPr>
            <a:spLocks noGrp="1"/>
          </p:cNvSpPr>
          <p:nvPr>
            <p:ph type="sldNum" sz="quarter" idx="10"/>
          </p:nvPr>
        </p:nvSpPr>
        <p:spPr/>
        <p:txBody>
          <a:bodyPr/>
          <a:lstStyle/>
          <a:p>
            <a:fld id="{BA76AEA4-E2AC-D345-B61B-B60ECB717406}" type="slidenum">
              <a:rPr lang="en-US" smtClean="0"/>
              <a:pPr/>
              <a:t>28</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Fiscal 2011/2012 $300,000 grant to AUMA to develop on-line resources and 4 best practice videos</a:t>
            </a:r>
          </a:p>
          <a:p>
            <a:endParaRPr lang="en-CA" dirty="0" smtClean="0"/>
          </a:p>
          <a:p>
            <a:r>
              <a:rPr lang="en-CA" dirty="0" smtClean="0"/>
              <a:t>End of November – Beginning of December will host a best practices conference.</a:t>
            </a:r>
          </a:p>
          <a:p>
            <a:endParaRPr lang="en-CA" dirty="0" smtClean="0"/>
          </a:p>
          <a:p>
            <a:r>
              <a:rPr lang="en-CA" dirty="0" smtClean="0"/>
              <a:t>Contact: Mark </a:t>
            </a:r>
            <a:r>
              <a:rPr lang="en-CA" dirty="0" err="1" smtClean="0"/>
              <a:t>Colbourne</a:t>
            </a:r>
            <a:r>
              <a:rPr lang="en-CA" dirty="0" smtClean="0"/>
              <a:t> (</a:t>
            </a:r>
            <a:r>
              <a:rPr lang="en-CA" u="sng" dirty="0" smtClean="0">
                <a:hlinkClick r:id="rId3"/>
              </a:rPr>
              <a:t>mcolbourne@auma.ca</a:t>
            </a:r>
            <a:r>
              <a:rPr lang="en-CA" u="sng" dirty="0" smtClean="0"/>
              <a:t>)</a:t>
            </a:r>
            <a:r>
              <a:rPr lang="en-CA" dirty="0" smtClean="0"/>
              <a:t/>
            </a:r>
            <a:br>
              <a:rPr lang="en-CA" dirty="0" smtClean="0"/>
            </a:br>
            <a:endParaRPr lang="en-CA" dirty="0"/>
          </a:p>
        </p:txBody>
      </p:sp>
      <p:sp>
        <p:nvSpPr>
          <p:cNvPr id="4" name="Slide Number Placeholder 3"/>
          <p:cNvSpPr>
            <a:spLocks noGrp="1"/>
          </p:cNvSpPr>
          <p:nvPr>
            <p:ph type="sldNum" sz="quarter" idx="10"/>
          </p:nvPr>
        </p:nvSpPr>
        <p:spPr/>
        <p:txBody>
          <a:bodyPr/>
          <a:lstStyle/>
          <a:p>
            <a:fld id="{BA76AEA4-E2AC-D345-B61B-B60ECB717406}" type="slidenum">
              <a:rPr lang="en-US" smtClean="0"/>
              <a:pPr/>
              <a:t>32</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dirty="0" smtClean="0"/>
              <a:t>Abu-</a:t>
            </a:r>
            <a:r>
              <a:rPr lang="en-US" dirty="0" err="1" smtClean="0"/>
              <a:t>Laban</a:t>
            </a:r>
            <a:r>
              <a:rPr lang="en-US" dirty="0" smtClean="0"/>
              <a:t>, </a:t>
            </a:r>
            <a:r>
              <a:rPr lang="en-US" dirty="0" err="1" smtClean="0"/>
              <a:t>Baha</a:t>
            </a:r>
            <a:r>
              <a:rPr lang="en-US" dirty="0" smtClean="0"/>
              <a:t>,</a:t>
            </a:r>
            <a:r>
              <a:rPr lang="en-US" baseline="0" dirty="0" smtClean="0"/>
              <a:t> Tracey </a:t>
            </a:r>
            <a:r>
              <a:rPr lang="en-US" baseline="0" dirty="0" err="1" smtClean="0"/>
              <a:t>Deriwng</a:t>
            </a:r>
            <a:r>
              <a:rPr lang="en-US" baseline="0" dirty="0" smtClean="0"/>
              <a:t>, Harvey </a:t>
            </a:r>
            <a:r>
              <a:rPr lang="en-US" baseline="0" dirty="0" err="1" smtClean="0"/>
              <a:t>Krahn</a:t>
            </a:r>
            <a:r>
              <a:rPr lang="en-US" baseline="0" dirty="0" smtClean="0"/>
              <a:t>, Marlene </a:t>
            </a:r>
            <a:r>
              <a:rPr lang="en-US" baseline="0" dirty="0" err="1" smtClean="0"/>
              <a:t>Mulder</a:t>
            </a:r>
            <a:r>
              <a:rPr lang="en-US" baseline="0" dirty="0" smtClean="0"/>
              <a:t> and Lori Wilkinson 1999. “The Settlement Experiences of Refugees in Alberta” http://pcerii.metropolis.net/Virtual%20Library/RefugeeStudy/index.htm</a:t>
            </a:r>
            <a:endParaRPr lang="en-US" dirty="0" smtClean="0"/>
          </a:p>
          <a:p>
            <a:endParaRPr lang="en-US" dirty="0" smtClean="0"/>
          </a:p>
          <a:p>
            <a:pPr defTabSz="465887">
              <a:defRPr/>
            </a:pPr>
            <a:r>
              <a:rPr lang="en-US" dirty="0" smtClean="0"/>
              <a:t>In its 15 years of operation the Prairie Metropolis Centre has conducted hundreds of research students on immigration, integration and settlement on the Prairies.  Examples include:</a:t>
            </a:r>
          </a:p>
          <a:p>
            <a:pPr defTabSz="465887">
              <a:defRPr/>
            </a:pPr>
            <a:endParaRPr lang="en-US" dirty="0" smtClean="0"/>
          </a:p>
          <a:p>
            <a:pPr defTabSz="465887">
              <a:defRPr/>
            </a:pPr>
            <a:r>
              <a:rPr lang="en-US" dirty="0" err="1" smtClean="0"/>
              <a:t>Derwing</a:t>
            </a:r>
            <a:r>
              <a:rPr lang="en-US" dirty="0" smtClean="0"/>
              <a:t>, Tracey and Harvey </a:t>
            </a:r>
            <a:r>
              <a:rPr lang="en-US" dirty="0" err="1" smtClean="0"/>
              <a:t>Krahn</a:t>
            </a:r>
            <a:r>
              <a:rPr lang="en-US" dirty="0" smtClean="0"/>
              <a:t>. 2006. “Edmonton’s Approach to Attracting and Retaining New Immigrants” </a:t>
            </a:r>
            <a:r>
              <a:rPr lang="en-US" i="1" dirty="0" smtClean="0"/>
              <a:t>Our Diverse Cities </a:t>
            </a:r>
            <a:r>
              <a:rPr lang="en-US" dirty="0" smtClean="0"/>
              <a:t>Volume 2: 9-13.</a:t>
            </a:r>
          </a:p>
          <a:p>
            <a:endParaRPr lang="en-US" dirty="0" smtClean="0"/>
          </a:p>
          <a:p>
            <a:r>
              <a:rPr lang="en-US" dirty="0" err="1" smtClean="0"/>
              <a:t>Garcea</a:t>
            </a:r>
            <a:r>
              <a:rPr lang="en-US" dirty="0" smtClean="0"/>
              <a:t>, Joseph. 2007. “Immigration to Smaller Communities in Saskatchewan” </a:t>
            </a:r>
            <a:r>
              <a:rPr lang="en-US" i="1" dirty="0" smtClean="0"/>
              <a:t>Our Divers Cities </a:t>
            </a:r>
            <a:r>
              <a:rPr lang="en-US" dirty="0" smtClean="0"/>
              <a:t>3: 134-139.</a:t>
            </a:r>
          </a:p>
          <a:p>
            <a:endParaRPr lang="en-US" dirty="0" smtClean="0"/>
          </a:p>
          <a:p>
            <a:r>
              <a:rPr lang="en-US" dirty="0" err="1" smtClean="0"/>
              <a:t>Garcea</a:t>
            </a:r>
            <a:r>
              <a:rPr lang="en-US" dirty="0" smtClean="0"/>
              <a:t>, Joseph. 2006. “Attraction and Retention of Immigrants by Saskatchewan’s Major Cities” </a:t>
            </a:r>
            <a:r>
              <a:rPr lang="en-US" i="1" dirty="0" smtClean="0"/>
              <a:t>Our Diverse Cities </a:t>
            </a:r>
            <a:r>
              <a:rPr lang="en-US" dirty="0" smtClean="0"/>
              <a:t>Volume 2: 14-19.</a:t>
            </a:r>
          </a:p>
          <a:p>
            <a:endParaRPr lang="en-US" dirty="0" smtClean="0"/>
          </a:p>
          <a:p>
            <a:r>
              <a:rPr lang="en-US" dirty="0" err="1" smtClean="0"/>
              <a:t>Krahn</a:t>
            </a:r>
            <a:r>
              <a:rPr lang="en-US" dirty="0" smtClean="0"/>
              <a:t>, Harvey,</a:t>
            </a:r>
            <a:r>
              <a:rPr lang="en-US" baseline="0" dirty="0" smtClean="0"/>
              <a:t> Tracey </a:t>
            </a:r>
            <a:r>
              <a:rPr lang="en-US" dirty="0" err="1" smtClean="0"/>
              <a:t>Derwing</a:t>
            </a:r>
            <a:r>
              <a:rPr lang="en-US" dirty="0" smtClean="0"/>
              <a:t> and </a:t>
            </a:r>
            <a:r>
              <a:rPr lang="en-US" dirty="0" err="1" smtClean="0"/>
              <a:t>Baha</a:t>
            </a:r>
            <a:r>
              <a:rPr lang="en-US" dirty="0" smtClean="0"/>
              <a:t> Abu-</a:t>
            </a:r>
            <a:r>
              <a:rPr lang="en-US" dirty="0" err="1" smtClean="0"/>
              <a:t>Laban</a:t>
            </a:r>
            <a:r>
              <a:rPr lang="en-US" dirty="0" smtClean="0"/>
              <a:t> 2005 “The Retention</a:t>
            </a:r>
            <a:r>
              <a:rPr lang="en-US" baseline="0" dirty="0" smtClean="0"/>
              <a:t> of Newcomers in Second and Third-Tier Canadian Cities” </a:t>
            </a:r>
            <a:r>
              <a:rPr lang="en-US" i="1" baseline="0" dirty="0" smtClean="0"/>
              <a:t>International Migration Review </a:t>
            </a:r>
            <a:r>
              <a:rPr lang="en-US" i="0" baseline="0" dirty="0" smtClean="0"/>
              <a:t>39(4): 872-894.</a:t>
            </a:r>
          </a:p>
          <a:p>
            <a:r>
              <a:rPr lang="en-US" i="0" baseline="0" dirty="0" err="1" smtClean="0"/>
              <a:t>Plaizier</a:t>
            </a:r>
            <a:r>
              <a:rPr lang="en-US" i="0" baseline="0" dirty="0" smtClean="0"/>
              <a:t>, Heather Mae. 2009. “Developing a Sense of Place in Rural Alberta: Experiences of Newcomers” Unpublished </a:t>
            </a:r>
            <a:r>
              <a:rPr lang="en-US" i="0" baseline="0" dirty="0" err="1" smtClean="0"/>
              <a:t>M.Ed</a:t>
            </a:r>
            <a:r>
              <a:rPr lang="en-US" i="0" baseline="0" dirty="0" smtClean="0"/>
              <a:t> thesis, University of Alberta</a:t>
            </a:r>
          </a:p>
          <a:p>
            <a:endParaRPr lang="en-US" dirty="0" smtClean="0"/>
          </a:p>
          <a:p>
            <a:r>
              <a:rPr lang="en-US" dirty="0" smtClean="0"/>
              <a:t>The RDI has a series of papers and presentations that can be found on-line at </a:t>
            </a:r>
            <a:r>
              <a:rPr lang="en-US" dirty="0" err="1" smtClean="0"/>
              <a:t>http://www.brandonu.ca/rdi/publications/rural-immigrationrural-migration/</a:t>
            </a:r>
            <a:endParaRPr lang="en-US" dirty="0" smtClean="0"/>
          </a:p>
          <a:p>
            <a:endParaRPr lang="en-US" dirty="0" smtClean="0"/>
          </a:p>
          <a:p>
            <a:r>
              <a:rPr lang="en-US" i="1" dirty="0" smtClean="0"/>
              <a:t>Our Diverse Cities </a:t>
            </a:r>
            <a:r>
              <a:rPr lang="en-US" i="0" dirty="0" smtClean="0"/>
              <a:t>are bilingual magazine publications of the Metropolis Project that feature a wide range of articles</a:t>
            </a:r>
            <a:r>
              <a:rPr lang="en-US" i="0" baseline="0" dirty="0" smtClean="0"/>
              <a:t> by researchers, policymakers and service provider organizations.  Of particular note are issue 2 focused on second and third tier cities, issue three focused on rural communities and issue six focused on the prairies.  They are available on-line at </a:t>
            </a:r>
            <a:r>
              <a:rPr lang="en-US" i="0" baseline="0" dirty="0" err="1" smtClean="0"/>
              <a:t>www.metropolis.net</a:t>
            </a:r>
            <a:endParaRPr lang="en-US" i="1" dirty="0"/>
          </a:p>
        </p:txBody>
      </p:sp>
      <p:sp>
        <p:nvSpPr>
          <p:cNvPr id="4" name="Slide Number Placeholder 3"/>
          <p:cNvSpPr>
            <a:spLocks noGrp="1"/>
          </p:cNvSpPr>
          <p:nvPr>
            <p:ph type="sldNum" sz="quarter" idx="10"/>
          </p:nvPr>
        </p:nvSpPr>
        <p:spPr/>
        <p:txBody>
          <a:bodyPr/>
          <a:lstStyle/>
          <a:p>
            <a:fld id="{BA76AEA4-E2AC-D345-B61B-B60ECB717406}" type="slidenum">
              <a:rPr lang="en-US" smtClean="0"/>
              <a:pPr/>
              <a:t>33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6" name="Picture 5" descr="corp-ppt.jpg"/>
          <p:cNvPicPr>
            <a:picLocks noChangeAspect="1"/>
          </p:cNvPicPr>
          <p:nvPr userDrawn="1"/>
        </p:nvPicPr>
        <p:blipFill>
          <a:blip r:embed="rId2"/>
          <a:stretch>
            <a:fillRect/>
          </a:stretch>
        </p:blipFill>
        <p:spPr>
          <a:xfrm>
            <a:off x="0" y="0"/>
            <a:ext cx="9144000" cy="6858000"/>
          </a:xfrm>
          <a:prstGeom prst="rect">
            <a:avLst/>
          </a:prstGeom>
        </p:spPr>
      </p:pic>
      <p:sp>
        <p:nvSpPr>
          <p:cNvPr id="3" name="Subtitle 2"/>
          <p:cNvSpPr>
            <a:spLocks noGrp="1"/>
          </p:cNvSpPr>
          <p:nvPr>
            <p:ph type="subTitle" idx="1"/>
          </p:nvPr>
        </p:nvSpPr>
        <p:spPr>
          <a:xfrm>
            <a:off x="533400" y="4953000"/>
            <a:ext cx="3276600" cy="1143000"/>
          </a:xfrm>
        </p:spPr>
        <p:txBody>
          <a:bodyPr>
            <a:normAutofit/>
          </a:bodyPr>
          <a:lstStyle>
            <a:lvl1pPr marL="0" indent="0" algn="l">
              <a:buNone/>
              <a:defRPr sz="2200">
                <a:solidFill>
                  <a:schemeClr val="tx1">
                    <a:tint val="75000"/>
                  </a:schemeClr>
                </a:solidFill>
                <a:latin typeface="Verdan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dirty="0" smtClean="0"/>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9A285D8-B1CC-4D45-993F-C26C8FD8DEF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9A285D8-B1CC-4D45-993F-C26C8FD8DEF7}"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CA"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A285D8-B1CC-4D45-993F-C26C8FD8DEF7}"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CA"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A285D8-B1CC-4D45-993F-C26C8FD8DEF7}"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A285D8-B1CC-4D45-993F-C26C8FD8DEF7}"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CA"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A285D8-B1CC-4D45-993F-C26C8FD8DEF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2" name="Picture 11" descr="slide2background.jpg"/>
          <p:cNvPicPr>
            <a:picLocks noChangeAspect="1"/>
          </p:cNvPicPr>
          <p:nvPr userDrawn="1"/>
        </p:nvPicPr>
        <p:blipFill>
          <a:blip r:embed="rId2"/>
          <a:stretch>
            <a:fillRect/>
          </a:stretch>
        </p:blipFill>
        <p:spPr>
          <a:xfrm>
            <a:off x="0" y="0"/>
            <a:ext cx="9144000" cy="6858000"/>
          </a:xfrm>
          <a:prstGeom prst="rect">
            <a:avLst/>
          </a:prstGeom>
        </p:spPr>
      </p:pic>
      <p:sp>
        <p:nvSpPr>
          <p:cNvPr id="3" name="Content Placeholder 2"/>
          <p:cNvSpPr>
            <a:spLocks noGrp="1"/>
          </p:cNvSpPr>
          <p:nvPr>
            <p:ph idx="1"/>
          </p:nvPr>
        </p:nvSpPr>
        <p:spPr>
          <a:xfrm>
            <a:off x="685800" y="1447800"/>
            <a:ext cx="8001000" cy="4525963"/>
          </a:xfrm>
        </p:spPr>
        <p:txBody>
          <a:bodyPr/>
          <a:lstStyle/>
          <a:p>
            <a:pPr lvl="0"/>
            <a:r>
              <a:rPr lang="en-CA" dirty="0" smtClean="0"/>
              <a:t>Click to edit Master text styles</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endParaRPr lang="en-US" dirty="0"/>
          </a:p>
        </p:txBody>
      </p:sp>
      <p:sp>
        <p:nvSpPr>
          <p:cNvPr id="6" name="Slide Number Placeholder 5"/>
          <p:cNvSpPr>
            <a:spLocks noGrp="1"/>
          </p:cNvSpPr>
          <p:nvPr>
            <p:ph type="sldNum" sz="quarter" idx="12"/>
          </p:nvPr>
        </p:nvSpPr>
        <p:spPr/>
        <p:txBody>
          <a:bodyPr/>
          <a:lstStyle/>
          <a:p>
            <a:fld id="{89A285D8-B1CC-4D45-993F-C26C8FD8DEF7}" type="slidenum">
              <a:rPr lang="en-US" smtClean="0"/>
              <a:pPr/>
              <a:t>‹#›</a:t>
            </a:fld>
            <a:endParaRPr lang="en-US"/>
          </a:p>
        </p:txBody>
      </p:sp>
      <p:sp>
        <p:nvSpPr>
          <p:cNvPr id="9" name="Rectangle 8"/>
          <p:cNvSpPr/>
          <p:nvPr userDrawn="1"/>
        </p:nvSpPr>
        <p:spPr>
          <a:xfrm>
            <a:off x="533400" y="990600"/>
            <a:ext cx="8077200" cy="533400"/>
          </a:xfrm>
          <a:prstGeom prst="rect">
            <a:avLst/>
          </a:prstGeom>
          <a:gradFill flip="none" rotWithShape="1">
            <a:gsLst>
              <a:gs pos="54000">
                <a:srgbClr val="C4BB86"/>
              </a:gs>
              <a:gs pos="100000">
                <a:schemeClr val="bg2">
                  <a:lumMod val="90000"/>
                </a:scheme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85800" y="914400"/>
            <a:ext cx="8001000" cy="609600"/>
          </a:xfrm>
        </p:spPr>
        <p:txBody>
          <a:bodyPr>
            <a:normAutofit/>
          </a:bodyPr>
          <a:lstStyle>
            <a:lvl1pPr algn="l">
              <a:defRPr sz="2200">
                <a:latin typeface="Verdana"/>
              </a:defRPr>
            </a:lvl1pPr>
          </a:lstStyle>
          <a:p>
            <a:r>
              <a:rPr lang="en-CA" dirty="0" smtClean="0"/>
              <a:t>Click to edit Master title style</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pic>
        <p:nvPicPr>
          <p:cNvPr id="12" name="Picture 11" descr="slide2background.jpg"/>
          <p:cNvPicPr>
            <a:picLocks noChangeAspect="1"/>
          </p:cNvPicPr>
          <p:nvPr userDrawn="1"/>
        </p:nvPicPr>
        <p:blipFill>
          <a:blip r:embed="rId2"/>
          <a:stretch>
            <a:fillRect/>
          </a:stretch>
        </p:blipFill>
        <p:spPr>
          <a:xfrm>
            <a:off x="0" y="0"/>
            <a:ext cx="9144000" cy="6858000"/>
          </a:xfrm>
          <a:prstGeom prst="rect">
            <a:avLst/>
          </a:prstGeom>
        </p:spPr>
      </p:pic>
      <p:sp>
        <p:nvSpPr>
          <p:cNvPr id="3" name="Content Placeholder 2"/>
          <p:cNvSpPr>
            <a:spLocks noGrp="1"/>
          </p:cNvSpPr>
          <p:nvPr>
            <p:ph idx="1"/>
          </p:nvPr>
        </p:nvSpPr>
        <p:spPr>
          <a:xfrm>
            <a:off x="685800" y="1447800"/>
            <a:ext cx="8001000" cy="4525963"/>
          </a:xfrm>
        </p:spPr>
        <p:txBody>
          <a:bodyPr/>
          <a:lstStyle/>
          <a:p>
            <a:pPr lvl="0"/>
            <a:r>
              <a:rPr lang="en-CA" dirty="0" smtClean="0"/>
              <a:t>Click to edit Master text styles</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endParaRPr lang="en-US" dirty="0"/>
          </a:p>
        </p:txBody>
      </p:sp>
      <p:sp>
        <p:nvSpPr>
          <p:cNvPr id="6" name="Slide Number Placeholder 5"/>
          <p:cNvSpPr>
            <a:spLocks noGrp="1"/>
          </p:cNvSpPr>
          <p:nvPr>
            <p:ph type="sldNum" sz="quarter" idx="12"/>
          </p:nvPr>
        </p:nvSpPr>
        <p:spPr/>
        <p:txBody>
          <a:bodyPr/>
          <a:lstStyle/>
          <a:p>
            <a:fld id="{89A285D8-B1CC-4D45-993F-C26C8FD8DEF7}" type="slidenum">
              <a:rPr lang="en-US" smtClean="0"/>
              <a:pPr/>
              <a:t>‹#›</a:t>
            </a:fld>
            <a:endParaRPr lang="en-US"/>
          </a:p>
        </p:txBody>
      </p:sp>
      <p:sp>
        <p:nvSpPr>
          <p:cNvPr id="9" name="Rectangle 8"/>
          <p:cNvSpPr/>
          <p:nvPr userDrawn="1"/>
        </p:nvSpPr>
        <p:spPr>
          <a:xfrm>
            <a:off x="533400" y="990600"/>
            <a:ext cx="8077200" cy="533400"/>
          </a:xfrm>
          <a:prstGeom prst="rect">
            <a:avLst/>
          </a:prstGeom>
          <a:gradFill flip="none" rotWithShape="1">
            <a:gsLst>
              <a:gs pos="41000">
                <a:srgbClr val="1B357D"/>
              </a:gs>
              <a:gs pos="100000">
                <a:schemeClr val="tx2">
                  <a:lumMod val="20000"/>
                  <a:lumOff val="80000"/>
                </a:scheme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685800" y="914400"/>
            <a:ext cx="8001000" cy="609600"/>
          </a:xfrm>
        </p:spPr>
        <p:txBody>
          <a:bodyPr>
            <a:normAutofit/>
          </a:bodyPr>
          <a:lstStyle>
            <a:lvl1pPr algn="l">
              <a:defRPr sz="2200" baseline="0">
                <a:solidFill>
                  <a:schemeClr val="bg1"/>
                </a:solidFill>
                <a:latin typeface="Verdana"/>
              </a:defRPr>
            </a:lvl1pPr>
          </a:lstStyle>
          <a:p>
            <a:r>
              <a:rPr lang="en-CA" dirty="0" smtClean="0"/>
              <a:t>CIC Corporate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12" name="Picture 11" descr="slide2background.jpg"/>
          <p:cNvPicPr>
            <a:picLocks noChangeAspect="1"/>
          </p:cNvPicPr>
          <p:nvPr userDrawn="1"/>
        </p:nvPicPr>
        <p:blipFill>
          <a:blip r:embed="rId2"/>
          <a:stretch>
            <a:fillRect/>
          </a:stretch>
        </p:blipFill>
        <p:spPr>
          <a:xfrm>
            <a:off x="0" y="0"/>
            <a:ext cx="9144000" cy="6858000"/>
          </a:xfrm>
          <a:prstGeom prst="rect">
            <a:avLst/>
          </a:prstGeom>
        </p:spPr>
      </p:pic>
      <p:sp>
        <p:nvSpPr>
          <p:cNvPr id="3" name="Content Placeholder 2"/>
          <p:cNvSpPr>
            <a:spLocks noGrp="1"/>
          </p:cNvSpPr>
          <p:nvPr>
            <p:ph idx="1"/>
          </p:nvPr>
        </p:nvSpPr>
        <p:spPr>
          <a:xfrm>
            <a:off x="685800" y="1447800"/>
            <a:ext cx="8001000" cy="4525963"/>
          </a:xfrm>
        </p:spPr>
        <p:txBody>
          <a:bodyPr/>
          <a:lstStyle/>
          <a:p>
            <a:pPr lvl="0"/>
            <a:r>
              <a:rPr lang="en-CA" dirty="0" smtClean="0"/>
              <a:t>Click to edit Master text styles</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endParaRPr lang="en-US" dirty="0"/>
          </a:p>
        </p:txBody>
      </p:sp>
      <p:sp>
        <p:nvSpPr>
          <p:cNvPr id="6" name="Slide Number Placeholder 5"/>
          <p:cNvSpPr>
            <a:spLocks noGrp="1"/>
          </p:cNvSpPr>
          <p:nvPr>
            <p:ph type="sldNum" sz="quarter" idx="12"/>
          </p:nvPr>
        </p:nvSpPr>
        <p:spPr/>
        <p:txBody>
          <a:bodyPr/>
          <a:lstStyle/>
          <a:p>
            <a:fld id="{89A285D8-B1CC-4D45-993F-C26C8FD8DEF7}" type="slidenum">
              <a:rPr lang="en-US" smtClean="0"/>
              <a:pPr/>
              <a:t>‹#›</a:t>
            </a:fld>
            <a:endParaRPr lang="en-US"/>
          </a:p>
        </p:txBody>
      </p:sp>
      <p:sp>
        <p:nvSpPr>
          <p:cNvPr id="9" name="Rectangle 8"/>
          <p:cNvSpPr/>
          <p:nvPr userDrawn="1"/>
        </p:nvSpPr>
        <p:spPr>
          <a:xfrm>
            <a:off x="533400" y="990600"/>
            <a:ext cx="8077200" cy="533400"/>
          </a:xfrm>
          <a:prstGeom prst="rect">
            <a:avLst/>
          </a:prstGeom>
          <a:gradFill flip="none" rotWithShape="1">
            <a:gsLst>
              <a:gs pos="45000">
                <a:srgbClr val="800000"/>
              </a:gs>
              <a:gs pos="100000">
                <a:schemeClr val="accent2">
                  <a:lumMod val="20000"/>
                  <a:lumOff val="80000"/>
                </a:scheme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685800" y="914400"/>
            <a:ext cx="8001000" cy="609600"/>
          </a:xfrm>
        </p:spPr>
        <p:txBody>
          <a:bodyPr>
            <a:normAutofit/>
          </a:bodyPr>
          <a:lstStyle>
            <a:lvl1pPr algn="l">
              <a:defRPr sz="2200">
                <a:solidFill>
                  <a:schemeClr val="bg1"/>
                </a:solidFill>
                <a:latin typeface="Verdana"/>
              </a:defRPr>
            </a:lvl1pPr>
          </a:lstStyle>
          <a:p>
            <a:r>
              <a:rPr lang="en-CA" dirty="0" smtClean="0"/>
              <a:t>Citizenship</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12" name="Picture 11" descr="slide2background.jpg"/>
          <p:cNvPicPr>
            <a:picLocks noChangeAspect="1"/>
          </p:cNvPicPr>
          <p:nvPr userDrawn="1"/>
        </p:nvPicPr>
        <p:blipFill>
          <a:blip r:embed="rId2"/>
          <a:stretch>
            <a:fillRect/>
          </a:stretch>
        </p:blipFill>
        <p:spPr>
          <a:xfrm>
            <a:off x="0" y="0"/>
            <a:ext cx="9144000" cy="6858000"/>
          </a:xfrm>
          <a:prstGeom prst="rect">
            <a:avLst/>
          </a:prstGeom>
        </p:spPr>
      </p:pic>
      <p:sp>
        <p:nvSpPr>
          <p:cNvPr id="3" name="Content Placeholder 2"/>
          <p:cNvSpPr>
            <a:spLocks noGrp="1"/>
          </p:cNvSpPr>
          <p:nvPr>
            <p:ph idx="1"/>
          </p:nvPr>
        </p:nvSpPr>
        <p:spPr>
          <a:xfrm>
            <a:off x="685800" y="1447800"/>
            <a:ext cx="8001000" cy="4525963"/>
          </a:xfrm>
        </p:spPr>
        <p:txBody>
          <a:bodyPr/>
          <a:lstStyle/>
          <a:p>
            <a:pPr lvl="0"/>
            <a:r>
              <a:rPr lang="en-CA" dirty="0" smtClean="0"/>
              <a:t>Click to edit Master text styles</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endParaRPr lang="en-US" dirty="0"/>
          </a:p>
        </p:txBody>
      </p:sp>
      <p:sp>
        <p:nvSpPr>
          <p:cNvPr id="6" name="Slide Number Placeholder 5"/>
          <p:cNvSpPr>
            <a:spLocks noGrp="1"/>
          </p:cNvSpPr>
          <p:nvPr>
            <p:ph type="sldNum" sz="quarter" idx="12"/>
          </p:nvPr>
        </p:nvSpPr>
        <p:spPr/>
        <p:txBody>
          <a:bodyPr/>
          <a:lstStyle/>
          <a:p>
            <a:fld id="{89A285D8-B1CC-4D45-993F-C26C8FD8DEF7}" type="slidenum">
              <a:rPr lang="en-US" smtClean="0"/>
              <a:pPr/>
              <a:t>‹#›</a:t>
            </a:fld>
            <a:endParaRPr lang="en-US"/>
          </a:p>
        </p:txBody>
      </p:sp>
      <p:sp>
        <p:nvSpPr>
          <p:cNvPr id="9" name="Rectangle 8"/>
          <p:cNvSpPr/>
          <p:nvPr userDrawn="1"/>
        </p:nvSpPr>
        <p:spPr>
          <a:xfrm>
            <a:off x="533400" y="990600"/>
            <a:ext cx="8077200" cy="533400"/>
          </a:xfrm>
          <a:prstGeom prst="rect">
            <a:avLst/>
          </a:prstGeom>
          <a:gradFill flip="none" rotWithShape="1">
            <a:gsLst>
              <a:gs pos="51000">
                <a:schemeClr val="accent6">
                  <a:lumMod val="75000"/>
                </a:schemeClr>
              </a:gs>
              <a:gs pos="100000">
                <a:schemeClr val="accent6">
                  <a:lumMod val="40000"/>
                  <a:lumOff val="60000"/>
                </a:scheme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685800" y="914400"/>
            <a:ext cx="8001000" cy="609600"/>
          </a:xfrm>
        </p:spPr>
        <p:txBody>
          <a:bodyPr>
            <a:normAutofit/>
          </a:bodyPr>
          <a:lstStyle>
            <a:lvl1pPr algn="l">
              <a:defRPr sz="2200">
                <a:solidFill>
                  <a:schemeClr val="bg1"/>
                </a:solidFill>
                <a:latin typeface="Verdana"/>
              </a:defRPr>
            </a:lvl1pPr>
          </a:lstStyle>
          <a:p>
            <a:r>
              <a:rPr lang="en-CA" dirty="0" smtClean="0"/>
              <a:t>Settlement</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pic>
        <p:nvPicPr>
          <p:cNvPr id="12" name="Picture 11" descr="slide2background.jpg"/>
          <p:cNvPicPr>
            <a:picLocks noChangeAspect="1"/>
          </p:cNvPicPr>
          <p:nvPr userDrawn="1"/>
        </p:nvPicPr>
        <p:blipFill>
          <a:blip r:embed="rId2"/>
          <a:stretch>
            <a:fillRect/>
          </a:stretch>
        </p:blipFill>
        <p:spPr>
          <a:xfrm>
            <a:off x="0" y="0"/>
            <a:ext cx="9144000" cy="6858000"/>
          </a:xfrm>
          <a:prstGeom prst="rect">
            <a:avLst/>
          </a:prstGeom>
        </p:spPr>
      </p:pic>
      <p:sp>
        <p:nvSpPr>
          <p:cNvPr id="3" name="Content Placeholder 2"/>
          <p:cNvSpPr>
            <a:spLocks noGrp="1"/>
          </p:cNvSpPr>
          <p:nvPr>
            <p:ph idx="1"/>
          </p:nvPr>
        </p:nvSpPr>
        <p:spPr>
          <a:xfrm>
            <a:off x="685800" y="1447800"/>
            <a:ext cx="8001000" cy="4525963"/>
          </a:xfrm>
        </p:spPr>
        <p:txBody>
          <a:bodyPr/>
          <a:lstStyle/>
          <a:p>
            <a:pPr lvl="0"/>
            <a:r>
              <a:rPr lang="en-CA" dirty="0" smtClean="0"/>
              <a:t>Click to edit Master text styles</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endParaRPr lang="en-US" dirty="0"/>
          </a:p>
        </p:txBody>
      </p:sp>
      <p:sp>
        <p:nvSpPr>
          <p:cNvPr id="6" name="Slide Number Placeholder 5"/>
          <p:cNvSpPr>
            <a:spLocks noGrp="1"/>
          </p:cNvSpPr>
          <p:nvPr>
            <p:ph type="sldNum" sz="quarter" idx="12"/>
          </p:nvPr>
        </p:nvSpPr>
        <p:spPr/>
        <p:txBody>
          <a:bodyPr/>
          <a:lstStyle/>
          <a:p>
            <a:fld id="{89A285D8-B1CC-4D45-993F-C26C8FD8DEF7}" type="slidenum">
              <a:rPr lang="en-US" smtClean="0"/>
              <a:pPr/>
              <a:t>‹#›</a:t>
            </a:fld>
            <a:endParaRPr lang="en-US"/>
          </a:p>
        </p:txBody>
      </p:sp>
      <p:sp>
        <p:nvSpPr>
          <p:cNvPr id="9" name="Rectangle 8"/>
          <p:cNvSpPr/>
          <p:nvPr userDrawn="1"/>
        </p:nvSpPr>
        <p:spPr>
          <a:xfrm>
            <a:off x="533400" y="990600"/>
            <a:ext cx="8077200" cy="533400"/>
          </a:xfrm>
          <a:prstGeom prst="rect">
            <a:avLst/>
          </a:prstGeom>
          <a:gradFill flip="none" rotWithShape="1">
            <a:gsLst>
              <a:gs pos="51000">
                <a:srgbClr val="008000"/>
              </a:gs>
              <a:gs pos="100000">
                <a:srgbClr val="DAFFD3"/>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685800" y="914400"/>
            <a:ext cx="8001000" cy="609600"/>
          </a:xfrm>
        </p:spPr>
        <p:txBody>
          <a:bodyPr>
            <a:normAutofit/>
          </a:bodyPr>
          <a:lstStyle>
            <a:lvl1pPr algn="l">
              <a:defRPr sz="2200">
                <a:solidFill>
                  <a:schemeClr val="bg1"/>
                </a:solidFill>
                <a:latin typeface="Verdana"/>
              </a:defRPr>
            </a:lvl1pPr>
          </a:lstStyle>
          <a:p>
            <a:r>
              <a:rPr lang="en-CA" dirty="0" smtClean="0"/>
              <a:t>Multi</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CA"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A285D8-B1CC-4D45-993F-C26C8FD8DEF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A285D8-B1CC-4D45-993F-C26C8FD8DEF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CA"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9A285D8-B1CC-4D45-993F-C26C8FD8DEF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CA"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229600" y="6356350"/>
            <a:ext cx="838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A285D8-B1CC-4D45-993F-C26C8FD8DEF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63" r:id="rId3"/>
    <p:sldLayoutId id="2147483660" r:id="rId4"/>
    <p:sldLayoutId id="2147483661" r:id="rId5"/>
    <p:sldLayoutId id="2147483662" r:id="rId6"/>
    <p:sldLayoutId id="2147483651" r:id="rId7"/>
    <p:sldLayoutId id="2147483652" r:id="rId8"/>
    <p:sldLayoutId id="2147483653" r:id="rId9"/>
    <p:sldLayoutId id="2147483654" r:id="rId10"/>
    <p:sldLayoutId id="2147483655" r:id="rId11"/>
    <p:sldLayoutId id="2147483656" r:id="rId12"/>
    <p:sldLayoutId id="2147483657" r:id="rId13"/>
    <p:sldLayoutId id="2147483658" r:id="rId14"/>
    <p:sldLayoutId id="2147483659" r:id="rId15"/>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hyperlink" Target="mailto:vesses@uwo.ca" TargetMode="External"/><Relationship Id="rId2" Type="http://schemas.openxmlformats.org/officeDocument/2006/relationships/hyperlink" Target="http://www.welcomingcommunities.ca" TargetMode="External"/><Relationship Id="rId1" Type="http://schemas.openxmlformats.org/officeDocument/2006/relationships/slideLayout" Target="../slideLayouts/slideLayout3.xml"/><Relationship Id="rId4" Type="http://schemas.openxmlformats.org/officeDocument/2006/relationships/hyperlink" Target="mailto:lenise@ualberta.ca" TargetMode="Externa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hyperlink" Target="http://www.welcomebc.ca/local/wbc/docs/communities/final_report_jurisdictional_learnings.pdf" TargetMode="Externa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hyperlink" Target="http://www.okanagan.bc.ca/Assets/Regions" TargetMode="Externa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hyperlink" Target="http://www.cic.gc.ca/english/resources/research/interprov-mobility/index.asp" TargetMode="Externa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304800" y="4953000"/>
            <a:ext cx="3505200" cy="1447800"/>
          </a:xfrm>
        </p:spPr>
        <p:txBody>
          <a:bodyPr>
            <a:normAutofit fontScale="40000" lnSpcReduction="20000"/>
          </a:bodyPr>
          <a:lstStyle/>
          <a:p>
            <a:r>
              <a:rPr lang="en-US" b="1" dirty="0" smtClean="0"/>
              <a:t>Welcoming Communities: </a:t>
            </a:r>
          </a:p>
          <a:p>
            <a:r>
              <a:rPr lang="en-US" b="1" dirty="0" smtClean="0"/>
              <a:t>Same Ingredients, Different Recipes</a:t>
            </a:r>
          </a:p>
          <a:p>
            <a:endParaRPr lang="en-US" b="1" dirty="0" smtClean="0"/>
          </a:p>
          <a:p>
            <a:r>
              <a:rPr lang="en-US" b="1" dirty="0" smtClean="0"/>
              <a:t>Presented By: John Biles* (Integration Branch)</a:t>
            </a:r>
          </a:p>
          <a:p>
            <a:endParaRPr lang="en-US" b="1" dirty="0" smtClean="0"/>
          </a:p>
          <a:p>
            <a:r>
              <a:rPr lang="en-US" b="1" dirty="0" smtClean="0"/>
              <a:t>“Opening Doors: Creating Conditions for Success” Strathmore, Alberta</a:t>
            </a:r>
          </a:p>
          <a:p>
            <a:endParaRPr lang="en-US" b="1" dirty="0" smtClean="0"/>
          </a:p>
          <a:p>
            <a:r>
              <a:rPr lang="en-US" b="1" dirty="0" smtClean="0"/>
              <a:t>September 29-30, 2011</a:t>
            </a:r>
          </a:p>
        </p:txBody>
      </p:sp>
      <p:sp>
        <p:nvSpPr>
          <p:cNvPr id="3" name="TextBox 2"/>
          <p:cNvSpPr txBox="1"/>
          <p:nvPr/>
        </p:nvSpPr>
        <p:spPr>
          <a:xfrm>
            <a:off x="533400" y="6400800"/>
            <a:ext cx="8229600" cy="461665"/>
          </a:xfrm>
          <a:prstGeom prst="rect">
            <a:avLst/>
          </a:prstGeom>
          <a:noFill/>
        </p:spPr>
        <p:txBody>
          <a:bodyPr wrap="square" rtlCol="0">
            <a:spAutoFit/>
          </a:bodyPr>
          <a:lstStyle/>
          <a:p>
            <a:r>
              <a:rPr lang="en-US" sz="1200" dirty="0" smtClean="0"/>
              <a:t>* Opinions expressed are those of the presenter, and do not necessarily reflect those of Integration Branch, Citizenship and Immigration Canada or the Government of Canada.</a:t>
            </a:r>
            <a:endParaRPr lang="en-US" sz="12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None/>
            </a:pPr>
            <a:endParaRPr lang="en-US" dirty="0" smtClean="0"/>
          </a:p>
          <a:p>
            <a:pPr>
              <a:buNone/>
            </a:pPr>
            <a:endParaRPr lang="en-US" dirty="0"/>
          </a:p>
        </p:txBody>
      </p:sp>
      <p:sp>
        <p:nvSpPr>
          <p:cNvPr id="3" name="Slide Number Placeholder 2"/>
          <p:cNvSpPr>
            <a:spLocks noGrp="1"/>
          </p:cNvSpPr>
          <p:nvPr>
            <p:ph type="sldNum" sz="quarter" idx="12"/>
          </p:nvPr>
        </p:nvSpPr>
        <p:spPr/>
        <p:txBody>
          <a:bodyPr/>
          <a:lstStyle/>
          <a:p>
            <a:fld id="{89A285D8-B1CC-4D45-993F-C26C8FD8DEF7}" type="slidenum">
              <a:rPr lang="en-US" smtClean="0"/>
              <a:pPr/>
              <a:t>10</a:t>
            </a:fld>
            <a:endParaRPr lang="en-US"/>
          </a:p>
        </p:txBody>
      </p:sp>
      <p:sp>
        <p:nvSpPr>
          <p:cNvPr id="4" name="Title 3"/>
          <p:cNvSpPr>
            <a:spLocks noGrp="1"/>
          </p:cNvSpPr>
          <p:nvPr>
            <p:ph type="title"/>
          </p:nvPr>
        </p:nvSpPr>
        <p:spPr/>
        <p:txBody>
          <a:bodyPr/>
          <a:lstStyle/>
          <a:p>
            <a:r>
              <a:rPr lang="en-US" dirty="0" smtClean="0"/>
              <a:t>Secondary Migration</a:t>
            </a:r>
            <a:endParaRPr lang="en-US" dirty="0"/>
          </a:p>
        </p:txBody>
      </p:sp>
      <p:pic>
        <p:nvPicPr>
          <p:cNvPr id="5" name="Picture 4"/>
          <p:cNvPicPr>
            <a:picLocks noChangeAspect="1"/>
          </p:cNvPicPr>
          <p:nvPr/>
        </p:nvPicPr>
        <p:blipFill>
          <a:blip r:embed="rId2" cstate="print"/>
          <a:srcRect/>
          <a:stretch>
            <a:fillRect/>
          </a:stretch>
        </p:blipFill>
        <p:spPr>
          <a:xfrm>
            <a:off x="381000" y="1524000"/>
            <a:ext cx="8305800" cy="4449763"/>
          </a:xfrm>
          <a:prstGeom prst="rect">
            <a:avLst/>
          </a:prstGeom>
          <a:noFill/>
          <a:ln>
            <a:noFill/>
          </a:ln>
        </p:spPr>
      </p:pic>
      <p:sp>
        <p:nvSpPr>
          <p:cNvPr id="6" name="TextBox 5"/>
          <p:cNvSpPr txBox="1"/>
          <p:nvPr/>
        </p:nvSpPr>
        <p:spPr>
          <a:xfrm>
            <a:off x="5334000" y="5973763"/>
            <a:ext cx="3200400" cy="646331"/>
          </a:xfrm>
          <a:prstGeom prst="rect">
            <a:avLst/>
          </a:prstGeom>
          <a:noFill/>
        </p:spPr>
        <p:txBody>
          <a:bodyPr wrap="square" rtlCol="0">
            <a:spAutoFit/>
          </a:bodyPr>
          <a:lstStyle/>
          <a:p>
            <a:r>
              <a:rPr lang="en-US" dirty="0" smtClean="0"/>
              <a:t>Source: </a:t>
            </a:r>
            <a:r>
              <a:rPr lang="en-US" dirty="0" err="1" smtClean="0"/>
              <a:t>Okonny</a:t>
            </a:r>
            <a:r>
              <a:rPr lang="en-US" dirty="0" smtClean="0"/>
              <a:t>-Myers 2010</a:t>
            </a:r>
          </a:p>
          <a:p>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i="1" dirty="0" smtClean="0"/>
              <a:t>Toolbox of Ideas for Smaller </a:t>
            </a:r>
            <a:r>
              <a:rPr lang="en-US" i="1" dirty="0" err="1" smtClean="0"/>
              <a:t>Centres</a:t>
            </a:r>
            <a:r>
              <a:rPr lang="en-US" i="1" dirty="0" smtClean="0"/>
              <a:t> (2007)</a:t>
            </a:r>
          </a:p>
          <a:p>
            <a:pPr lvl="1"/>
            <a:r>
              <a:rPr lang="en-US" i="1" dirty="0" smtClean="0"/>
              <a:t>A welcoming community:</a:t>
            </a:r>
          </a:p>
          <a:p>
            <a:pPr lvl="2"/>
            <a:r>
              <a:rPr lang="en-US" i="1" dirty="0" smtClean="0"/>
              <a:t>has a strong desire to receive newcomers and to create an environment in which they will feel at home;</a:t>
            </a:r>
          </a:p>
          <a:p>
            <a:pPr lvl="2"/>
            <a:r>
              <a:rPr lang="en-US" i="1" dirty="0" smtClean="0"/>
              <a:t>ensures newcomers are able to participate fully in all aspects of community life;</a:t>
            </a:r>
          </a:p>
          <a:p>
            <a:pPr lvl="2"/>
            <a:r>
              <a:rPr lang="en-US" i="1" dirty="0" smtClean="0"/>
              <a:t>Ensures newcomers have access to a full range of services and programs and can find meaningful employment opportunities. </a:t>
            </a:r>
          </a:p>
          <a:p>
            <a:pPr lvl="2" algn="r">
              <a:buNone/>
            </a:pPr>
            <a:r>
              <a:rPr lang="en-US" sz="1200" i="1" dirty="0" smtClean="0"/>
              <a:t>(Source: National Working Group on Small Centre Strategies 2007)</a:t>
            </a:r>
            <a:endParaRPr lang="en-US" sz="1200" i="1" dirty="0"/>
          </a:p>
        </p:txBody>
      </p:sp>
      <p:sp>
        <p:nvSpPr>
          <p:cNvPr id="3" name="Slide Number Placeholder 2"/>
          <p:cNvSpPr>
            <a:spLocks noGrp="1"/>
          </p:cNvSpPr>
          <p:nvPr>
            <p:ph type="sldNum" sz="quarter" idx="12"/>
          </p:nvPr>
        </p:nvSpPr>
        <p:spPr/>
        <p:txBody>
          <a:bodyPr/>
          <a:lstStyle/>
          <a:p>
            <a:fld id="{89A285D8-B1CC-4D45-993F-C26C8FD8DEF7}" type="slidenum">
              <a:rPr lang="en-US" smtClean="0"/>
              <a:pPr/>
              <a:t>11</a:t>
            </a:fld>
            <a:endParaRPr lang="en-US"/>
          </a:p>
        </p:txBody>
      </p:sp>
      <p:sp>
        <p:nvSpPr>
          <p:cNvPr id="4" name="Title 3"/>
          <p:cNvSpPr>
            <a:spLocks noGrp="1"/>
          </p:cNvSpPr>
          <p:nvPr>
            <p:ph type="title"/>
          </p:nvPr>
        </p:nvSpPr>
        <p:spPr/>
        <p:txBody>
          <a:bodyPr/>
          <a:lstStyle/>
          <a:p>
            <a:r>
              <a:rPr lang="en-US" dirty="0" smtClean="0"/>
              <a:t>Definition 1</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5800" y="1524000"/>
            <a:ext cx="8001000" cy="4449763"/>
          </a:xfrm>
        </p:spPr>
        <p:txBody>
          <a:bodyPr>
            <a:normAutofit fontScale="47500" lnSpcReduction="20000"/>
          </a:bodyPr>
          <a:lstStyle/>
          <a:p>
            <a:r>
              <a:rPr lang="en-US" sz="3840" b="1" i="1" dirty="0" smtClean="0"/>
              <a:t>Welcoming Communities Initiative 2010</a:t>
            </a:r>
          </a:p>
          <a:p>
            <a:endParaRPr lang="en-US" sz="3840" dirty="0" smtClean="0"/>
          </a:p>
          <a:p>
            <a:r>
              <a:rPr lang="en-US" sz="3840" dirty="0" smtClean="0"/>
              <a:t>Spatial dimensions – a physical location in Canada – a town, city or region – in which newcomers feel valued and their needs are served</a:t>
            </a:r>
          </a:p>
          <a:p>
            <a:pPr>
              <a:buNone/>
            </a:pPr>
            <a:endParaRPr lang="en-US" sz="3840" dirty="0" smtClean="0"/>
          </a:p>
          <a:p>
            <a:r>
              <a:rPr lang="en-US" sz="3840" dirty="0" smtClean="0"/>
              <a:t>Discourse dimension – a community having agency and engaging in actions that facilitate the integration of newcomers</a:t>
            </a:r>
          </a:p>
          <a:p>
            <a:pPr>
              <a:buNone/>
            </a:pPr>
            <a:endParaRPr lang="en-US" sz="3840" dirty="0" smtClean="0"/>
          </a:p>
          <a:p>
            <a:r>
              <a:rPr lang="en-US" sz="3840" dirty="0" smtClean="0"/>
              <a:t>A collective effort to create a place where individuals feel values and included</a:t>
            </a:r>
          </a:p>
          <a:p>
            <a:pPr>
              <a:buNone/>
            </a:pPr>
            <a:endParaRPr lang="en-US" sz="3840" dirty="0" smtClean="0"/>
          </a:p>
          <a:p>
            <a:r>
              <a:rPr lang="en-US" sz="3840" dirty="0" smtClean="0"/>
              <a:t>A location that has the capacity to meet the needs and promote inclusion of newcomers, and the machinery in place to produce and support these capacities; includes both outcomes and processes that work toward producing and maintaining these outcomes</a:t>
            </a:r>
          </a:p>
          <a:p>
            <a:pPr>
              <a:buNone/>
            </a:pPr>
            <a:endParaRPr lang="en-US" dirty="0" smtClean="0"/>
          </a:p>
          <a:p>
            <a:pPr algn="r">
              <a:buNone/>
            </a:pPr>
            <a:r>
              <a:rPr lang="en-US" sz="1920" dirty="0" smtClean="0"/>
              <a:t>(Source </a:t>
            </a:r>
            <a:r>
              <a:rPr lang="en-US" sz="1920" dirty="0" err="1" smtClean="0"/>
              <a:t>Esses</a:t>
            </a:r>
            <a:r>
              <a:rPr lang="en-US" sz="1920" dirty="0" smtClean="0"/>
              <a:t> et. al 2010)</a:t>
            </a:r>
            <a:endParaRPr lang="en-US" sz="1920" dirty="0"/>
          </a:p>
        </p:txBody>
      </p:sp>
      <p:sp>
        <p:nvSpPr>
          <p:cNvPr id="3" name="Title 2"/>
          <p:cNvSpPr>
            <a:spLocks noGrp="1"/>
          </p:cNvSpPr>
          <p:nvPr>
            <p:ph type="title"/>
          </p:nvPr>
        </p:nvSpPr>
        <p:spPr/>
        <p:txBody>
          <a:bodyPr/>
          <a:lstStyle/>
          <a:p>
            <a:r>
              <a:rPr lang="en-US" dirty="0" smtClean="0"/>
              <a:t>Definition 2</a:t>
            </a:r>
            <a:endParaRPr lang="en-US" dirty="0"/>
          </a:p>
        </p:txBody>
      </p:sp>
      <p:sp>
        <p:nvSpPr>
          <p:cNvPr id="4" name="Slide Number Placeholder 3"/>
          <p:cNvSpPr>
            <a:spLocks noGrp="1"/>
          </p:cNvSpPr>
          <p:nvPr>
            <p:ph type="sldNum" sz="quarter" idx="12"/>
          </p:nvPr>
        </p:nvSpPr>
        <p:spPr/>
        <p:txBody>
          <a:bodyPr/>
          <a:lstStyle/>
          <a:p>
            <a:fld id="{89A285D8-B1CC-4D45-993F-C26C8FD8DEF7}" type="slidenum">
              <a:rPr lang="en-US" smtClean="0"/>
              <a:pPr/>
              <a:t>12</a:t>
            </a:fld>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55000" lnSpcReduction="20000"/>
          </a:bodyPr>
          <a:lstStyle/>
          <a:p>
            <a:endParaRPr lang="en-US" dirty="0" smtClean="0"/>
          </a:p>
          <a:p>
            <a:r>
              <a:rPr lang="en-US" sz="2560" dirty="0" smtClean="0"/>
              <a:t>Employment opportunities</a:t>
            </a:r>
          </a:p>
          <a:p>
            <a:r>
              <a:rPr lang="en-US" sz="2560" dirty="0" smtClean="0"/>
              <a:t>Fostering social capital</a:t>
            </a:r>
          </a:p>
          <a:p>
            <a:r>
              <a:rPr lang="en-US" sz="2560" dirty="0" smtClean="0"/>
              <a:t>Affordable and suitable housing</a:t>
            </a:r>
          </a:p>
          <a:p>
            <a:r>
              <a:rPr lang="en-US" sz="2560" dirty="0" smtClean="0"/>
              <a:t>Positive attitudes towards immigrants, cultural diversity and the presence of newcomers in the community</a:t>
            </a:r>
          </a:p>
          <a:p>
            <a:r>
              <a:rPr lang="en-US" sz="2560" dirty="0" smtClean="0"/>
              <a:t>Presence of newcomer-serving agencies that can successfully meet the needs of newcomers</a:t>
            </a:r>
          </a:p>
          <a:p>
            <a:r>
              <a:rPr lang="en-US" sz="2560" dirty="0" smtClean="0"/>
              <a:t>Links between main actors working towards welcoming communities</a:t>
            </a:r>
          </a:p>
          <a:p>
            <a:r>
              <a:rPr lang="en-US" sz="2560" dirty="0" smtClean="0"/>
              <a:t>Municipal features and services sensitive to the presence and needs of newcomers</a:t>
            </a:r>
          </a:p>
          <a:p>
            <a:r>
              <a:rPr lang="en-US" sz="2560" dirty="0" smtClean="0"/>
              <a:t>Educational opportunities</a:t>
            </a:r>
          </a:p>
          <a:p>
            <a:r>
              <a:rPr lang="en-US" sz="2560" dirty="0" smtClean="0"/>
              <a:t>Accessible and suitable health care</a:t>
            </a:r>
          </a:p>
          <a:p>
            <a:r>
              <a:rPr lang="en-US" sz="2560" dirty="0" smtClean="0"/>
              <a:t>Available and accessible public transportation</a:t>
            </a:r>
          </a:p>
          <a:p>
            <a:r>
              <a:rPr lang="en-US" sz="2560" dirty="0" smtClean="0"/>
              <a:t>Presence of diverse religious organizations</a:t>
            </a:r>
          </a:p>
          <a:p>
            <a:r>
              <a:rPr lang="en-US" sz="2560" dirty="0" smtClean="0"/>
              <a:t>Social engagement opportunities</a:t>
            </a:r>
          </a:p>
          <a:p>
            <a:r>
              <a:rPr lang="en-US" sz="2560" dirty="0" smtClean="0"/>
              <a:t>Political participation opportunities</a:t>
            </a:r>
          </a:p>
          <a:p>
            <a:r>
              <a:rPr lang="en-US" sz="2560" dirty="0" smtClean="0"/>
              <a:t>Positive relationships with the police and the justice system</a:t>
            </a:r>
          </a:p>
          <a:p>
            <a:r>
              <a:rPr lang="en-US" sz="2560" dirty="0" smtClean="0"/>
              <a:t>Safety</a:t>
            </a:r>
          </a:p>
          <a:p>
            <a:r>
              <a:rPr lang="en-US" sz="2560" dirty="0" smtClean="0"/>
              <a:t>Opportunities for use of public space and recreational facilities</a:t>
            </a:r>
          </a:p>
          <a:p>
            <a:r>
              <a:rPr lang="en-US" sz="2560" dirty="0" smtClean="0"/>
              <a:t>Favorable media coverage and representation</a:t>
            </a:r>
          </a:p>
          <a:p>
            <a:pPr>
              <a:buNone/>
            </a:pPr>
            <a:endParaRPr lang="en-US" sz="2065" dirty="0" smtClean="0"/>
          </a:p>
          <a:p>
            <a:pPr algn="r">
              <a:buNone/>
            </a:pPr>
            <a:r>
              <a:rPr lang="en-US" sz="1920" dirty="0" smtClean="0"/>
              <a:t>(Source </a:t>
            </a:r>
            <a:r>
              <a:rPr lang="en-US" sz="1920" dirty="0" err="1" smtClean="0"/>
              <a:t>Esses</a:t>
            </a:r>
            <a:r>
              <a:rPr lang="en-US" sz="1920" dirty="0" smtClean="0"/>
              <a:t> et. al 2010)</a:t>
            </a:r>
          </a:p>
          <a:p>
            <a:pPr>
              <a:buNone/>
            </a:pPr>
            <a:endParaRPr lang="en-US" dirty="0" smtClean="0"/>
          </a:p>
        </p:txBody>
      </p:sp>
      <p:sp>
        <p:nvSpPr>
          <p:cNvPr id="3" name="Title 2"/>
          <p:cNvSpPr>
            <a:spLocks noGrp="1"/>
          </p:cNvSpPr>
          <p:nvPr>
            <p:ph type="title"/>
          </p:nvPr>
        </p:nvSpPr>
        <p:spPr/>
        <p:txBody>
          <a:bodyPr/>
          <a:lstStyle/>
          <a:p>
            <a:r>
              <a:rPr lang="en-US" dirty="0" smtClean="0"/>
              <a:t>Ingredients</a:t>
            </a:r>
            <a:endParaRPr lang="en-US" dirty="0"/>
          </a:p>
        </p:txBody>
      </p:sp>
      <p:sp>
        <p:nvSpPr>
          <p:cNvPr id="4" name="Slide Number Placeholder 3"/>
          <p:cNvSpPr>
            <a:spLocks noGrp="1"/>
          </p:cNvSpPr>
          <p:nvPr>
            <p:ph type="sldNum" sz="quarter" idx="12"/>
          </p:nvPr>
        </p:nvSpPr>
        <p:spPr/>
        <p:txBody>
          <a:bodyPr/>
          <a:lstStyle/>
          <a:p>
            <a:fld id="{89A285D8-B1CC-4D45-993F-C26C8FD8DEF7}" type="slidenum">
              <a:rPr lang="en-US" smtClean="0"/>
              <a:pPr/>
              <a:t>13</a:t>
            </a:fld>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None/>
            </a:pPr>
            <a:r>
              <a:rPr lang="en-US" dirty="0" smtClean="0"/>
              <a:t>INSERT Calgary Model</a:t>
            </a:r>
            <a:endParaRPr lang="en-US" dirty="0"/>
          </a:p>
        </p:txBody>
      </p:sp>
      <p:sp>
        <p:nvSpPr>
          <p:cNvPr id="3" name="Slide Number Placeholder 2"/>
          <p:cNvSpPr>
            <a:spLocks noGrp="1"/>
          </p:cNvSpPr>
          <p:nvPr>
            <p:ph type="sldNum" sz="quarter" idx="12"/>
          </p:nvPr>
        </p:nvSpPr>
        <p:spPr/>
        <p:txBody>
          <a:bodyPr/>
          <a:lstStyle/>
          <a:p>
            <a:fld id="{89A285D8-B1CC-4D45-993F-C26C8FD8DEF7}" type="slidenum">
              <a:rPr lang="en-US" smtClean="0"/>
              <a:pPr/>
              <a:t>14</a:t>
            </a:fld>
            <a:endParaRPr lang="en-US"/>
          </a:p>
        </p:txBody>
      </p:sp>
      <p:sp>
        <p:nvSpPr>
          <p:cNvPr id="4" name="Title 3"/>
          <p:cNvSpPr>
            <a:spLocks noGrp="1"/>
          </p:cNvSpPr>
          <p:nvPr>
            <p:ph type="title"/>
          </p:nvPr>
        </p:nvSpPr>
        <p:spPr/>
        <p:txBody>
          <a:bodyPr/>
          <a:lstStyle/>
          <a:p>
            <a:r>
              <a:rPr lang="en-US" dirty="0" smtClean="0"/>
              <a:t>Organizing the Ingredients</a:t>
            </a:r>
            <a:endParaRPr lang="en-US" dirty="0"/>
          </a:p>
        </p:txBody>
      </p:sp>
      <p:pic>
        <p:nvPicPr>
          <p:cNvPr id="7" name="Picture 6"/>
          <p:cNvPicPr>
            <a:picLocks noChangeAspect="1"/>
          </p:cNvPicPr>
          <p:nvPr/>
        </p:nvPicPr>
        <p:blipFill>
          <a:blip r:embed="rId2"/>
          <a:stretch>
            <a:fillRect/>
          </a:stretch>
        </p:blipFill>
        <p:spPr>
          <a:xfrm>
            <a:off x="666750" y="1447800"/>
            <a:ext cx="7164844" cy="4908550"/>
          </a:xfrm>
          <a:prstGeom prst="rect">
            <a:avLst/>
          </a:prstGeom>
        </p:spPr>
      </p:pic>
      <p:sp>
        <p:nvSpPr>
          <p:cNvPr id="8" name="TextBox 7"/>
          <p:cNvSpPr txBox="1"/>
          <p:nvPr/>
        </p:nvSpPr>
        <p:spPr>
          <a:xfrm>
            <a:off x="5029200" y="6356350"/>
            <a:ext cx="2057400" cy="276999"/>
          </a:xfrm>
          <a:prstGeom prst="rect">
            <a:avLst/>
          </a:prstGeom>
          <a:noFill/>
        </p:spPr>
        <p:txBody>
          <a:bodyPr wrap="square" rtlCol="0">
            <a:spAutoFit/>
          </a:bodyPr>
          <a:lstStyle/>
          <a:p>
            <a:r>
              <a:rPr lang="en-US" sz="1200" dirty="0" smtClean="0"/>
              <a:t>Source: City of Calgary 2011</a:t>
            </a:r>
            <a:endParaRPr lang="en-US" sz="12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4038600" cy="4449763"/>
          </a:xfrm>
        </p:spPr>
        <p:txBody>
          <a:bodyPr>
            <a:normAutofit fontScale="25000" lnSpcReduction="20000"/>
          </a:bodyPr>
          <a:lstStyle/>
          <a:p>
            <a:pPr>
              <a:buNone/>
            </a:pPr>
            <a:r>
              <a:rPr lang="en-US" sz="6400" b="1" dirty="0" smtClean="0"/>
              <a:t>ALBERTA</a:t>
            </a:r>
          </a:p>
          <a:p>
            <a:pPr>
              <a:buNone/>
            </a:pPr>
            <a:r>
              <a:rPr lang="en-US" sz="6400" b="1" dirty="0" smtClean="0"/>
              <a:t>Brooks </a:t>
            </a:r>
            <a:r>
              <a:rPr lang="en-US" sz="4800" b="1" dirty="0" smtClean="0"/>
              <a:t>(Conference Board 2009, Broadway 2009)</a:t>
            </a:r>
          </a:p>
          <a:p>
            <a:pPr>
              <a:buNone/>
            </a:pPr>
            <a:r>
              <a:rPr lang="en-US" sz="6400" b="1" dirty="0" smtClean="0"/>
              <a:t>Calgary </a:t>
            </a:r>
            <a:r>
              <a:rPr lang="en-US" sz="4800" b="1" dirty="0" smtClean="0"/>
              <a:t>(City of Calgary 2011)</a:t>
            </a:r>
          </a:p>
          <a:p>
            <a:pPr>
              <a:buNone/>
            </a:pPr>
            <a:r>
              <a:rPr lang="en-US" sz="6400" b="1" dirty="0" smtClean="0"/>
              <a:t>Edmonton </a:t>
            </a:r>
            <a:r>
              <a:rPr lang="en-US" sz="4800" b="1" dirty="0" smtClean="0"/>
              <a:t>(FCM 2011, </a:t>
            </a:r>
            <a:r>
              <a:rPr lang="en-US" sz="4800" b="1" dirty="0" err="1" smtClean="0"/>
              <a:t>Derwing</a:t>
            </a:r>
            <a:r>
              <a:rPr lang="en-US" sz="4800" b="1" dirty="0" smtClean="0"/>
              <a:t> and </a:t>
            </a:r>
            <a:r>
              <a:rPr lang="en-US" sz="4800" b="1" dirty="0" err="1" smtClean="0"/>
              <a:t>Krahn</a:t>
            </a:r>
            <a:r>
              <a:rPr lang="en-US" sz="4800" b="1" dirty="0" smtClean="0"/>
              <a:t> 2006)</a:t>
            </a:r>
          </a:p>
          <a:p>
            <a:pPr>
              <a:buNone/>
            </a:pPr>
            <a:r>
              <a:rPr lang="en-US" sz="6400" b="1" dirty="0" smtClean="0"/>
              <a:t>High River </a:t>
            </a:r>
            <a:r>
              <a:rPr lang="en-US" sz="4800" b="1" dirty="0" smtClean="0"/>
              <a:t>(Edna Sutherland and Associates 2007)</a:t>
            </a:r>
          </a:p>
          <a:p>
            <a:pPr>
              <a:buNone/>
            </a:pPr>
            <a:r>
              <a:rPr lang="en-US" sz="6400" b="1" dirty="0" err="1" smtClean="0"/>
              <a:t>Innisfail</a:t>
            </a:r>
            <a:r>
              <a:rPr lang="en-US" sz="6400" b="1" dirty="0" smtClean="0"/>
              <a:t> </a:t>
            </a:r>
            <a:r>
              <a:rPr lang="en-US" sz="4800" b="1" dirty="0" smtClean="0"/>
              <a:t>(</a:t>
            </a:r>
            <a:r>
              <a:rPr lang="en-US" sz="4800" b="1" dirty="0" err="1" smtClean="0"/>
              <a:t>Govt</a:t>
            </a:r>
            <a:r>
              <a:rPr lang="en-US" sz="4800" b="1" dirty="0" smtClean="0"/>
              <a:t> of BC N.D.; Churchill 2008; Ashworth 2008)</a:t>
            </a:r>
          </a:p>
          <a:p>
            <a:pPr>
              <a:buNone/>
            </a:pPr>
            <a:r>
              <a:rPr lang="en-US" sz="6400" b="1" dirty="0" smtClean="0"/>
              <a:t>Red Deer </a:t>
            </a:r>
            <a:r>
              <a:rPr lang="en-US" sz="4800" b="1" dirty="0" smtClean="0"/>
              <a:t>(City of Red Deer 2007)</a:t>
            </a:r>
          </a:p>
          <a:p>
            <a:pPr>
              <a:buNone/>
            </a:pPr>
            <a:endParaRPr lang="en-US" b="1" dirty="0" smtClean="0"/>
          </a:p>
          <a:p>
            <a:pPr>
              <a:buNone/>
            </a:pPr>
            <a:r>
              <a:rPr lang="en-US" sz="4000" b="1" dirty="0" smtClean="0"/>
              <a:t>BRITISH COLUMBIA</a:t>
            </a:r>
          </a:p>
          <a:p>
            <a:pPr>
              <a:buNone/>
            </a:pPr>
            <a:r>
              <a:rPr lang="en-US" sz="4000" dirty="0" smtClean="0"/>
              <a:t>Burnaby (Ashworth 2008; </a:t>
            </a:r>
            <a:r>
              <a:rPr lang="en-US" sz="4000" dirty="0" err="1" smtClean="0"/>
              <a:t>Govt</a:t>
            </a:r>
            <a:r>
              <a:rPr lang="en-US" sz="4000" dirty="0" smtClean="0"/>
              <a:t> of BC N.D.)</a:t>
            </a:r>
          </a:p>
          <a:p>
            <a:pPr>
              <a:buNone/>
            </a:pPr>
            <a:r>
              <a:rPr lang="en-US" sz="4000" dirty="0" smtClean="0"/>
              <a:t>Coquitlam (Ashworth 2008)</a:t>
            </a:r>
          </a:p>
          <a:p>
            <a:pPr>
              <a:buNone/>
            </a:pPr>
            <a:r>
              <a:rPr lang="en-US" sz="4000" dirty="0" smtClean="0"/>
              <a:t>Delta (Ashworth 2008)</a:t>
            </a:r>
          </a:p>
          <a:p>
            <a:pPr>
              <a:buNone/>
            </a:pPr>
            <a:r>
              <a:rPr lang="en-US" sz="4000" dirty="0" smtClean="0"/>
              <a:t>Kamloops (</a:t>
            </a:r>
            <a:r>
              <a:rPr lang="en-US" sz="4000" dirty="0" err="1" smtClean="0"/>
              <a:t>Drolet</a:t>
            </a:r>
            <a:r>
              <a:rPr lang="en-US" sz="4000" dirty="0" smtClean="0"/>
              <a:t> 2010)</a:t>
            </a:r>
          </a:p>
          <a:p>
            <a:pPr>
              <a:buNone/>
            </a:pPr>
            <a:r>
              <a:rPr lang="en-US" sz="4000" dirty="0" smtClean="0"/>
              <a:t>Kelowna (</a:t>
            </a:r>
            <a:r>
              <a:rPr lang="en-US" sz="4000" dirty="0" err="1" smtClean="0"/>
              <a:t>Bahbahani</a:t>
            </a:r>
            <a:r>
              <a:rPr lang="en-US" sz="4000" dirty="0" smtClean="0"/>
              <a:t> 2008)</a:t>
            </a:r>
          </a:p>
          <a:p>
            <a:pPr>
              <a:buNone/>
            </a:pPr>
            <a:r>
              <a:rPr lang="en-US" sz="4000" dirty="0" smtClean="0"/>
              <a:t>New </a:t>
            </a:r>
            <a:r>
              <a:rPr lang="en-US" sz="4000" dirty="0" err="1" smtClean="0"/>
              <a:t>Westminister</a:t>
            </a:r>
            <a:r>
              <a:rPr lang="en-US" sz="4000" dirty="0" smtClean="0"/>
              <a:t>  (Ashworth 2008)</a:t>
            </a:r>
          </a:p>
          <a:p>
            <a:pPr>
              <a:buNone/>
            </a:pPr>
            <a:r>
              <a:rPr lang="en-US" sz="4000" dirty="0" smtClean="0"/>
              <a:t>North Vancouver  (Ashworth 2008)</a:t>
            </a:r>
          </a:p>
          <a:p>
            <a:pPr>
              <a:buNone/>
            </a:pPr>
            <a:r>
              <a:rPr lang="en-US" sz="4000" dirty="0" smtClean="0"/>
              <a:t>Prince George, Fort St John and Terrace, BC (McCallum 2009)</a:t>
            </a:r>
          </a:p>
          <a:p>
            <a:pPr>
              <a:buNone/>
            </a:pPr>
            <a:r>
              <a:rPr lang="en-US" sz="4000" dirty="0" smtClean="0"/>
              <a:t>Richmond  (Ashworth 2008; Good 2007)</a:t>
            </a:r>
          </a:p>
          <a:p>
            <a:pPr>
              <a:buNone/>
            </a:pPr>
            <a:r>
              <a:rPr lang="en-US" sz="4000" dirty="0" smtClean="0"/>
              <a:t>Surrey  (Ashworth 2008; Good 2007)</a:t>
            </a:r>
          </a:p>
          <a:p>
            <a:pPr>
              <a:buNone/>
            </a:pPr>
            <a:r>
              <a:rPr lang="en-US" sz="4000" dirty="0" smtClean="0"/>
              <a:t>Upper Skeena (</a:t>
            </a:r>
            <a:r>
              <a:rPr lang="en-US" sz="4000" dirty="0" err="1" smtClean="0"/>
              <a:t>Govt</a:t>
            </a:r>
            <a:r>
              <a:rPr lang="en-US" sz="4000" dirty="0" smtClean="0"/>
              <a:t> of BC N.D.)</a:t>
            </a:r>
          </a:p>
          <a:p>
            <a:pPr>
              <a:buNone/>
            </a:pPr>
            <a:r>
              <a:rPr lang="en-US" sz="4000" dirty="0" smtClean="0"/>
              <a:t>Vancouver  (Ashworth 2008; Good 2007)</a:t>
            </a:r>
          </a:p>
          <a:p>
            <a:pPr>
              <a:buNone/>
            </a:pPr>
            <a:r>
              <a:rPr lang="en-US" sz="4000" dirty="0" err="1" smtClean="0"/>
              <a:t>Revelstoke</a:t>
            </a:r>
            <a:r>
              <a:rPr lang="en-US" sz="4000" dirty="0" smtClean="0"/>
              <a:t> (Pearce 2005; Kline and Whalen 2010)</a:t>
            </a:r>
          </a:p>
          <a:p>
            <a:pPr>
              <a:buNone/>
            </a:pPr>
            <a:r>
              <a:rPr lang="en-US" sz="4000" dirty="0" smtClean="0"/>
              <a:t>Vancouver (</a:t>
            </a:r>
            <a:r>
              <a:rPr lang="en-US" sz="4000" dirty="0" err="1" smtClean="0"/>
              <a:t>Govt</a:t>
            </a:r>
            <a:r>
              <a:rPr lang="en-US" sz="4000" dirty="0" smtClean="0"/>
              <a:t> of BC N.D.)</a:t>
            </a:r>
          </a:p>
          <a:p>
            <a:pPr>
              <a:buNone/>
            </a:pPr>
            <a:endParaRPr lang="en-US" b="1" dirty="0" smtClean="0"/>
          </a:p>
          <a:p>
            <a:pPr>
              <a:buNone/>
            </a:pPr>
            <a:endParaRPr lang="en-US" dirty="0" smtClean="0"/>
          </a:p>
        </p:txBody>
      </p:sp>
      <p:sp>
        <p:nvSpPr>
          <p:cNvPr id="3" name="Title 2"/>
          <p:cNvSpPr>
            <a:spLocks noGrp="1"/>
          </p:cNvSpPr>
          <p:nvPr>
            <p:ph type="title"/>
          </p:nvPr>
        </p:nvSpPr>
        <p:spPr/>
        <p:txBody>
          <a:bodyPr/>
          <a:lstStyle/>
          <a:p>
            <a:r>
              <a:rPr lang="en-US" dirty="0" smtClean="0"/>
              <a:t>Sample Recipes?</a:t>
            </a:r>
            <a:endParaRPr lang="en-US" dirty="0"/>
          </a:p>
        </p:txBody>
      </p:sp>
      <p:sp>
        <p:nvSpPr>
          <p:cNvPr id="4" name="Slide Number Placeholder 3"/>
          <p:cNvSpPr>
            <a:spLocks noGrp="1"/>
          </p:cNvSpPr>
          <p:nvPr>
            <p:ph type="sldNum" sz="quarter" idx="12"/>
          </p:nvPr>
        </p:nvSpPr>
        <p:spPr/>
        <p:txBody>
          <a:bodyPr/>
          <a:lstStyle/>
          <a:p>
            <a:fld id="{89A285D8-B1CC-4D45-993F-C26C8FD8DEF7}" type="slidenum">
              <a:rPr lang="en-US" smtClean="0"/>
              <a:pPr/>
              <a:t>15</a:t>
            </a:fld>
            <a:endParaRPr lang="en-US"/>
          </a:p>
        </p:txBody>
      </p:sp>
      <p:sp>
        <p:nvSpPr>
          <p:cNvPr id="6" name="Rectangle 5"/>
          <p:cNvSpPr/>
          <p:nvPr/>
        </p:nvSpPr>
        <p:spPr>
          <a:xfrm>
            <a:off x="4495800" y="1524000"/>
            <a:ext cx="4191000" cy="4401205"/>
          </a:xfrm>
          <a:prstGeom prst="rect">
            <a:avLst/>
          </a:prstGeom>
        </p:spPr>
        <p:txBody>
          <a:bodyPr wrap="square">
            <a:spAutoFit/>
          </a:bodyPr>
          <a:lstStyle/>
          <a:p>
            <a:pPr>
              <a:buNone/>
            </a:pPr>
            <a:r>
              <a:rPr lang="en-US" sz="1000" b="1" dirty="0" smtClean="0"/>
              <a:t>SASKATCHEWAN</a:t>
            </a:r>
          </a:p>
          <a:p>
            <a:pPr>
              <a:buNone/>
            </a:pPr>
            <a:r>
              <a:rPr lang="en-US" sz="1000" dirty="0" smtClean="0"/>
              <a:t>Saskatoon (AUMA 2008, Garcea 2006)</a:t>
            </a:r>
          </a:p>
          <a:p>
            <a:pPr>
              <a:buNone/>
            </a:pPr>
            <a:r>
              <a:rPr lang="en-US" sz="1000" dirty="0" smtClean="0"/>
              <a:t>Regina (</a:t>
            </a:r>
            <a:r>
              <a:rPr lang="en-US" sz="1000" dirty="0" err="1" smtClean="0"/>
              <a:t>Garcea</a:t>
            </a:r>
            <a:r>
              <a:rPr lang="en-US" sz="1000" dirty="0" smtClean="0"/>
              <a:t> 2006)</a:t>
            </a:r>
          </a:p>
          <a:p>
            <a:pPr>
              <a:buNone/>
            </a:pPr>
            <a:endParaRPr lang="en-US" sz="1000" b="1" dirty="0" smtClean="0"/>
          </a:p>
          <a:p>
            <a:pPr>
              <a:buNone/>
            </a:pPr>
            <a:r>
              <a:rPr lang="en-US" sz="1000" b="1" dirty="0" smtClean="0"/>
              <a:t>MANITOBA</a:t>
            </a:r>
          </a:p>
          <a:p>
            <a:pPr>
              <a:buNone/>
            </a:pPr>
            <a:r>
              <a:rPr lang="en-US" sz="1000" dirty="0" smtClean="0"/>
              <a:t>Brandon (</a:t>
            </a:r>
            <a:r>
              <a:rPr lang="en-US" sz="1000" dirty="0" err="1" smtClean="0"/>
              <a:t>Zehtab</a:t>
            </a:r>
            <a:r>
              <a:rPr lang="en-US" sz="1000" dirty="0" smtClean="0"/>
              <a:t>-Martin and </a:t>
            </a:r>
            <a:r>
              <a:rPr lang="en-US" sz="1000" dirty="0" err="1" smtClean="0"/>
              <a:t>Beesley</a:t>
            </a:r>
            <a:r>
              <a:rPr lang="en-US" sz="1000" dirty="0" smtClean="0"/>
              <a:t> 2007)</a:t>
            </a:r>
          </a:p>
          <a:p>
            <a:pPr>
              <a:buNone/>
            </a:pPr>
            <a:r>
              <a:rPr lang="en-US" sz="1000" dirty="0" smtClean="0"/>
              <a:t>Parkland, Portage la Prairie, Steinbach, Winkler* (FCM 2011)</a:t>
            </a:r>
          </a:p>
          <a:p>
            <a:pPr>
              <a:buNone/>
            </a:pPr>
            <a:r>
              <a:rPr lang="en-US" sz="1000" dirty="0" smtClean="0"/>
              <a:t>Winkler (Conference Board 2009)</a:t>
            </a:r>
          </a:p>
          <a:p>
            <a:r>
              <a:rPr lang="en-US" sz="1000" dirty="0" smtClean="0"/>
              <a:t>Winnipeg (FCM 2011)</a:t>
            </a:r>
          </a:p>
          <a:p>
            <a:pPr>
              <a:buNone/>
            </a:pPr>
            <a:endParaRPr lang="en-US" sz="1000" dirty="0" smtClean="0"/>
          </a:p>
          <a:p>
            <a:pPr>
              <a:buNone/>
            </a:pPr>
            <a:r>
              <a:rPr lang="en-US" sz="1000" b="1" dirty="0" smtClean="0"/>
              <a:t>NORTHWEST TERRITORIES</a:t>
            </a:r>
          </a:p>
          <a:p>
            <a:pPr>
              <a:buNone/>
            </a:pPr>
            <a:r>
              <a:rPr lang="en-US" sz="1000" dirty="0" smtClean="0"/>
              <a:t>Yellowknife (Conference Board 2009)</a:t>
            </a:r>
          </a:p>
          <a:p>
            <a:pPr>
              <a:buNone/>
            </a:pPr>
            <a:endParaRPr lang="en-US" sz="1000" dirty="0" smtClean="0"/>
          </a:p>
          <a:p>
            <a:pPr>
              <a:buNone/>
            </a:pPr>
            <a:r>
              <a:rPr lang="en-US" sz="1000" b="1" dirty="0" smtClean="0"/>
              <a:t>NOVA SCOTIA</a:t>
            </a:r>
          </a:p>
          <a:p>
            <a:pPr>
              <a:buNone/>
            </a:pPr>
            <a:r>
              <a:rPr lang="en-US" sz="1000" dirty="0" smtClean="0"/>
              <a:t>Cape Breton (Strait-Highlands Regional Development Agency 2007)</a:t>
            </a:r>
          </a:p>
          <a:p>
            <a:pPr>
              <a:buNone/>
            </a:pPr>
            <a:r>
              <a:rPr lang="en-US" sz="1000" dirty="0" smtClean="0"/>
              <a:t>Colchester County (Flint 2007)</a:t>
            </a:r>
          </a:p>
          <a:p>
            <a:pPr>
              <a:buNone/>
            </a:pPr>
            <a:r>
              <a:rPr lang="en-US" sz="1000" dirty="0" smtClean="0"/>
              <a:t>Halifax (</a:t>
            </a:r>
            <a:r>
              <a:rPr lang="en-US" sz="1000" dirty="0" err="1" smtClean="0"/>
              <a:t>Krnstal</a:t>
            </a:r>
            <a:r>
              <a:rPr lang="en-US" sz="1000" dirty="0" smtClean="0"/>
              <a:t> 2010; AUMA 2008, </a:t>
            </a:r>
            <a:r>
              <a:rPr lang="en-US" sz="1000" dirty="0" err="1" smtClean="0"/>
              <a:t>Coutinho</a:t>
            </a:r>
            <a:r>
              <a:rPr lang="en-US" sz="1000" dirty="0" smtClean="0"/>
              <a:t> 2006; </a:t>
            </a:r>
            <a:r>
              <a:rPr lang="en-US" sz="1000" dirty="0" err="1" smtClean="0"/>
              <a:t>Hornberger</a:t>
            </a:r>
            <a:r>
              <a:rPr lang="en-US" sz="1000" dirty="0" smtClean="0"/>
              <a:t> 2005a, 2005b)</a:t>
            </a:r>
          </a:p>
          <a:p>
            <a:pPr>
              <a:buNone/>
            </a:pPr>
            <a:endParaRPr lang="en-US" sz="1000" dirty="0" smtClean="0"/>
          </a:p>
          <a:p>
            <a:pPr>
              <a:buNone/>
            </a:pPr>
            <a:r>
              <a:rPr lang="en-US" sz="1000" b="1" dirty="0" smtClean="0"/>
              <a:t>NEW BRUNSWICK</a:t>
            </a:r>
          </a:p>
          <a:p>
            <a:pPr>
              <a:buNone/>
            </a:pPr>
            <a:r>
              <a:rPr lang="en-US" sz="1000" dirty="0" err="1" smtClean="0"/>
              <a:t>Florenceville</a:t>
            </a:r>
            <a:r>
              <a:rPr lang="en-US" sz="1000" dirty="0" smtClean="0"/>
              <a:t>-Bristol (Conference Board 2009)</a:t>
            </a:r>
          </a:p>
          <a:p>
            <a:r>
              <a:rPr lang="en-US" sz="1000" dirty="0" smtClean="0"/>
              <a:t>Moncton (</a:t>
            </a:r>
            <a:r>
              <a:rPr lang="en-US" sz="1000" dirty="0" err="1" smtClean="0"/>
              <a:t>Belkhodja</a:t>
            </a:r>
            <a:r>
              <a:rPr lang="en-US" sz="1000" dirty="0" smtClean="0"/>
              <a:t> 2006)</a:t>
            </a:r>
          </a:p>
          <a:p>
            <a:pPr>
              <a:buNone/>
            </a:pPr>
            <a:r>
              <a:rPr lang="en-US" sz="1000" dirty="0" smtClean="0"/>
              <a:t>Saint-Leonard (</a:t>
            </a:r>
            <a:r>
              <a:rPr lang="en-US" sz="1000" dirty="0" err="1" smtClean="0"/>
              <a:t>Govt</a:t>
            </a:r>
            <a:r>
              <a:rPr lang="en-US" sz="1000" dirty="0" smtClean="0"/>
              <a:t> of BC N.D.)</a:t>
            </a:r>
          </a:p>
          <a:p>
            <a:pPr>
              <a:buNone/>
            </a:pPr>
            <a:endParaRPr lang="en-US" sz="1000" b="1" dirty="0" smtClean="0"/>
          </a:p>
          <a:p>
            <a:pPr>
              <a:buNone/>
            </a:pPr>
            <a:r>
              <a:rPr lang="en-US" sz="1000" b="1" dirty="0" smtClean="0"/>
              <a:t>QUEBEC</a:t>
            </a:r>
          </a:p>
          <a:p>
            <a:r>
              <a:rPr lang="en-US" sz="1000" dirty="0" smtClean="0"/>
              <a:t>Montreal (FCM 2011)</a:t>
            </a:r>
            <a:endParaRPr lang="en-US" sz="1000" b="1" dirty="0" smtClean="0"/>
          </a:p>
          <a:p>
            <a:pPr>
              <a:buNone/>
            </a:pPr>
            <a:r>
              <a:rPr lang="en-US" sz="1000" dirty="0" smtClean="0"/>
              <a:t>Quebec City (</a:t>
            </a:r>
            <a:r>
              <a:rPr lang="en-US" sz="1000" dirty="0" err="1" smtClean="0"/>
              <a:t>Gignac</a:t>
            </a:r>
            <a:r>
              <a:rPr lang="en-US" sz="1000" dirty="0" smtClean="0"/>
              <a:t> 2010, Bourget 2006)</a:t>
            </a:r>
          </a:p>
          <a:p>
            <a:pPr>
              <a:buNone/>
            </a:pPr>
            <a:r>
              <a:rPr lang="en-US" sz="1000" dirty="0" err="1" smtClean="0"/>
              <a:t>Sherbrooke</a:t>
            </a:r>
            <a:r>
              <a:rPr lang="en-US" sz="1000" dirty="0" smtClean="0"/>
              <a:t> (</a:t>
            </a:r>
            <a:r>
              <a:rPr lang="en-US" sz="1000" dirty="0" err="1" smtClean="0"/>
              <a:t>Govt</a:t>
            </a:r>
            <a:r>
              <a:rPr lang="en-US" sz="1000" dirty="0" smtClean="0"/>
              <a:t> of BC N.D.; </a:t>
            </a:r>
            <a:r>
              <a:rPr lang="en-US" sz="1000" dirty="0" err="1" smtClean="0"/>
              <a:t>Corriveau</a:t>
            </a:r>
            <a:r>
              <a:rPr lang="en-US" sz="1000" dirty="0" smtClean="0"/>
              <a:t> and </a:t>
            </a:r>
            <a:r>
              <a:rPr lang="en-US" sz="1000" dirty="0" err="1" smtClean="0"/>
              <a:t>Rougery</a:t>
            </a:r>
            <a:r>
              <a:rPr lang="en-US" sz="1000" dirty="0" smtClean="0"/>
              <a:t> 2006)</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5800" y="1524000"/>
            <a:ext cx="8001000" cy="4449763"/>
          </a:xfrm>
        </p:spPr>
        <p:txBody>
          <a:bodyPr>
            <a:normAutofit fontScale="40000" lnSpcReduction="20000"/>
          </a:bodyPr>
          <a:lstStyle/>
          <a:p>
            <a:pPr>
              <a:buNone/>
            </a:pPr>
            <a:r>
              <a:rPr lang="en-US" dirty="0" smtClean="0"/>
              <a:t>Brampton </a:t>
            </a:r>
            <a:r>
              <a:rPr lang="en-US" sz="2000" dirty="0" smtClean="0"/>
              <a:t>(Good 2007)</a:t>
            </a:r>
          </a:p>
          <a:p>
            <a:pPr>
              <a:buNone/>
            </a:pPr>
            <a:r>
              <a:rPr lang="en-US" dirty="0" smtClean="0"/>
              <a:t>Brantford and Brant-</a:t>
            </a:r>
            <a:r>
              <a:rPr lang="en-US" dirty="0" err="1" smtClean="0"/>
              <a:t>Haldimand</a:t>
            </a:r>
            <a:r>
              <a:rPr lang="en-US" dirty="0" smtClean="0"/>
              <a:t>-Norfolk Counties </a:t>
            </a:r>
            <a:r>
              <a:rPr lang="en-US" sz="1920" dirty="0" smtClean="0"/>
              <a:t>(</a:t>
            </a:r>
            <a:r>
              <a:rPr lang="en-US" sz="1920" dirty="0" err="1" smtClean="0"/>
              <a:t>Sethi</a:t>
            </a:r>
            <a:r>
              <a:rPr lang="en-US" sz="1920" dirty="0" smtClean="0"/>
              <a:t> 2009)</a:t>
            </a:r>
          </a:p>
          <a:p>
            <a:pPr>
              <a:buNone/>
            </a:pPr>
            <a:r>
              <a:rPr lang="en-US" dirty="0" smtClean="0"/>
              <a:t>Guelph </a:t>
            </a:r>
            <a:r>
              <a:rPr lang="en-US" sz="1920" dirty="0" smtClean="0"/>
              <a:t>(</a:t>
            </a:r>
            <a:r>
              <a:rPr lang="en-US" sz="1920" dirty="0" err="1" smtClean="0"/>
              <a:t>Lusis</a:t>
            </a:r>
            <a:r>
              <a:rPr lang="en-US" sz="1920" dirty="0" smtClean="0"/>
              <a:t> and Bauer 2012, Guelph-Wellington Local Immigration Partnership 2010; Guelph 2006)</a:t>
            </a:r>
          </a:p>
          <a:p>
            <a:pPr>
              <a:buNone/>
            </a:pPr>
            <a:r>
              <a:rPr lang="en-US" dirty="0" smtClean="0"/>
              <a:t>Hamilton </a:t>
            </a:r>
            <a:r>
              <a:rPr lang="en-US" sz="1920" dirty="0" smtClean="0"/>
              <a:t>(Bird 2012, Hamilton Immigration Partnership Council 2010; AUMA 2008, </a:t>
            </a:r>
            <a:r>
              <a:rPr lang="en-US" sz="1920" dirty="0" err="1" smtClean="0"/>
              <a:t>Satzewich</a:t>
            </a:r>
            <a:r>
              <a:rPr lang="en-US" sz="1920" dirty="0" smtClean="0"/>
              <a:t> and </a:t>
            </a:r>
            <a:r>
              <a:rPr lang="en-US" sz="1920" dirty="0" err="1" smtClean="0"/>
              <a:t>Shaffir</a:t>
            </a:r>
            <a:r>
              <a:rPr lang="en-US" sz="1920" dirty="0" smtClean="0"/>
              <a:t> 2007)</a:t>
            </a:r>
          </a:p>
          <a:p>
            <a:pPr>
              <a:buNone/>
            </a:pPr>
            <a:r>
              <a:rPr lang="en-US" dirty="0" smtClean="0"/>
              <a:t>Hearst, Timmins and </a:t>
            </a:r>
            <a:r>
              <a:rPr lang="en-US" dirty="0" err="1" smtClean="0"/>
              <a:t>Kapaskasing</a:t>
            </a:r>
            <a:r>
              <a:rPr lang="en-US" dirty="0" smtClean="0"/>
              <a:t> </a:t>
            </a:r>
            <a:r>
              <a:rPr lang="en-US" sz="1920" dirty="0" smtClean="0"/>
              <a:t>(</a:t>
            </a:r>
            <a:r>
              <a:rPr lang="en-US" sz="1920" dirty="0" err="1" smtClean="0"/>
              <a:t>Lacassagne</a:t>
            </a:r>
            <a:r>
              <a:rPr lang="en-US" sz="1920" dirty="0" smtClean="0"/>
              <a:t> forthcoming)</a:t>
            </a:r>
          </a:p>
          <a:p>
            <a:pPr>
              <a:buNone/>
            </a:pPr>
            <a:r>
              <a:rPr lang="en-US" dirty="0" smtClean="0"/>
              <a:t>Kingston </a:t>
            </a:r>
            <a:r>
              <a:rPr lang="en-US" sz="1920" dirty="0" smtClean="0"/>
              <a:t>(Kobayashi 2012)</a:t>
            </a:r>
          </a:p>
          <a:p>
            <a:pPr>
              <a:buNone/>
            </a:pPr>
            <a:r>
              <a:rPr lang="en-US" dirty="0" smtClean="0"/>
              <a:t>London </a:t>
            </a:r>
            <a:r>
              <a:rPr lang="en-US" sz="1920" dirty="0" smtClean="0"/>
              <a:t>(Bradford and </a:t>
            </a:r>
            <a:r>
              <a:rPr lang="en-US" sz="1920" dirty="0" err="1" smtClean="0"/>
              <a:t>Esses</a:t>
            </a:r>
            <a:r>
              <a:rPr lang="en-US" sz="1920" dirty="0" smtClean="0"/>
              <a:t> 2012, London &amp; Middlesex Local Immigration Partnership 2010; </a:t>
            </a:r>
            <a:r>
              <a:rPr lang="en-US" sz="1920" dirty="0" err="1" smtClean="0"/>
              <a:t>Brochu</a:t>
            </a:r>
            <a:r>
              <a:rPr lang="en-US" sz="1920" dirty="0" smtClean="0"/>
              <a:t> and Abu-</a:t>
            </a:r>
            <a:r>
              <a:rPr lang="en-US" sz="1920" dirty="0" err="1" smtClean="0"/>
              <a:t>Ayyash</a:t>
            </a:r>
            <a:r>
              <a:rPr lang="en-US" sz="1920" dirty="0" smtClean="0"/>
              <a:t> 2006)</a:t>
            </a:r>
          </a:p>
          <a:p>
            <a:pPr>
              <a:buNone/>
            </a:pPr>
            <a:r>
              <a:rPr lang="en-US" dirty="0" smtClean="0"/>
              <a:t>Markham </a:t>
            </a:r>
            <a:r>
              <a:rPr lang="en-US" sz="2000" dirty="0" smtClean="0"/>
              <a:t>(Good 2007)</a:t>
            </a:r>
          </a:p>
          <a:p>
            <a:pPr>
              <a:buNone/>
            </a:pPr>
            <a:r>
              <a:rPr lang="en-US" dirty="0" smtClean="0"/>
              <a:t>Mississauga </a:t>
            </a:r>
            <a:r>
              <a:rPr lang="en-US" sz="2000" dirty="0" smtClean="0"/>
              <a:t>(Good 2007)</a:t>
            </a:r>
          </a:p>
          <a:p>
            <a:pPr>
              <a:buNone/>
            </a:pPr>
            <a:r>
              <a:rPr lang="en-US" dirty="0" smtClean="0"/>
              <a:t>Niagara </a:t>
            </a:r>
            <a:r>
              <a:rPr lang="en-US" sz="1895" dirty="0" smtClean="0"/>
              <a:t>(Niagara Local Immigration Partnership 2011)</a:t>
            </a:r>
          </a:p>
          <a:p>
            <a:pPr>
              <a:buNone/>
            </a:pPr>
            <a:r>
              <a:rPr lang="en-US" dirty="0" smtClean="0"/>
              <a:t>North Bay </a:t>
            </a:r>
            <a:r>
              <a:rPr lang="en-US" sz="1895" dirty="0" smtClean="0"/>
              <a:t>(North Bay Newcomers Network 2011)</a:t>
            </a:r>
          </a:p>
          <a:p>
            <a:pPr>
              <a:buNone/>
            </a:pPr>
            <a:r>
              <a:rPr lang="en-US" dirty="0" smtClean="0"/>
              <a:t>Ottawa </a:t>
            </a:r>
            <a:r>
              <a:rPr lang="en-US" sz="1920" dirty="0" smtClean="0"/>
              <a:t>(Biles, </a:t>
            </a:r>
            <a:r>
              <a:rPr lang="en-US" sz="1920" dirty="0" err="1" smtClean="0"/>
              <a:t>Tolley</a:t>
            </a:r>
            <a:r>
              <a:rPr lang="en-US" sz="1920" dirty="0" smtClean="0"/>
              <a:t>, Andrew 2012; Ottawa Local Immigration Partnership 2011)</a:t>
            </a:r>
          </a:p>
          <a:p>
            <a:pPr>
              <a:buNone/>
            </a:pPr>
            <a:r>
              <a:rPr lang="en-US" dirty="0" smtClean="0"/>
              <a:t>Peel </a:t>
            </a:r>
            <a:r>
              <a:rPr lang="en-US" sz="1920" dirty="0" smtClean="0"/>
              <a:t>(</a:t>
            </a:r>
            <a:r>
              <a:rPr lang="en-US" sz="1920" dirty="0" err="1" smtClean="0"/>
              <a:t>Agrawal</a:t>
            </a:r>
            <a:r>
              <a:rPr lang="en-US" sz="1920" dirty="0" smtClean="0"/>
              <a:t> et. al. 2007)</a:t>
            </a:r>
          </a:p>
          <a:p>
            <a:pPr>
              <a:buNone/>
            </a:pPr>
            <a:r>
              <a:rPr lang="en-US" dirty="0" smtClean="0"/>
              <a:t>Peterborough </a:t>
            </a:r>
            <a:r>
              <a:rPr lang="en-US" sz="1920" dirty="0" smtClean="0"/>
              <a:t>(Ma 2012; PPCII 2010)</a:t>
            </a:r>
          </a:p>
          <a:p>
            <a:pPr>
              <a:buNone/>
            </a:pPr>
            <a:r>
              <a:rPr lang="en-US" dirty="0" smtClean="0"/>
              <a:t>Sarnia-Lambton </a:t>
            </a:r>
            <a:r>
              <a:rPr lang="en-US" sz="1895" dirty="0" smtClean="0"/>
              <a:t>(County of Lambton 2010)</a:t>
            </a:r>
          </a:p>
          <a:p>
            <a:pPr>
              <a:buNone/>
            </a:pPr>
            <a:r>
              <a:rPr lang="en-US" dirty="0" smtClean="0"/>
              <a:t>Sault Ste Marie </a:t>
            </a:r>
            <a:r>
              <a:rPr lang="en-US" sz="1895" dirty="0" smtClean="0"/>
              <a:t>(Sault Ste Marie Local Immigration Partnership 2011)</a:t>
            </a:r>
          </a:p>
          <a:p>
            <a:pPr>
              <a:buNone/>
            </a:pPr>
            <a:r>
              <a:rPr lang="en-US" dirty="0" smtClean="0"/>
              <a:t>Sudbury </a:t>
            </a:r>
            <a:r>
              <a:rPr lang="en-US" sz="1920" dirty="0" smtClean="0"/>
              <a:t>(</a:t>
            </a:r>
            <a:r>
              <a:rPr lang="en-US" sz="1920" dirty="0" err="1" smtClean="0"/>
              <a:t>Nangia</a:t>
            </a:r>
            <a:r>
              <a:rPr lang="en-US" sz="1920" dirty="0" smtClean="0"/>
              <a:t> 2012, Block 2006)</a:t>
            </a:r>
          </a:p>
          <a:p>
            <a:pPr>
              <a:buNone/>
            </a:pPr>
            <a:r>
              <a:rPr lang="en-US" dirty="0" smtClean="0"/>
              <a:t>Thunder Bay </a:t>
            </a:r>
            <a:r>
              <a:rPr lang="en-US" sz="1920" dirty="0" smtClean="0"/>
              <a:t>(Southcott 2012,Tunder Bay Immigration Committee 2010; Dunk 2007)</a:t>
            </a:r>
          </a:p>
          <a:p>
            <a:pPr>
              <a:buNone/>
            </a:pPr>
            <a:r>
              <a:rPr lang="en-US" dirty="0" smtClean="0"/>
              <a:t>Timmins </a:t>
            </a:r>
            <a:r>
              <a:rPr lang="en-US" sz="1895" dirty="0" smtClean="0"/>
              <a:t>(Timmins Economic Development Corp 2011)</a:t>
            </a:r>
          </a:p>
          <a:p>
            <a:pPr>
              <a:buNone/>
            </a:pPr>
            <a:r>
              <a:rPr lang="en-US" dirty="0" smtClean="0"/>
              <a:t>Toronto </a:t>
            </a:r>
            <a:r>
              <a:rPr lang="en-US" sz="1920" dirty="0" smtClean="0"/>
              <a:t>(</a:t>
            </a:r>
            <a:r>
              <a:rPr lang="en-US" sz="1920" dirty="0" err="1" smtClean="0"/>
              <a:t>Siemiatycki</a:t>
            </a:r>
            <a:r>
              <a:rPr lang="en-US" sz="1920" dirty="0" smtClean="0"/>
              <a:t> 2012; Good 2007)</a:t>
            </a:r>
          </a:p>
          <a:p>
            <a:pPr>
              <a:buNone/>
            </a:pPr>
            <a:r>
              <a:rPr lang="en-US" dirty="0" smtClean="0"/>
              <a:t>Waterloo </a:t>
            </a:r>
            <a:r>
              <a:rPr lang="en-US" sz="2182" dirty="0" smtClean="0"/>
              <a:t>(Janzen and Walton-Roberts 2012; McFadden and Janzen 2007; Abu-</a:t>
            </a:r>
            <a:r>
              <a:rPr lang="en-US" sz="2182" dirty="0" err="1" smtClean="0"/>
              <a:t>Ayyash</a:t>
            </a:r>
            <a:r>
              <a:rPr lang="en-US" sz="2182" dirty="0" smtClean="0"/>
              <a:t> and </a:t>
            </a:r>
            <a:r>
              <a:rPr lang="en-US" sz="2182" dirty="0" err="1" smtClean="0"/>
              <a:t>Brochu</a:t>
            </a:r>
            <a:r>
              <a:rPr lang="en-US" sz="2182" dirty="0" smtClean="0"/>
              <a:t> 2006)</a:t>
            </a:r>
          </a:p>
          <a:p>
            <a:pPr>
              <a:buNone/>
            </a:pPr>
            <a:r>
              <a:rPr lang="en-US" dirty="0" smtClean="0"/>
              <a:t>Windsor </a:t>
            </a:r>
            <a:r>
              <a:rPr lang="en-US" sz="1920" dirty="0" smtClean="0"/>
              <a:t>(George and Ku 2012)</a:t>
            </a:r>
          </a:p>
        </p:txBody>
      </p:sp>
      <p:sp>
        <p:nvSpPr>
          <p:cNvPr id="3" name="Slide Number Placeholder 2"/>
          <p:cNvSpPr>
            <a:spLocks noGrp="1"/>
          </p:cNvSpPr>
          <p:nvPr>
            <p:ph type="sldNum" sz="quarter" idx="12"/>
          </p:nvPr>
        </p:nvSpPr>
        <p:spPr/>
        <p:txBody>
          <a:bodyPr/>
          <a:lstStyle/>
          <a:p>
            <a:fld id="{89A285D8-B1CC-4D45-993F-C26C8FD8DEF7}" type="slidenum">
              <a:rPr lang="en-US" smtClean="0"/>
              <a:pPr/>
              <a:t>16</a:t>
            </a:fld>
            <a:endParaRPr lang="en-US"/>
          </a:p>
        </p:txBody>
      </p:sp>
      <p:sp>
        <p:nvSpPr>
          <p:cNvPr id="4" name="Title 3"/>
          <p:cNvSpPr>
            <a:spLocks noGrp="1"/>
          </p:cNvSpPr>
          <p:nvPr>
            <p:ph type="title"/>
          </p:nvPr>
        </p:nvSpPr>
        <p:spPr/>
        <p:txBody>
          <a:bodyPr/>
          <a:lstStyle/>
          <a:p>
            <a:r>
              <a:rPr lang="en-US" dirty="0" smtClean="0"/>
              <a:t>Sample Recipes? Ontario</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5800" y="1752600"/>
            <a:ext cx="8001000" cy="4221163"/>
          </a:xfrm>
        </p:spPr>
        <p:txBody>
          <a:bodyPr>
            <a:normAutofit fontScale="55000" lnSpcReduction="20000"/>
          </a:bodyPr>
          <a:lstStyle/>
          <a:p>
            <a:r>
              <a:rPr lang="en-US" sz="3273" dirty="0" smtClean="0"/>
              <a:t>WCI Five Stages of developing a welcoming communities approach:</a:t>
            </a:r>
          </a:p>
          <a:p>
            <a:pPr>
              <a:buNone/>
            </a:pPr>
            <a:endParaRPr lang="en-US" sz="3273" dirty="0" smtClean="0"/>
          </a:p>
          <a:p>
            <a:pPr lvl="1"/>
            <a:r>
              <a:rPr lang="en-US" sz="3273" dirty="0" smtClean="0"/>
              <a:t>Assessment of the current state of the community at a global and specific level</a:t>
            </a:r>
          </a:p>
          <a:p>
            <a:pPr lvl="1">
              <a:buNone/>
            </a:pPr>
            <a:endParaRPr lang="en-US" sz="3273" dirty="0" smtClean="0"/>
          </a:p>
          <a:p>
            <a:pPr lvl="1"/>
            <a:r>
              <a:rPr lang="en-US" sz="3273" dirty="0" smtClean="0"/>
              <a:t>Creation of short-term and long-term goals</a:t>
            </a:r>
          </a:p>
          <a:p>
            <a:pPr lvl="1">
              <a:buNone/>
            </a:pPr>
            <a:endParaRPr lang="en-US" sz="3273" dirty="0" smtClean="0"/>
          </a:p>
          <a:p>
            <a:pPr lvl="1"/>
            <a:r>
              <a:rPr lang="en-US" sz="3273" dirty="0" smtClean="0"/>
              <a:t>Implementation (adjustment) of policies and programs that are designed to target gaps and weaknesses and work toward these goals</a:t>
            </a:r>
          </a:p>
          <a:p>
            <a:pPr lvl="1"/>
            <a:endParaRPr lang="en-US" sz="3273" dirty="0" smtClean="0"/>
          </a:p>
          <a:p>
            <a:pPr lvl="1"/>
            <a:r>
              <a:rPr lang="en-US" sz="3273" dirty="0" smtClean="0"/>
              <a:t>Systematic research to evaluate the effectiveness of these policies and programs</a:t>
            </a:r>
          </a:p>
          <a:p>
            <a:pPr lvl="1"/>
            <a:endParaRPr lang="en-US" sz="3273" dirty="0" smtClean="0"/>
          </a:p>
          <a:p>
            <a:pPr lvl="1"/>
            <a:r>
              <a:rPr lang="en-US" sz="3273" dirty="0" smtClean="0"/>
              <a:t>On-going assessment of community outcomes and feedback</a:t>
            </a:r>
          </a:p>
          <a:p>
            <a:pPr lvl="1"/>
            <a:endParaRPr lang="en-US" dirty="0" smtClean="0"/>
          </a:p>
          <a:p>
            <a:pPr lvl="1" algn="r">
              <a:buNone/>
            </a:pPr>
            <a:r>
              <a:rPr lang="en-US" sz="2182" dirty="0" smtClean="0"/>
              <a:t>(Source </a:t>
            </a:r>
            <a:r>
              <a:rPr lang="en-US" sz="2182" dirty="0" err="1" smtClean="0"/>
              <a:t>Esses</a:t>
            </a:r>
            <a:r>
              <a:rPr lang="en-US" sz="2182" dirty="0" smtClean="0"/>
              <a:t> et. al 2010)</a:t>
            </a:r>
          </a:p>
          <a:p>
            <a:pPr lvl="1">
              <a:buNone/>
            </a:pPr>
            <a:endParaRPr lang="en-US" dirty="0" smtClean="0"/>
          </a:p>
        </p:txBody>
      </p:sp>
      <p:sp>
        <p:nvSpPr>
          <p:cNvPr id="3" name="Title 2"/>
          <p:cNvSpPr>
            <a:spLocks noGrp="1"/>
          </p:cNvSpPr>
          <p:nvPr>
            <p:ph type="title"/>
          </p:nvPr>
        </p:nvSpPr>
        <p:spPr/>
        <p:txBody>
          <a:bodyPr/>
          <a:lstStyle/>
          <a:p>
            <a:r>
              <a:rPr lang="en-US" dirty="0" smtClean="0"/>
              <a:t>Now You’re Cooking: Overview</a:t>
            </a:r>
            <a:endParaRPr lang="en-US" dirty="0"/>
          </a:p>
        </p:txBody>
      </p:sp>
      <p:sp>
        <p:nvSpPr>
          <p:cNvPr id="4" name="Slide Number Placeholder 3"/>
          <p:cNvSpPr>
            <a:spLocks noGrp="1"/>
          </p:cNvSpPr>
          <p:nvPr>
            <p:ph type="sldNum" sz="quarter" idx="12"/>
          </p:nvPr>
        </p:nvSpPr>
        <p:spPr/>
        <p:txBody>
          <a:bodyPr/>
          <a:lstStyle/>
          <a:p>
            <a:fld id="{89A285D8-B1CC-4D45-993F-C26C8FD8DEF7}" type="slidenum">
              <a:rPr lang="en-US" smtClean="0"/>
              <a:pPr/>
              <a:t>17</a:t>
            </a:fld>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smtClean="0"/>
          </a:p>
          <a:p>
            <a:endParaRPr lang="en-US" dirty="0" smtClean="0"/>
          </a:p>
          <a:p>
            <a:r>
              <a:rPr lang="en-US" dirty="0" smtClean="0"/>
              <a:t>Local Immigration Partnerships (</a:t>
            </a:r>
            <a:r>
              <a:rPr lang="en-US" dirty="0" err="1" smtClean="0"/>
              <a:t>LIPs</a:t>
            </a:r>
            <a:r>
              <a:rPr lang="en-US" dirty="0" smtClean="0"/>
              <a:t>)</a:t>
            </a:r>
          </a:p>
          <a:p>
            <a:endParaRPr lang="en-US" dirty="0" smtClean="0"/>
          </a:p>
          <a:p>
            <a:r>
              <a:rPr lang="en-US" dirty="0" smtClean="0"/>
              <a:t>Canadian Coalition of Municipalities Against Racism and Discrimination (CMARD)</a:t>
            </a:r>
            <a:endParaRPr lang="en-US" dirty="0"/>
          </a:p>
        </p:txBody>
      </p:sp>
      <p:sp>
        <p:nvSpPr>
          <p:cNvPr id="3" name="Slide Number Placeholder 2"/>
          <p:cNvSpPr>
            <a:spLocks noGrp="1"/>
          </p:cNvSpPr>
          <p:nvPr>
            <p:ph type="sldNum" sz="quarter" idx="12"/>
          </p:nvPr>
        </p:nvSpPr>
        <p:spPr/>
        <p:txBody>
          <a:bodyPr/>
          <a:lstStyle/>
          <a:p>
            <a:fld id="{89A285D8-B1CC-4D45-993F-C26C8FD8DEF7}" type="slidenum">
              <a:rPr lang="en-US" smtClean="0"/>
              <a:pPr/>
              <a:t>18</a:t>
            </a:fld>
            <a:endParaRPr lang="en-US"/>
          </a:p>
        </p:txBody>
      </p:sp>
      <p:sp>
        <p:nvSpPr>
          <p:cNvPr id="4" name="Title 3"/>
          <p:cNvSpPr>
            <a:spLocks noGrp="1"/>
          </p:cNvSpPr>
          <p:nvPr>
            <p:ph type="title"/>
          </p:nvPr>
        </p:nvSpPr>
        <p:spPr/>
        <p:txBody>
          <a:bodyPr/>
          <a:lstStyle/>
          <a:p>
            <a:r>
              <a:rPr lang="en-US" dirty="0" smtClean="0"/>
              <a:t>Examples	</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pPr marL="342900" lvl="1" indent="-342900">
              <a:buFont typeface="Arial"/>
              <a:buChar char="•"/>
              <a:defRPr/>
            </a:pPr>
            <a:r>
              <a:rPr lang="en-US" sz="2200" dirty="0" smtClean="0"/>
              <a:t>Through regional </a:t>
            </a:r>
            <a:r>
              <a:rPr lang="en-US" sz="2200" dirty="0" err="1" smtClean="0"/>
              <a:t>CFPs</a:t>
            </a:r>
            <a:r>
              <a:rPr lang="en-US" sz="2200" dirty="0" smtClean="0"/>
              <a:t> for </a:t>
            </a:r>
            <a:r>
              <a:rPr lang="en-US" sz="2200" dirty="0" err="1" smtClean="0"/>
              <a:t>LIPs</a:t>
            </a:r>
            <a:r>
              <a:rPr lang="en-US" sz="2200" dirty="0" smtClean="0"/>
              <a:t> in 2008 and 2010, </a:t>
            </a:r>
            <a:r>
              <a:rPr lang="en-CA" sz="2200" dirty="0" smtClean="0"/>
              <a:t>45 LIPs have been gradually established in Ontario.</a:t>
            </a:r>
          </a:p>
          <a:p>
            <a:pPr marL="342900" lvl="1" indent="-342900">
              <a:buFont typeface="Arial"/>
              <a:buChar char="•"/>
              <a:defRPr/>
            </a:pPr>
            <a:endParaRPr lang="en-CA" sz="2200" dirty="0" smtClean="0"/>
          </a:p>
          <a:p>
            <a:pPr marL="342900" lvl="1" indent="-342900">
              <a:buFont typeface="Arial"/>
              <a:buChar char="•"/>
              <a:defRPr/>
            </a:pPr>
            <a:r>
              <a:rPr lang="en-CA" sz="2200" dirty="0" smtClean="0"/>
              <a:t>In issuing the Calls for Proposals, CIC intended to:</a:t>
            </a:r>
          </a:p>
          <a:p>
            <a:pPr>
              <a:buFont typeface="Arial" charset="0"/>
              <a:buNone/>
              <a:defRPr/>
            </a:pPr>
            <a:endParaRPr lang="en-CA" sz="400" dirty="0" smtClean="0"/>
          </a:p>
          <a:p>
            <a:pPr>
              <a:buFont typeface="Arial" charset="0"/>
              <a:buNone/>
              <a:defRPr/>
            </a:pPr>
            <a:endParaRPr lang="en-CA" sz="400" dirty="0" smtClean="0"/>
          </a:p>
          <a:p>
            <a:pPr>
              <a:buFont typeface="Arial" charset="0"/>
              <a:buNone/>
              <a:defRPr/>
            </a:pPr>
            <a:endParaRPr lang="en-CA" sz="400" dirty="0" smtClean="0"/>
          </a:p>
          <a:p>
            <a:pPr lvl="1">
              <a:buFont typeface="+mj-lt"/>
              <a:buAutoNum type="arabicPeriod"/>
              <a:defRPr/>
            </a:pPr>
            <a:r>
              <a:rPr lang="en-CA" sz="2000" dirty="0" smtClean="0"/>
              <a:t>Strengthen local and regional awareness and capacity to integrate immigrants.</a:t>
            </a:r>
          </a:p>
          <a:p>
            <a:pPr lvl="1">
              <a:buFont typeface="+mj-lt"/>
              <a:buAutoNum type="arabicPeriod"/>
              <a:defRPr/>
            </a:pPr>
            <a:endParaRPr lang="en-CA" sz="1000" dirty="0" smtClean="0"/>
          </a:p>
          <a:p>
            <a:pPr lvl="1">
              <a:buFont typeface="+mj-lt"/>
              <a:buAutoNum type="arabicPeriod"/>
              <a:defRPr/>
            </a:pPr>
            <a:r>
              <a:rPr lang="en-CA" sz="2000" dirty="0" smtClean="0"/>
              <a:t>Establish or enhance partnerships and participation of multiple stakeholders in planning, and coordinating the delivery of integration services.</a:t>
            </a:r>
          </a:p>
          <a:p>
            <a:pPr lvl="1">
              <a:buFont typeface="+mj-lt"/>
              <a:buAutoNum type="arabicPeriod"/>
              <a:defRPr/>
            </a:pPr>
            <a:endParaRPr lang="en-CA" sz="1000" dirty="0" smtClean="0"/>
          </a:p>
          <a:p>
            <a:pPr lvl="1">
              <a:buFont typeface="+mj-lt"/>
              <a:buAutoNum type="arabicPeriod"/>
              <a:defRPr/>
            </a:pPr>
            <a:r>
              <a:rPr lang="en-CA" sz="2000" dirty="0" smtClean="0"/>
              <a:t>Improve access to, and coordination of, effective services that facilitate immigrant settlement and integration.</a:t>
            </a:r>
          </a:p>
          <a:p>
            <a:pPr lvl="1">
              <a:buFont typeface="+mj-lt"/>
              <a:buAutoNum type="arabicPeriod"/>
              <a:defRPr/>
            </a:pPr>
            <a:endParaRPr lang="en-CA" sz="1000" dirty="0" smtClean="0"/>
          </a:p>
          <a:p>
            <a:pPr lvl="1">
              <a:buFont typeface="+mj-lt"/>
              <a:buAutoNum type="arabicPeriod"/>
              <a:defRPr/>
            </a:pPr>
            <a:r>
              <a:rPr lang="en-CA" sz="2000" dirty="0" smtClean="0"/>
              <a:t>Improve access to the labour market for immigrants.</a:t>
            </a:r>
          </a:p>
          <a:p>
            <a:pPr marL="342900" lvl="1" indent="-342900">
              <a:buFont typeface="Arial"/>
              <a:buChar char="•"/>
              <a:defRPr/>
            </a:pPr>
            <a:endParaRPr lang="en-CA" sz="2200" dirty="0" smtClean="0"/>
          </a:p>
        </p:txBody>
      </p:sp>
      <p:sp>
        <p:nvSpPr>
          <p:cNvPr id="3" name="Slide Number Placeholder 2"/>
          <p:cNvSpPr>
            <a:spLocks noGrp="1"/>
          </p:cNvSpPr>
          <p:nvPr>
            <p:ph type="sldNum" sz="quarter" idx="12"/>
          </p:nvPr>
        </p:nvSpPr>
        <p:spPr/>
        <p:txBody>
          <a:bodyPr/>
          <a:lstStyle/>
          <a:p>
            <a:fld id="{89A285D8-B1CC-4D45-993F-C26C8FD8DEF7}" type="slidenum">
              <a:rPr lang="en-US" smtClean="0"/>
              <a:pPr/>
              <a:t>19</a:t>
            </a:fld>
            <a:endParaRPr lang="en-US"/>
          </a:p>
        </p:txBody>
      </p:sp>
      <p:sp>
        <p:nvSpPr>
          <p:cNvPr id="4" name="Title 3"/>
          <p:cNvSpPr>
            <a:spLocks noGrp="1"/>
          </p:cNvSpPr>
          <p:nvPr>
            <p:ph type="title"/>
          </p:nvPr>
        </p:nvSpPr>
        <p:spPr/>
        <p:txBody>
          <a:bodyPr>
            <a:normAutofit fontScale="90000"/>
          </a:bodyPr>
          <a:lstStyle/>
          <a:p>
            <a:r>
              <a:rPr lang="en-US" dirty="0" smtClean="0"/>
              <a:t>Local Immigration Partnerships </a:t>
            </a:r>
            <a:br>
              <a:rPr lang="en-US" dirty="0" smtClean="0"/>
            </a:br>
            <a:endParaRPr lang="en-US" dirty="0"/>
          </a:p>
        </p:txBody>
      </p:sp>
      <p:sp>
        <p:nvSpPr>
          <p:cNvPr id="5" name="TextBox 4"/>
          <p:cNvSpPr txBox="1"/>
          <p:nvPr/>
        </p:nvSpPr>
        <p:spPr>
          <a:xfrm>
            <a:off x="4572000" y="5973763"/>
            <a:ext cx="3886200" cy="369332"/>
          </a:xfrm>
          <a:prstGeom prst="rect">
            <a:avLst/>
          </a:prstGeom>
          <a:noFill/>
        </p:spPr>
        <p:txBody>
          <a:bodyPr wrap="square" rtlCol="0">
            <a:spAutoFit/>
          </a:bodyPr>
          <a:lstStyle/>
          <a:p>
            <a:r>
              <a:rPr lang="en-US" dirty="0" smtClean="0"/>
              <a:t>For more details on </a:t>
            </a:r>
            <a:r>
              <a:rPr lang="en-US" dirty="0" err="1" smtClean="0"/>
              <a:t>LIPs</a:t>
            </a:r>
            <a:r>
              <a:rPr lang="en-US" dirty="0" smtClean="0"/>
              <a:t> see Burr 2011</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a:xfrm>
            <a:off x="685800" y="1628800"/>
            <a:ext cx="8001000" cy="4344963"/>
          </a:xfrm>
        </p:spPr>
        <p:txBody>
          <a:bodyPr>
            <a:normAutofit fontScale="55000" lnSpcReduction="20000"/>
          </a:bodyPr>
          <a:lstStyle/>
          <a:p>
            <a:r>
              <a:rPr lang="en-US" dirty="0" smtClean="0"/>
              <a:t>Why a Concern with Welcoming Communities?</a:t>
            </a:r>
          </a:p>
          <a:p>
            <a:pPr lvl="1"/>
            <a:r>
              <a:rPr lang="en-US" dirty="0" smtClean="0"/>
              <a:t>Demographics</a:t>
            </a:r>
          </a:p>
          <a:p>
            <a:r>
              <a:rPr lang="en-US" dirty="0" smtClean="0"/>
              <a:t>Definitions</a:t>
            </a:r>
          </a:p>
          <a:p>
            <a:r>
              <a:rPr lang="en-US" dirty="0" smtClean="0"/>
              <a:t>Ingredients</a:t>
            </a:r>
          </a:p>
          <a:p>
            <a:r>
              <a:rPr lang="en-US" dirty="0" smtClean="0"/>
              <a:t>Sample Recipes?</a:t>
            </a:r>
          </a:p>
          <a:p>
            <a:r>
              <a:rPr lang="en-US" dirty="0" smtClean="0"/>
              <a:t>Now You are Cooking</a:t>
            </a:r>
          </a:p>
          <a:p>
            <a:pPr lvl="1"/>
            <a:r>
              <a:rPr lang="en-US" dirty="0" smtClean="0"/>
              <a:t>Local Immigration Partnerships</a:t>
            </a:r>
          </a:p>
          <a:p>
            <a:pPr lvl="1"/>
            <a:r>
              <a:rPr lang="en-US" dirty="0" smtClean="0"/>
              <a:t>Canadian Coalition of Municipalities Against Racism and Discrimination</a:t>
            </a:r>
          </a:p>
          <a:p>
            <a:r>
              <a:rPr lang="en-US" dirty="0" smtClean="0"/>
              <a:t>Alberta Ingredients</a:t>
            </a:r>
          </a:p>
          <a:p>
            <a:r>
              <a:rPr lang="en-US" dirty="0" smtClean="0"/>
              <a:t>Developing Your Own Recipe?</a:t>
            </a:r>
          </a:p>
          <a:p>
            <a:r>
              <a:rPr lang="en-US" dirty="0" smtClean="0"/>
              <a:t>Looking for the Appropriate Utensils</a:t>
            </a:r>
          </a:p>
          <a:p>
            <a:r>
              <a:rPr lang="en-US" dirty="0" smtClean="0"/>
              <a:t>Chefs’ Notes</a:t>
            </a:r>
          </a:p>
          <a:p>
            <a:r>
              <a:rPr lang="en-US" dirty="0" smtClean="0"/>
              <a:t>Thinking About Community Connections</a:t>
            </a:r>
          </a:p>
          <a:p>
            <a:r>
              <a:rPr lang="en-US" dirty="0" smtClean="0"/>
              <a:t>Take Away Thoughts</a:t>
            </a:r>
          </a:p>
          <a:p>
            <a:r>
              <a:rPr lang="en-US" dirty="0" smtClean="0"/>
              <a:t>Bibliography / Resources</a:t>
            </a:r>
            <a:endParaRPr lang="en-US" dirty="0"/>
          </a:p>
        </p:txBody>
      </p:sp>
      <p:sp>
        <p:nvSpPr>
          <p:cNvPr id="20" name="Title 19"/>
          <p:cNvSpPr>
            <a:spLocks noGrp="1"/>
          </p:cNvSpPr>
          <p:nvPr>
            <p:ph type="title"/>
          </p:nvPr>
        </p:nvSpPr>
        <p:spPr/>
        <p:txBody>
          <a:bodyPr/>
          <a:lstStyle/>
          <a:p>
            <a:r>
              <a:rPr lang="en-US" dirty="0" smtClean="0"/>
              <a:t>Contents</a:t>
            </a:r>
            <a:endParaRPr lang="en-US" dirty="0"/>
          </a:p>
        </p:txBody>
      </p:sp>
      <p:sp>
        <p:nvSpPr>
          <p:cNvPr id="4" name="Slide Number Placeholder 3"/>
          <p:cNvSpPr>
            <a:spLocks noGrp="1"/>
          </p:cNvSpPr>
          <p:nvPr>
            <p:ph type="sldNum" sz="quarter" idx="12"/>
          </p:nvPr>
        </p:nvSpPr>
        <p:spPr/>
        <p:txBody>
          <a:bodyPr/>
          <a:lstStyle/>
          <a:p>
            <a:fld id="{89A285D8-B1CC-4D45-993F-C26C8FD8DEF7}" type="slidenum">
              <a:rPr lang="en-US" smtClean="0"/>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625" y="838200"/>
            <a:ext cx="8229600" cy="847725"/>
          </a:xfrm>
        </p:spPr>
        <p:txBody>
          <a:bodyPr/>
          <a:lstStyle/>
          <a:p>
            <a:pPr lvl="1">
              <a:defRPr/>
            </a:pPr>
            <a:r>
              <a:rPr lang="en-CA" sz="2800" kern="1200" dirty="0" smtClean="0">
                <a:solidFill>
                  <a:schemeClr val="tx2"/>
                </a:solidFill>
                <a:latin typeface="Arial" pitchFamily="34" charset="0"/>
                <a:ea typeface="+mj-ea"/>
                <a:cs typeface="Arial" pitchFamily="34" charset="0"/>
              </a:rPr>
              <a:t>Partnership Council Membership</a:t>
            </a:r>
          </a:p>
        </p:txBody>
      </p:sp>
      <p:sp>
        <p:nvSpPr>
          <p:cNvPr id="3" name="Content Placeholder 2"/>
          <p:cNvSpPr>
            <a:spLocks noGrp="1"/>
          </p:cNvSpPr>
          <p:nvPr>
            <p:ph idx="1"/>
          </p:nvPr>
        </p:nvSpPr>
        <p:spPr>
          <a:xfrm>
            <a:off x="569913" y="1685926"/>
            <a:ext cx="8497887" cy="4486274"/>
          </a:xfrm>
        </p:spPr>
        <p:txBody>
          <a:bodyPr>
            <a:normAutofit lnSpcReduction="10000"/>
          </a:bodyPr>
          <a:lstStyle/>
          <a:p>
            <a:pPr marL="342900" lvl="2" indent="-342900">
              <a:defRPr/>
            </a:pPr>
            <a:r>
              <a:rPr lang="en-CA" sz="1600" dirty="0" smtClean="0"/>
              <a:t>Municipal representatives</a:t>
            </a:r>
          </a:p>
          <a:p>
            <a:pPr marL="800100" lvl="3" indent="-342900">
              <a:defRPr/>
            </a:pPr>
            <a:r>
              <a:rPr lang="en-CA" sz="1400" dirty="0" smtClean="0"/>
              <a:t>Elected city officials or bureaucratic representatives involved with economic development, social planning or public services (transit, housing, libraries, police, social services)</a:t>
            </a:r>
          </a:p>
          <a:p>
            <a:pPr marL="342900" lvl="2" indent="-342900">
              <a:defRPr/>
            </a:pPr>
            <a:r>
              <a:rPr lang="en-CA" sz="1600" dirty="0" smtClean="0"/>
              <a:t>Provincial  representatives</a:t>
            </a:r>
          </a:p>
          <a:p>
            <a:pPr marL="800100" lvl="3" indent="-342900">
              <a:defRPr/>
            </a:pPr>
            <a:r>
              <a:rPr lang="en-CA" sz="1400" dirty="0" smtClean="0"/>
              <a:t>Immigration, health, justice, education and training, school boards, regional economic development agencies</a:t>
            </a:r>
          </a:p>
          <a:p>
            <a:pPr marL="342900" lvl="2" indent="-342900">
              <a:defRPr/>
            </a:pPr>
            <a:r>
              <a:rPr lang="en-CA" sz="1600" dirty="0" smtClean="0"/>
              <a:t>Federal representatives</a:t>
            </a:r>
          </a:p>
          <a:p>
            <a:pPr marL="800100" lvl="3" indent="-342900">
              <a:defRPr/>
            </a:pPr>
            <a:r>
              <a:rPr lang="en-CA" sz="1400" dirty="0" smtClean="0"/>
              <a:t>CIC, HRSDC, Service Canada, PHAC, Agriculture and </a:t>
            </a:r>
            <a:r>
              <a:rPr lang="en-CA" sz="1400" dirty="0" err="1" smtClean="0"/>
              <a:t>Agri</a:t>
            </a:r>
            <a:r>
              <a:rPr lang="en-CA" sz="1400" dirty="0" smtClean="0"/>
              <a:t>-food Canada (Rural and Co-operatives Secretariat), PCH, regional economic development agencies</a:t>
            </a:r>
            <a:endParaRPr lang="en-CA" sz="1800" dirty="0" smtClean="0"/>
          </a:p>
          <a:p>
            <a:pPr marL="342900" lvl="2" indent="-342900">
              <a:defRPr/>
            </a:pPr>
            <a:r>
              <a:rPr lang="en-CA" sz="1600" dirty="0" smtClean="0"/>
              <a:t>Labour market actors</a:t>
            </a:r>
          </a:p>
          <a:p>
            <a:pPr marL="800100" lvl="3" indent="-342900">
              <a:defRPr/>
            </a:pPr>
            <a:r>
              <a:rPr lang="en-CA" sz="1400" dirty="0" smtClean="0"/>
              <a:t>Employers, training boards, business councils and associations, chambers of commerce and unions</a:t>
            </a:r>
          </a:p>
          <a:p>
            <a:pPr marL="342900" lvl="2" indent="-342900">
              <a:defRPr/>
            </a:pPr>
            <a:r>
              <a:rPr lang="en-CA" sz="1600" dirty="0" smtClean="0"/>
              <a:t>Local SPOs</a:t>
            </a:r>
          </a:p>
          <a:p>
            <a:pPr marL="800100" lvl="3" indent="-342900">
              <a:defRPr/>
            </a:pPr>
            <a:r>
              <a:rPr lang="en-CA" sz="1400" dirty="0" smtClean="0"/>
              <a:t>e.g. Catholic Immigration Centre</a:t>
            </a:r>
          </a:p>
          <a:p>
            <a:pPr marL="342900" lvl="2" indent="-342900">
              <a:defRPr/>
            </a:pPr>
            <a:r>
              <a:rPr lang="en-CA" sz="1600" dirty="0" smtClean="0"/>
              <a:t>Umbrella organizations</a:t>
            </a:r>
          </a:p>
          <a:p>
            <a:pPr marL="800100" lvl="3" indent="-342900">
              <a:defRPr/>
            </a:pPr>
            <a:r>
              <a:rPr lang="en-CA" sz="1400" dirty="0" smtClean="0"/>
              <a:t>e.g. United Way, social planning councils</a:t>
            </a:r>
            <a:endParaRPr lang="en-CA" sz="1600" dirty="0" smtClean="0"/>
          </a:p>
          <a:p>
            <a:pPr marL="342900" lvl="2" indent="-342900">
              <a:defRPr/>
            </a:pPr>
            <a:r>
              <a:rPr lang="en-CA" sz="1600" dirty="0" smtClean="0"/>
              <a:t>Local and regional research bodies </a:t>
            </a:r>
          </a:p>
          <a:p>
            <a:pPr marL="800100" lvl="3" indent="-342900">
              <a:defRPr/>
            </a:pPr>
            <a:r>
              <a:rPr lang="en-CA" sz="1400" dirty="0" smtClean="0"/>
              <a:t>Universities, colleges, think tanks, WCI CURA</a:t>
            </a:r>
            <a:endParaRPr lang="en-CA" sz="1600" dirty="0" smtClean="0"/>
          </a:p>
          <a:p>
            <a:pPr marL="342900" lvl="2" indent="-342900">
              <a:defRPr/>
            </a:pPr>
            <a:r>
              <a:rPr lang="en-CA" sz="1600" dirty="0" smtClean="0"/>
              <a:t>Mainstream and Ethnic Media</a:t>
            </a:r>
          </a:p>
          <a:p>
            <a:pPr>
              <a:defRPr/>
            </a:pPr>
            <a:endParaRPr lang="en-CA" dirty="0"/>
          </a:p>
        </p:txBody>
      </p:sp>
      <p:sp>
        <p:nvSpPr>
          <p:cNvPr id="28676" name="Slide Number Placeholder 3"/>
          <p:cNvSpPr>
            <a:spLocks noGrp="1"/>
          </p:cNvSpPr>
          <p:nvPr>
            <p:ph type="sldNum" sz="quarter" idx="12"/>
          </p:nvPr>
        </p:nvSpPr>
        <p:spPr bwMode="auto">
          <a:noFill/>
          <a:ln>
            <a:miter lim="800000"/>
            <a:headEnd/>
            <a:tailEnd/>
          </a:ln>
        </p:spPr>
        <p:txBody>
          <a:bodyPr vert="horz" wrap="square" lIns="91440" tIns="45720" rIns="91440" bIns="45720" numCol="1" anchor="t" anchorCtr="0" compatLnSpc="1">
            <a:prstTxWarp prst="textNoShape">
              <a:avLst/>
            </a:prstTxWarp>
          </a:bodyPr>
          <a:lstStyle/>
          <a:p>
            <a:pPr algn="r"/>
            <a:fld id="{88628416-69ED-4CB8-BB8C-F9E182BF7916}" type="slidenum">
              <a:rPr lang="en-CA" smtClean="0"/>
              <a:pPr algn="r"/>
              <a:t>20</a:t>
            </a:fld>
            <a:endParaRPr lang="en-CA"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Number Placeholder 1"/>
          <p:cNvSpPr>
            <a:spLocks noGrp="1"/>
          </p:cNvSpPr>
          <p:nvPr>
            <p:ph type="sldNum" sz="quarter" idx="12"/>
          </p:nvPr>
        </p:nvSpPr>
        <p:spPr bwMode="auto">
          <a:noFill/>
          <a:ln>
            <a:miter lim="800000"/>
            <a:headEnd/>
            <a:tailEnd/>
          </a:ln>
        </p:spPr>
        <p:txBody>
          <a:bodyPr vert="horz" wrap="square" lIns="91440" tIns="45720" rIns="91440" bIns="45720" numCol="1" anchor="t" anchorCtr="0" compatLnSpc="1">
            <a:prstTxWarp prst="textNoShape">
              <a:avLst/>
            </a:prstTxWarp>
          </a:bodyPr>
          <a:lstStyle/>
          <a:p>
            <a:pPr algn="r"/>
            <a:fld id="{2320379D-B371-4F2F-B15B-13A308C69854}" type="slidenum">
              <a:rPr lang="en-CA" smtClean="0"/>
              <a:pPr algn="r"/>
              <a:t>21</a:t>
            </a:fld>
            <a:endParaRPr lang="en-CA" smtClean="0"/>
          </a:p>
        </p:txBody>
      </p:sp>
      <p:graphicFrame>
        <p:nvGraphicFramePr>
          <p:cNvPr id="3" name="Chart 2"/>
          <p:cNvGraphicFramePr>
            <a:graphicFrameLocks/>
          </p:cNvGraphicFramePr>
          <p:nvPr/>
        </p:nvGraphicFramePr>
        <p:xfrm>
          <a:off x="0" y="0"/>
          <a:ext cx="9144000" cy="68580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p:cNvGraphicFramePr>
          <p:nvPr/>
        </p:nvGraphicFramePr>
        <p:xfrm>
          <a:off x="0" y="0"/>
          <a:ext cx="9144000" cy="6858000"/>
        </p:xfrm>
        <a:graphic>
          <a:graphicData uri="http://schemas.openxmlformats.org/drawingml/2006/chart">
            <c:chart xmlns:c="http://schemas.openxmlformats.org/drawingml/2006/chart" xmlns:r="http://schemas.openxmlformats.org/officeDocument/2006/relationships" r:id="rId3"/>
          </a:graphicData>
        </a:graphic>
      </p:graphicFrame>
      <p:sp>
        <p:nvSpPr>
          <p:cNvPr id="25603" name="Slide Number Placeholder 2"/>
          <p:cNvSpPr>
            <a:spLocks noGrp="1"/>
          </p:cNvSpPr>
          <p:nvPr>
            <p:ph type="sldNum" sz="quarter" idx="12"/>
          </p:nvPr>
        </p:nvSpPr>
        <p:spPr bwMode="auto">
          <a:xfrm>
            <a:off x="8459788" y="6308725"/>
            <a:ext cx="684212" cy="360363"/>
          </a:xfrm>
          <a:noFill/>
          <a:ln>
            <a:miter lim="800000"/>
            <a:headEnd/>
            <a:tailEnd/>
          </a:ln>
        </p:spPr>
        <p:txBody>
          <a:bodyPr vert="horz" wrap="square" lIns="91440" tIns="45720" rIns="91440" bIns="45720" numCol="1" anchor="t" anchorCtr="0" compatLnSpc="1">
            <a:prstTxWarp prst="textNoShape">
              <a:avLst/>
            </a:prstTxWarp>
          </a:bodyPr>
          <a:lstStyle/>
          <a:p>
            <a:fld id="{ADA90797-7BD1-46A5-A7BF-E802B8BE0106}" type="slidenum">
              <a:rPr lang="en-CA" smtClean="0"/>
              <a:pPr/>
              <a:t>22</a:t>
            </a:fld>
            <a:endParaRPr lang="en-CA"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a:xfrm>
            <a:off x="468313" y="836613"/>
            <a:ext cx="8229600" cy="836613"/>
          </a:xfrm>
        </p:spPr>
        <p:txBody>
          <a:bodyPr/>
          <a:lstStyle/>
          <a:p>
            <a:r>
              <a:rPr lang="en-CA" dirty="0" smtClean="0">
                <a:latin typeface="Arial" charset="0"/>
                <a:cs typeface="Arial" charset="0"/>
              </a:rPr>
              <a:t>Commonalities within LIPs Strategies</a:t>
            </a:r>
          </a:p>
        </p:txBody>
      </p:sp>
      <p:sp>
        <p:nvSpPr>
          <p:cNvPr id="51203" name="Slide Number Placeholder 3"/>
          <p:cNvSpPr>
            <a:spLocks noGrp="1"/>
          </p:cNvSpPr>
          <p:nvPr>
            <p:ph type="sldNum" sz="quarter" idx="12"/>
          </p:nvPr>
        </p:nvSpPr>
        <p:spPr bwMode="auto">
          <a:noFill/>
          <a:ln>
            <a:miter lim="800000"/>
            <a:headEnd/>
            <a:tailEnd/>
          </a:ln>
        </p:spPr>
        <p:txBody>
          <a:bodyPr vert="horz" wrap="square" lIns="91440" tIns="45720" rIns="91440" bIns="45720" numCol="1" anchor="t" anchorCtr="0" compatLnSpc="1">
            <a:prstTxWarp prst="textNoShape">
              <a:avLst/>
            </a:prstTxWarp>
          </a:bodyPr>
          <a:lstStyle/>
          <a:p>
            <a:pPr algn="r"/>
            <a:fld id="{8C192B99-4BDF-4857-8ADC-2B88D7655BA0}" type="slidenum">
              <a:rPr lang="en-CA" smtClean="0"/>
              <a:pPr algn="r"/>
              <a:t>23</a:t>
            </a:fld>
            <a:endParaRPr lang="en-CA" smtClean="0"/>
          </a:p>
        </p:txBody>
      </p:sp>
      <p:graphicFrame>
        <p:nvGraphicFramePr>
          <p:cNvPr id="5" name="Table 4"/>
          <p:cNvGraphicFramePr>
            <a:graphicFrameLocks noGrp="1"/>
          </p:cNvGraphicFramePr>
          <p:nvPr/>
        </p:nvGraphicFramePr>
        <p:xfrm>
          <a:off x="468313" y="1464448"/>
          <a:ext cx="7989888" cy="4631553"/>
        </p:xfrm>
        <a:graphic>
          <a:graphicData uri="http://schemas.openxmlformats.org/drawingml/2006/table">
            <a:tbl>
              <a:tblPr firstRow="1" bandRow="1">
                <a:tableStyleId>{5C22544A-7EE6-4342-B048-85BDC9FD1C3A}</a:tableStyleId>
              </a:tblPr>
              <a:tblGrid>
                <a:gridCol w="1962428"/>
                <a:gridCol w="6027460"/>
              </a:tblGrid>
              <a:tr h="322906">
                <a:tc>
                  <a:txBody>
                    <a:bodyPr/>
                    <a:lstStyle/>
                    <a:p>
                      <a:r>
                        <a:rPr lang="en-CA" sz="1200" dirty="0" smtClean="0">
                          <a:latin typeface="Arial" pitchFamily="34" charset="0"/>
                          <a:cs typeface="Arial" pitchFamily="34" charset="0"/>
                        </a:rPr>
                        <a:t>Common Themes</a:t>
                      </a:r>
                      <a:endParaRPr lang="en-CA" sz="1200" dirty="0">
                        <a:latin typeface="Arial" pitchFamily="34" charset="0"/>
                        <a:cs typeface="Arial" pitchFamily="34" charset="0"/>
                      </a:endParaRPr>
                    </a:p>
                  </a:txBody>
                  <a:tcPr/>
                </a:tc>
                <a:tc>
                  <a:txBody>
                    <a:bodyPr/>
                    <a:lstStyle/>
                    <a:p>
                      <a:r>
                        <a:rPr lang="en-CA" sz="1200" dirty="0" smtClean="0">
                          <a:latin typeface="Arial" pitchFamily="34" charset="0"/>
                          <a:cs typeface="Arial" pitchFamily="34" charset="0"/>
                        </a:rPr>
                        <a:t>Priorities</a:t>
                      </a:r>
                      <a:endParaRPr lang="en-CA" sz="1200" dirty="0">
                        <a:latin typeface="Arial" pitchFamily="34" charset="0"/>
                        <a:cs typeface="Arial" pitchFamily="34" charset="0"/>
                      </a:endParaRPr>
                    </a:p>
                  </a:txBody>
                  <a:tcPr/>
                </a:tc>
              </a:tr>
              <a:tr h="842049">
                <a:tc>
                  <a:txBody>
                    <a:bodyPr/>
                    <a:lstStyle/>
                    <a:p>
                      <a:r>
                        <a:rPr lang="en-CA" sz="1200" b="1" baseline="0" dirty="0" smtClean="0">
                          <a:solidFill>
                            <a:schemeClr val="bg1">
                              <a:lumMod val="50000"/>
                            </a:schemeClr>
                          </a:solidFill>
                          <a:latin typeface="Arial" pitchFamily="34" charset="0"/>
                          <a:cs typeface="Arial" pitchFamily="34" charset="0"/>
                        </a:rPr>
                        <a:t>Accessibility and Coordination of Settlement Services</a:t>
                      </a:r>
                      <a:endParaRPr lang="en-CA" sz="1200" b="1" dirty="0">
                        <a:solidFill>
                          <a:schemeClr val="bg1">
                            <a:lumMod val="50000"/>
                          </a:schemeClr>
                        </a:solidFill>
                        <a:latin typeface="Arial" pitchFamily="34" charset="0"/>
                        <a:cs typeface="Arial" pitchFamily="34" charset="0"/>
                      </a:endParaRPr>
                    </a:p>
                  </a:txBody>
                  <a:tcPr/>
                </a:tc>
                <a:tc>
                  <a:txBody>
                    <a:bodyPr/>
                    <a:lstStyle/>
                    <a:p>
                      <a:pPr>
                        <a:buFont typeface="Arial" pitchFamily="34" charset="0"/>
                        <a:buChar char="•"/>
                      </a:pPr>
                      <a:r>
                        <a:rPr lang="en-CA" sz="1200" dirty="0" smtClean="0">
                          <a:solidFill>
                            <a:schemeClr val="bg1">
                              <a:lumMod val="50000"/>
                            </a:schemeClr>
                          </a:solidFill>
                          <a:latin typeface="Arial" pitchFamily="34" charset="0"/>
                          <a:cs typeface="Arial" pitchFamily="34" charset="0"/>
                        </a:rPr>
                        <a:t> Establish </a:t>
                      </a:r>
                      <a:r>
                        <a:rPr lang="en-CA" sz="1200" baseline="0" dirty="0" smtClean="0">
                          <a:solidFill>
                            <a:schemeClr val="bg1">
                              <a:lumMod val="50000"/>
                            </a:schemeClr>
                          </a:solidFill>
                          <a:latin typeface="Arial" pitchFamily="34" charset="0"/>
                          <a:cs typeface="Arial" pitchFamily="34" charset="0"/>
                        </a:rPr>
                        <a:t>Welcome Centres </a:t>
                      </a:r>
                    </a:p>
                    <a:p>
                      <a:pPr>
                        <a:buFont typeface="Arial" pitchFamily="34" charset="0"/>
                        <a:buChar char="•"/>
                      </a:pPr>
                      <a:r>
                        <a:rPr lang="en-CA" sz="1200" dirty="0" smtClean="0">
                          <a:solidFill>
                            <a:schemeClr val="bg1">
                              <a:lumMod val="50000"/>
                            </a:schemeClr>
                          </a:solidFill>
                          <a:latin typeface="Arial" pitchFamily="34" charset="0"/>
                          <a:cs typeface="Arial" pitchFamily="34" charset="0"/>
                        </a:rPr>
                        <a:t> Develop</a:t>
                      </a:r>
                      <a:r>
                        <a:rPr lang="en-CA" sz="1200" baseline="0" dirty="0" smtClean="0">
                          <a:solidFill>
                            <a:schemeClr val="bg1">
                              <a:lumMod val="50000"/>
                            </a:schemeClr>
                          </a:solidFill>
                          <a:latin typeface="Arial" pitchFamily="34" charset="0"/>
                          <a:cs typeface="Arial" pitchFamily="34" charset="0"/>
                        </a:rPr>
                        <a:t> c</a:t>
                      </a:r>
                      <a:r>
                        <a:rPr lang="en-CA" sz="1200" dirty="0" smtClean="0">
                          <a:solidFill>
                            <a:schemeClr val="bg1">
                              <a:lumMod val="50000"/>
                            </a:schemeClr>
                          </a:solidFill>
                          <a:latin typeface="Arial" pitchFamily="34" charset="0"/>
                          <a:cs typeface="Arial" pitchFamily="34" charset="0"/>
                        </a:rPr>
                        <a:t>ommon referral systems</a:t>
                      </a:r>
                      <a:r>
                        <a:rPr lang="en-CA" sz="1200" baseline="0" dirty="0" smtClean="0">
                          <a:solidFill>
                            <a:schemeClr val="bg1">
                              <a:lumMod val="50000"/>
                            </a:schemeClr>
                          </a:solidFill>
                          <a:latin typeface="Arial" pitchFamily="34" charset="0"/>
                          <a:cs typeface="Arial" pitchFamily="34" charset="0"/>
                        </a:rPr>
                        <a:t> - </a:t>
                      </a:r>
                      <a:r>
                        <a:rPr lang="en-CA" sz="1200" dirty="0" smtClean="0">
                          <a:solidFill>
                            <a:schemeClr val="bg1">
                              <a:lumMod val="50000"/>
                            </a:schemeClr>
                          </a:solidFill>
                          <a:latin typeface="Arial" pitchFamily="34" charset="0"/>
                          <a:cs typeface="Arial" pitchFamily="34" charset="0"/>
                        </a:rPr>
                        <a:t>“no wrong door”</a:t>
                      </a:r>
                    </a:p>
                    <a:p>
                      <a:pPr>
                        <a:buFont typeface="Arial" pitchFamily="34" charset="0"/>
                        <a:buChar char="•"/>
                      </a:pPr>
                      <a:r>
                        <a:rPr lang="en-CA" sz="1200" dirty="0" smtClean="0">
                          <a:solidFill>
                            <a:schemeClr val="bg1">
                              <a:lumMod val="50000"/>
                            </a:schemeClr>
                          </a:solidFill>
                          <a:latin typeface="Arial" pitchFamily="34" charset="0"/>
                          <a:cs typeface="Arial" pitchFamily="34" charset="0"/>
                        </a:rPr>
                        <a:t> Promote “one-stop</a:t>
                      </a:r>
                      <a:r>
                        <a:rPr lang="en-CA" sz="1200" baseline="0" dirty="0" smtClean="0">
                          <a:solidFill>
                            <a:schemeClr val="bg1">
                              <a:lumMod val="50000"/>
                            </a:schemeClr>
                          </a:solidFill>
                          <a:latin typeface="Arial" pitchFamily="34" charset="0"/>
                          <a:cs typeface="Arial" pitchFamily="34" charset="0"/>
                        </a:rPr>
                        <a:t> shop” approach</a:t>
                      </a:r>
                    </a:p>
                    <a:p>
                      <a:pPr>
                        <a:buFont typeface="Arial" pitchFamily="34" charset="0"/>
                        <a:buChar char="•"/>
                      </a:pPr>
                      <a:r>
                        <a:rPr lang="en-CA" sz="1200" baseline="0" dirty="0" smtClean="0">
                          <a:solidFill>
                            <a:schemeClr val="bg1">
                              <a:lumMod val="50000"/>
                            </a:schemeClr>
                          </a:solidFill>
                          <a:latin typeface="Arial" pitchFamily="34" charset="0"/>
                          <a:cs typeface="Arial" pitchFamily="34" charset="0"/>
                        </a:rPr>
                        <a:t> Create multi-lingual materials and services</a:t>
                      </a:r>
                      <a:endParaRPr lang="en-CA" sz="1200" dirty="0">
                        <a:solidFill>
                          <a:schemeClr val="bg1">
                            <a:lumMod val="50000"/>
                          </a:schemeClr>
                        </a:solidFill>
                        <a:latin typeface="Arial" pitchFamily="34" charset="0"/>
                        <a:cs typeface="Arial" pitchFamily="34" charset="0"/>
                      </a:endParaRPr>
                    </a:p>
                  </a:txBody>
                  <a:tcPr/>
                </a:tc>
              </a:tr>
              <a:tr h="842049">
                <a:tc>
                  <a:txBody>
                    <a:bodyPr/>
                    <a:lstStyle/>
                    <a:p>
                      <a:r>
                        <a:rPr lang="en-CA" sz="1200" b="1" dirty="0" smtClean="0">
                          <a:solidFill>
                            <a:schemeClr val="bg1">
                              <a:lumMod val="50000"/>
                            </a:schemeClr>
                          </a:solidFill>
                          <a:latin typeface="Arial" pitchFamily="34" charset="0"/>
                          <a:cs typeface="Arial" pitchFamily="34" charset="0"/>
                        </a:rPr>
                        <a:t>Employment</a:t>
                      </a:r>
                      <a:endParaRPr lang="en-CA" sz="1200" b="1" dirty="0">
                        <a:solidFill>
                          <a:schemeClr val="bg1">
                            <a:lumMod val="50000"/>
                          </a:schemeClr>
                        </a:solidFill>
                        <a:latin typeface="Arial" pitchFamily="34" charset="0"/>
                        <a:cs typeface="Arial" pitchFamily="34" charset="0"/>
                      </a:endParaRPr>
                    </a:p>
                  </a:txBody>
                  <a:tcPr/>
                </a:tc>
                <a:tc>
                  <a:txBody>
                    <a:bodyPr/>
                    <a:lstStyle/>
                    <a:p>
                      <a:pPr>
                        <a:buFont typeface="Arial" pitchFamily="34" charset="0"/>
                        <a:buChar char="•"/>
                      </a:pPr>
                      <a:r>
                        <a:rPr lang="en-CA" sz="1200" baseline="0" dirty="0" smtClean="0">
                          <a:solidFill>
                            <a:schemeClr val="bg1">
                              <a:lumMod val="50000"/>
                            </a:schemeClr>
                          </a:solidFill>
                          <a:latin typeface="Arial" pitchFamily="34" charset="0"/>
                          <a:cs typeface="Arial" pitchFamily="34" charset="0"/>
                        </a:rPr>
                        <a:t> Engage </a:t>
                      </a:r>
                      <a:r>
                        <a:rPr lang="en-CA" sz="1200" kern="1200" baseline="0" dirty="0" smtClean="0">
                          <a:solidFill>
                            <a:schemeClr val="bg1">
                              <a:lumMod val="50000"/>
                            </a:schemeClr>
                          </a:solidFill>
                          <a:latin typeface="Arial" pitchFamily="34" charset="0"/>
                          <a:ea typeface="+mn-ea"/>
                          <a:cs typeface="Arial" pitchFamily="34" charset="0"/>
                        </a:rPr>
                        <a:t>e</a:t>
                      </a:r>
                      <a:r>
                        <a:rPr lang="en-CA" sz="1200" kern="1200" dirty="0" smtClean="0">
                          <a:solidFill>
                            <a:schemeClr val="bg1">
                              <a:lumMod val="50000"/>
                            </a:schemeClr>
                          </a:solidFill>
                          <a:latin typeface="Arial" pitchFamily="34" charset="0"/>
                          <a:ea typeface="+mn-ea"/>
                          <a:cs typeface="Arial" pitchFamily="34" charset="0"/>
                        </a:rPr>
                        <a:t>mployers</a:t>
                      </a:r>
                    </a:p>
                    <a:p>
                      <a:pPr>
                        <a:buFont typeface="Arial" pitchFamily="34" charset="0"/>
                        <a:buChar char="•"/>
                      </a:pPr>
                      <a:r>
                        <a:rPr lang="en-CA" sz="1200" kern="1200" dirty="0" smtClean="0">
                          <a:solidFill>
                            <a:schemeClr val="bg1">
                              <a:lumMod val="50000"/>
                            </a:schemeClr>
                          </a:solidFill>
                          <a:latin typeface="Arial" pitchFamily="34" charset="0"/>
                          <a:ea typeface="+mn-ea"/>
                          <a:cs typeface="Arial" pitchFamily="34" charset="0"/>
                        </a:rPr>
                        <a:t> Offer training and resources</a:t>
                      </a:r>
                    </a:p>
                    <a:p>
                      <a:pPr>
                        <a:buFont typeface="Arial" pitchFamily="34" charset="0"/>
                        <a:buChar char="•"/>
                      </a:pPr>
                      <a:r>
                        <a:rPr lang="en-CA" sz="1200" kern="1200" baseline="0" dirty="0" smtClean="0">
                          <a:solidFill>
                            <a:schemeClr val="bg1">
                              <a:lumMod val="50000"/>
                            </a:schemeClr>
                          </a:solidFill>
                          <a:latin typeface="Arial" pitchFamily="34" charset="0"/>
                          <a:ea typeface="+mn-ea"/>
                          <a:cs typeface="Arial" pitchFamily="34" charset="0"/>
                        </a:rPr>
                        <a:t> Assist with o</a:t>
                      </a:r>
                      <a:r>
                        <a:rPr lang="en-CA" sz="1200" kern="1200" dirty="0" smtClean="0">
                          <a:solidFill>
                            <a:schemeClr val="bg1">
                              <a:lumMod val="50000"/>
                            </a:schemeClr>
                          </a:solidFill>
                          <a:latin typeface="Arial" pitchFamily="34" charset="0"/>
                          <a:ea typeface="+mn-ea"/>
                          <a:cs typeface="Arial" pitchFamily="34" charset="0"/>
                        </a:rPr>
                        <a:t>ccupation-specific language training</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CA" sz="1200" dirty="0" smtClean="0">
                          <a:solidFill>
                            <a:schemeClr val="bg1">
                              <a:lumMod val="50000"/>
                            </a:schemeClr>
                          </a:solidFill>
                          <a:latin typeface="Arial" pitchFamily="34" charset="0"/>
                          <a:cs typeface="Arial" pitchFamily="34" charset="0"/>
                        </a:rPr>
                        <a:t> Encourage </a:t>
                      </a:r>
                      <a:r>
                        <a:rPr lang="en-US" sz="1200" kern="1200" dirty="0" smtClean="0">
                          <a:solidFill>
                            <a:schemeClr val="bg1">
                              <a:lumMod val="50000"/>
                            </a:schemeClr>
                          </a:solidFill>
                          <a:latin typeface="Arial" pitchFamily="34" charset="0"/>
                          <a:ea typeface="+mn-ea"/>
                          <a:cs typeface="Arial" pitchFamily="34" charset="0"/>
                        </a:rPr>
                        <a:t>mentoring, bridging and job shadowing for employment</a:t>
                      </a:r>
                      <a:endParaRPr lang="en-CA" sz="1200" kern="1200" dirty="0" smtClean="0">
                        <a:solidFill>
                          <a:schemeClr val="bg1">
                            <a:lumMod val="50000"/>
                          </a:schemeClr>
                        </a:solidFill>
                        <a:latin typeface="Arial" pitchFamily="34" charset="0"/>
                        <a:ea typeface="+mn-ea"/>
                        <a:cs typeface="Arial" pitchFamily="34" charset="0"/>
                      </a:endParaRPr>
                    </a:p>
                  </a:txBody>
                  <a:tcPr/>
                </a:tc>
              </a:tr>
              <a:tr h="467805">
                <a:tc>
                  <a:txBody>
                    <a:bodyPr/>
                    <a:lstStyle/>
                    <a:p>
                      <a:r>
                        <a:rPr lang="en-CA" sz="1200" b="1" baseline="0" dirty="0" smtClean="0">
                          <a:solidFill>
                            <a:schemeClr val="bg1">
                              <a:lumMod val="50000"/>
                            </a:schemeClr>
                          </a:solidFill>
                          <a:latin typeface="Arial" pitchFamily="34" charset="0"/>
                          <a:cs typeface="Arial" pitchFamily="34" charset="0"/>
                        </a:rPr>
                        <a:t>Host Community</a:t>
                      </a:r>
                      <a:endParaRPr lang="en-CA" sz="1200" b="1" dirty="0">
                        <a:solidFill>
                          <a:schemeClr val="bg1">
                            <a:lumMod val="50000"/>
                          </a:schemeClr>
                        </a:solidFill>
                        <a:latin typeface="Arial" pitchFamily="34" charset="0"/>
                        <a:cs typeface="Arial" pitchFamily="34" charset="0"/>
                      </a:endParaRPr>
                    </a:p>
                  </a:txBody>
                  <a:tcPr/>
                </a:tc>
                <a:tc>
                  <a:txBody>
                    <a:bodyPr/>
                    <a:lstStyle/>
                    <a:p>
                      <a:pPr>
                        <a:buFont typeface="Arial" pitchFamily="34" charset="0"/>
                        <a:buChar char="•"/>
                      </a:pPr>
                      <a:r>
                        <a:rPr lang="en-CA" sz="1200" dirty="0" smtClean="0">
                          <a:solidFill>
                            <a:schemeClr val="bg1">
                              <a:lumMod val="50000"/>
                            </a:schemeClr>
                          </a:solidFill>
                          <a:latin typeface="Arial" pitchFamily="34" charset="0"/>
                          <a:cs typeface="Arial" pitchFamily="34" charset="0"/>
                        </a:rPr>
                        <a:t> Engage community</a:t>
                      </a:r>
                    </a:p>
                    <a:p>
                      <a:pPr>
                        <a:buFont typeface="Arial" pitchFamily="34" charset="0"/>
                        <a:buChar char="•"/>
                      </a:pPr>
                      <a:r>
                        <a:rPr lang="en-CA" sz="1200" dirty="0" smtClean="0">
                          <a:solidFill>
                            <a:schemeClr val="bg1">
                              <a:lumMod val="50000"/>
                            </a:schemeClr>
                          </a:solidFill>
                          <a:latin typeface="Arial" pitchFamily="34" charset="0"/>
                          <a:cs typeface="Arial" pitchFamily="34" charset="0"/>
                        </a:rPr>
                        <a:t> Develop</a:t>
                      </a:r>
                      <a:r>
                        <a:rPr lang="en-CA" sz="1200" baseline="0" dirty="0" smtClean="0">
                          <a:solidFill>
                            <a:schemeClr val="bg1">
                              <a:lumMod val="50000"/>
                            </a:schemeClr>
                          </a:solidFill>
                          <a:latin typeface="Arial" pitchFamily="34" charset="0"/>
                          <a:cs typeface="Arial" pitchFamily="34" charset="0"/>
                        </a:rPr>
                        <a:t> p</a:t>
                      </a:r>
                      <a:r>
                        <a:rPr lang="en-CA" sz="1200" dirty="0" smtClean="0">
                          <a:solidFill>
                            <a:schemeClr val="bg1">
                              <a:lumMod val="50000"/>
                            </a:schemeClr>
                          </a:solidFill>
                          <a:latin typeface="Arial" pitchFamily="34" charset="0"/>
                          <a:cs typeface="Arial" pitchFamily="34" charset="0"/>
                        </a:rPr>
                        <a:t>ublic awareness campaigns</a:t>
                      </a:r>
                      <a:endParaRPr lang="en-CA" sz="1200" dirty="0">
                        <a:solidFill>
                          <a:schemeClr val="bg1">
                            <a:lumMod val="50000"/>
                          </a:schemeClr>
                        </a:solidFill>
                        <a:latin typeface="Arial" pitchFamily="34" charset="0"/>
                        <a:cs typeface="Arial" pitchFamily="34" charset="0"/>
                      </a:endParaRPr>
                    </a:p>
                  </a:txBody>
                  <a:tcPr/>
                </a:tc>
              </a:tr>
              <a:tr h="654926">
                <a:tc>
                  <a:txBody>
                    <a:bodyPr/>
                    <a:lstStyle/>
                    <a:p>
                      <a:r>
                        <a:rPr lang="en-CA" sz="1200" b="1" baseline="0" dirty="0" smtClean="0">
                          <a:solidFill>
                            <a:schemeClr val="bg1">
                              <a:lumMod val="50000"/>
                            </a:schemeClr>
                          </a:solidFill>
                          <a:latin typeface="Arial" pitchFamily="34" charset="0"/>
                          <a:cs typeface="Arial" pitchFamily="34" charset="0"/>
                        </a:rPr>
                        <a:t>Language Training</a:t>
                      </a:r>
                      <a:endParaRPr lang="en-CA" sz="1200" b="1" dirty="0">
                        <a:solidFill>
                          <a:schemeClr val="bg1">
                            <a:lumMod val="50000"/>
                          </a:schemeClr>
                        </a:solidFill>
                        <a:latin typeface="Arial" pitchFamily="34" charset="0"/>
                        <a:cs typeface="Arial" pitchFamily="34" charset="0"/>
                      </a:endParaRPr>
                    </a:p>
                  </a:txBody>
                  <a:tcPr/>
                </a:tc>
                <a:tc>
                  <a:txBody>
                    <a:bodyPr/>
                    <a:lstStyle/>
                    <a:p>
                      <a:pPr>
                        <a:buFont typeface="Arial" pitchFamily="34" charset="0"/>
                        <a:buChar char="•"/>
                      </a:pPr>
                      <a:r>
                        <a:rPr lang="en-CA" sz="1200" dirty="0" smtClean="0">
                          <a:solidFill>
                            <a:schemeClr val="bg1">
                              <a:lumMod val="50000"/>
                            </a:schemeClr>
                          </a:solidFill>
                          <a:latin typeface="Arial" pitchFamily="34" charset="0"/>
                          <a:cs typeface="Arial" pitchFamily="34" charset="0"/>
                        </a:rPr>
                        <a:t> Evaluate local language training programs</a:t>
                      </a:r>
                    </a:p>
                    <a:p>
                      <a:pPr>
                        <a:buFont typeface="Arial" pitchFamily="34" charset="0"/>
                        <a:buChar char="•"/>
                      </a:pPr>
                      <a:r>
                        <a:rPr lang="en-CA" sz="1200" dirty="0" smtClean="0">
                          <a:solidFill>
                            <a:schemeClr val="bg1">
                              <a:lumMod val="50000"/>
                            </a:schemeClr>
                          </a:solidFill>
                          <a:latin typeface="Arial" pitchFamily="34" charset="0"/>
                          <a:cs typeface="Arial" pitchFamily="34" charset="0"/>
                        </a:rPr>
                        <a:t> Explore</a:t>
                      </a:r>
                      <a:r>
                        <a:rPr lang="en-CA" sz="1200" baseline="0" dirty="0" smtClean="0">
                          <a:solidFill>
                            <a:schemeClr val="bg1">
                              <a:lumMod val="50000"/>
                            </a:schemeClr>
                          </a:solidFill>
                          <a:latin typeface="Arial" pitchFamily="34" charset="0"/>
                          <a:cs typeface="Arial" pitchFamily="34" charset="0"/>
                        </a:rPr>
                        <a:t> alternative models of language training</a:t>
                      </a:r>
                    </a:p>
                    <a:p>
                      <a:pPr>
                        <a:buFont typeface="Arial" pitchFamily="34" charset="0"/>
                        <a:buChar char="•"/>
                      </a:pPr>
                      <a:r>
                        <a:rPr lang="en-CA" sz="1200" baseline="0" dirty="0" smtClean="0">
                          <a:solidFill>
                            <a:schemeClr val="bg1">
                              <a:lumMod val="50000"/>
                            </a:schemeClr>
                          </a:solidFill>
                          <a:latin typeface="Arial" pitchFamily="34" charset="0"/>
                          <a:cs typeface="Arial" pitchFamily="34" charset="0"/>
                        </a:rPr>
                        <a:t> Enhance availability of childcare and review location of classes</a:t>
                      </a:r>
                      <a:endParaRPr lang="en-CA" sz="1200" dirty="0">
                        <a:solidFill>
                          <a:schemeClr val="bg1">
                            <a:lumMod val="50000"/>
                          </a:schemeClr>
                        </a:solidFill>
                        <a:latin typeface="Arial" pitchFamily="34" charset="0"/>
                        <a:cs typeface="Arial" pitchFamily="34" charset="0"/>
                      </a:endParaRPr>
                    </a:p>
                  </a:txBody>
                  <a:tcPr/>
                </a:tc>
              </a:tr>
              <a:tr h="1501818">
                <a:tc>
                  <a:txBody>
                    <a:bodyPr/>
                    <a:lstStyle/>
                    <a:p>
                      <a:r>
                        <a:rPr lang="en-CA" sz="1200" b="1" dirty="0" smtClean="0">
                          <a:solidFill>
                            <a:schemeClr val="bg1">
                              <a:lumMod val="50000"/>
                            </a:schemeClr>
                          </a:solidFill>
                          <a:latin typeface="Arial" pitchFamily="34" charset="0"/>
                          <a:cs typeface="Arial" pitchFamily="34" charset="0"/>
                        </a:rPr>
                        <a:t>Mainstream Services</a:t>
                      </a:r>
                    </a:p>
                  </a:txBody>
                  <a:tcPr/>
                </a:tc>
                <a:tc>
                  <a:txBody>
                    <a:bodyPr/>
                    <a:lstStyle/>
                    <a:p>
                      <a:pPr>
                        <a:buFont typeface="Arial" pitchFamily="34" charset="0"/>
                        <a:buChar char="•"/>
                      </a:pPr>
                      <a:r>
                        <a:rPr lang="en-CA" sz="1200" dirty="0" smtClean="0">
                          <a:solidFill>
                            <a:schemeClr val="bg1">
                              <a:lumMod val="50000"/>
                            </a:schemeClr>
                          </a:solidFill>
                          <a:latin typeface="Arial" pitchFamily="34" charset="0"/>
                          <a:cs typeface="Arial" pitchFamily="34" charset="0"/>
                        </a:rPr>
                        <a:t> </a:t>
                      </a:r>
                      <a:r>
                        <a:rPr lang="en-CA" sz="1200" i="1" dirty="0" smtClean="0">
                          <a:solidFill>
                            <a:schemeClr val="bg1">
                              <a:lumMod val="50000"/>
                            </a:schemeClr>
                          </a:solidFill>
                          <a:latin typeface="Arial" pitchFamily="34" charset="0"/>
                          <a:cs typeface="Arial" pitchFamily="34" charset="0"/>
                        </a:rPr>
                        <a:t>Housing – </a:t>
                      </a:r>
                      <a:r>
                        <a:rPr lang="en-CA" sz="1200" dirty="0" smtClean="0">
                          <a:solidFill>
                            <a:schemeClr val="bg1">
                              <a:lumMod val="50000"/>
                            </a:schemeClr>
                          </a:solidFill>
                          <a:latin typeface="Arial" pitchFamily="34" charset="0"/>
                          <a:cs typeface="Arial" pitchFamily="34" charset="0"/>
                        </a:rPr>
                        <a:t>locate </a:t>
                      </a:r>
                      <a:r>
                        <a:rPr lang="en-CA" sz="1200" baseline="0" dirty="0" smtClean="0">
                          <a:solidFill>
                            <a:schemeClr val="bg1">
                              <a:lumMod val="50000"/>
                            </a:schemeClr>
                          </a:solidFill>
                          <a:latin typeface="Arial" pitchFamily="34" charset="0"/>
                          <a:cs typeface="Arial" pitchFamily="34" charset="0"/>
                        </a:rPr>
                        <a:t>suitable housing; increase availability of affordable housing; offer training regarding tenant/landlord issues.</a:t>
                      </a:r>
                      <a:endParaRPr lang="en-CA" sz="1200" dirty="0" smtClean="0">
                        <a:solidFill>
                          <a:schemeClr val="bg1">
                            <a:lumMod val="50000"/>
                          </a:schemeClr>
                        </a:solidFill>
                        <a:latin typeface="Arial" pitchFamily="34" charset="0"/>
                        <a:cs typeface="Arial" pitchFamily="34" charset="0"/>
                      </a:endParaRPr>
                    </a:p>
                    <a:p>
                      <a:pPr>
                        <a:buFont typeface="Arial" pitchFamily="34" charset="0"/>
                        <a:buChar char="•"/>
                      </a:pPr>
                      <a:r>
                        <a:rPr lang="en-CA" sz="1200" dirty="0" smtClean="0">
                          <a:solidFill>
                            <a:schemeClr val="bg1">
                              <a:lumMod val="50000"/>
                            </a:schemeClr>
                          </a:solidFill>
                          <a:latin typeface="Arial" pitchFamily="34" charset="0"/>
                          <a:cs typeface="Arial" pitchFamily="34" charset="0"/>
                        </a:rPr>
                        <a:t> </a:t>
                      </a:r>
                      <a:r>
                        <a:rPr lang="en-CA" sz="1200" i="1" dirty="0" smtClean="0">
                          <a:solidFill>
                            <a:schemeClr val="bg1">
                              <a:lumMod val="50000"/>
                            </a:schemeClr>
                          </a:solidFill>
                          <a:latin typeface="Arial" pitchFamily="34" charset="0"/>
                          <a:cs typeface="Arial" pitchFamily="34" charset="0"/>
                        </a:rPr>
                        <a:t>Healthcare – </a:t>
                      </a:r>
                      <a:r>
                        <a:rPr lang="en-CA" sz="1200" baseline="0" dirty="0" smtClean="0">
                          <a:solidFill>
                            <a:schemeClr val="bg1">
                              <a:lumMod val="50000"/>
                            </a:schemeClr>
                          </a:solidFill>
                          <a:latin typeface="Arial" pitchFamily="34" charset="0"/>
                          <a:cs typeface="Arial" pitchFamily="34" charset="0"/>
                        </a:rPr>
                        <a:t>assist newcomers in </a:t>
                      </a:r>
                      <a:r>
                        <a:rPr lang="en-CA" sz="1200" dirty="0" smtClean="0">
                          <a:solidFill>
                            <a:schemeClr val="bg1">
                              <a:lumMod val="50000"/>
                            </a:schemeClr>
                          </a:solidFill>
                          <a:latin typeface="Arial" pitchFamily="34" charset="0"/>
                          <a:cs typeface="Arial" pitchFamily="34" charset="0"/>
                        </a:rPr>
                        <a:t>understanding</a:t>
                      </a:r>
                      <a:r>
                        <a:rPr lang="en-CA" sz="1200" baseline="0" dirty="0" smtClean="0">
                          <a:solidFill>
                            <a:schemeClr val="bg1">
                              <a:lumMod val="50000"/>
                            </a:schemeClr>
                          </a:solidFill>
                          <a:latin typeface="Arial" pitchFamily="34" charset="0"/>
                          <a:cs typeface="Arial" pitchFamily="34" charset="0"/>
                        </a:rPr>
                        <a:t> the system; increase accessibility; address mental health needs.</a:t>
                      </a:r>
                      <a:endParaRPr lang="en-CA" sz="1200" dirty="0" smtClean="0">
                        <a:solidFill>
                          <a:schemeClr val="bg1">
                            <a:lumMod val="50000"/>
                          </a:schemeClr>
                        </a:solidFill>
                        <a:latin typeface="Arial" pitchFamily="34" charset="0"/>
                        <a:cs typeface="Arial" pitchFamily="34" charset="0"/>
                      </a:endParaRP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CA" sz="1200" baseline="0" dirty="0" smtClean="0">
                          <a:solidFill>
                            <a:schemeClr val="bg1">
                              <a:lumMod val="50000"/>
                            </a:schemeClr>
                          </a:solidFill>
                          <a:latin typeface="Arial" pitchFamily="34" charset="0"/>
                          <a:cs typeface="Arial" pitchFamily="34" charset="0"/>
                        </a:rPr>
                        <a:t> </a:t>
                      </a:r>
                      <a:r>
                        <a:rPr lang="en-CA" sz="1200" i="1" baseline="0" dirty="0" smtClean="0">
                          <a:solidFill>
                            <a:schemeClr val="bg1">
                              <a:lumMod val="50000"/>
                            </a:schemeClr>
                          </a:solidFill>
                          <a:latin typeface="Arial" pitchFamily="34" charset="0"/>
                          <a:cs typeface="Arial" pitchFamily="34" charset="0"/>
                        </a:rPr>
                        <a:t>Transportation</a:t>
                      </a:r>
                      <a:r>
                        <a:rPr lang="en-CA" sz="1200" baseline="0" dirty="0" smtClean="0">
                          <a:solidFill>
                            <a:schemeClr val="bg1">
                              <a:lumMod val="50000"/>
                            </a:schemeClr>
                          </a:solidFill>
                          <a:latin typeface="Arial" pitchFamily="34" charset="0"/>
                          <a:cs typeface="Arial" pitchFamily="34" charset="0"/>
                        </a:rPr>
                        <a:t>: provide orientation to systems; decrease barriers to usage.</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CA" sz="1200" baseline="0" dirty="0" smtClean="0">
                          <a:solidFill>
                            <a:schemeClr val="bg1">
                              <a:lumMod val="50000"/>
                            </a:schemeClr>
                          </a:solidFill>
                          <a:latin typeface="Arial" pitchFamily="34" charset="0"/>
                          <a:cs typeface="Arial" pitchFamily="34" charset="0"/>
                        </a:rPr>
                        <a:t> </a:t>
                      </a:r>
                      <a:r>
                        <a:rPr lang="en-CA" sz="1200" i="1" baseline="0" dirty="0" smtClean="0">
                          <a:solidFill>
                            <a:schemeClr val="bg1">
                              <a:lumMod val="50000"/>
                            </a:schemeClr>
                          </a:solidFill>
                          <a:latin typeface="Arial" pitchFamily="34" charset="0"/>
                          <a:cs typeface="Arial" pitchFamily="34" charset="0"/>
                        </a:rPr>
                        <a:t>Education – </a:t>
                      </a:r>
                      <a:r>
                        <a:rPr lang="en-CA" sz="1200" baseline="0" dirty="0" smtClean="0">
                          <a:solidFill>
                            <a:schemeClr val="bg1">
                              <a:lumMod val="50000"/>
                            </a:schemeClr>
                          </a:solidFill>
                          <a:latin typeface="Arial" pitchFamily="34" charset="0"/>
                          <a:cs typeface="Arial" pitchFamily="34" charset="0"/>
                        </a:rPr>
                        <a:t>collaborate with school boards.</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CA" sz="1200" dirty="0" smtClean="0">
                          <a:solidFill>
                            <a:schemeClr val="bg1">
                              <a:lumMod val="50000"/>
                            </a:schemeClr>
                          </a:solidFill>
                          <a:latin typeface="Arial" pitchFamily="34" charset="0"/>
                          <a:cs typeface="Arial" pitchFamily="34" charset="0"/>
                        </a:rPr>
                        <a:t> </a:t>
                      </a:r>
                      <a:r>
                        <a:rPr lang="en-CA" sz="1200" i="1" dirty="0" smtClean="0">
                          <a:solidFill>
                            <a:schemeClr val="bg1">
                              <a:lumMod val="50000"/>
                            </a:schemeClr>
                          </a:solidFill>
                          <a:latin typeface="Arial" pitchFamily="34" charset="0"/>
                          <a:cs typeface="Arial" pitchFamily="34" charset="0"/>
                        </a:rPr>
                        <a:t>Public</a:t>
                      </a:r>
                      <a:r>
                        <a:rPr lang="en-CA" sz="1200" i="1" baseline="0" dirty="0" smtClean="0">
                          <a:solidFill>
                            <a:schemeClr val="bg1">
                              <a:lumMod val="50000"/>
                            </a:schemeClr>
                          </a:solidFill>
                          <a:latin typeface="Arial" pitchFamily="34" charset="0"/>
                          <a:cs typeface="Arial" pitchFamily="34" charset="0"/>
                        </a:rPr>
                        <a:t> Services </a:t>
                      </a:r>
                      <a:r>
                        <a:rPr lang="en-CA" sz="1200" baseline="0" dirty="0" smtClean="0">
                          <a:solidFill>
                            <a:schemeClr val="bg1">
                              <a:lumMod val="50000"/>
                            </a:schemeClr>
                          </a:solidFill>
                          <a:latin typeface="Arial" pitchFamily="34" charset="0"/>
                          <a:cs typeface="Arial" pitchFamily="34" charset="0"/>
                        </a:rPr>
                        <a:t>– provide translation and interpretation.</a:t>
                      </a:r>
                    </a:p>
                  </a:txBody>
                  <a:tcPr/>
                </a:tc>
              </a:tr>
            </a:tbl>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5800" y="1524000"/>
            <a:ext cx="8001000" cy="4832350"/>
          </a:xfrm>
        </p:spPr>
        <p:txBody>
          <a:bodyPr>
            <a:normAutofit fontScale="55000" lnSpcReduction="20000"/>
          </a:bodyPr>
          <a:lstStyle/>
          <a:p>
            <a:pPr>
              <a:buNone/>
            </a:pPr>
            <a:r>
              <a:rPr lang="en-US" sz="4364" b="1" dirty="0" smtClean="0"/>
              <a:t>As of 2011 there were 47 Canadian Signatory Municipalities</a:t>
            </a:r>
          </a:p>
          <a:p>
            <a:r>
              <a:rPr lang="en-US" sz="3636" b="1" dirty="0" smtClean="0"/>
              <a:t>Alberta: </a:t>
            </a:r>
            <a:r>
              <a:rPr lang="en-US" sz="3636" dirty="0" smtClean="0"/>
              <a:t>Brooks, Calgary, Drayton Valley, Edmonton, Fort McLeod, Grande Prairie, </a:t>
            </a:r>
            <a:r>
              <a:rPr lang="en-US" sz="3636" dirty="0" err="1" smtClean="0"/>
              <a:t>Innisfail</a:t>
            </a:r>
            <a:r>
              <a:rPr lang="en-US" sz="3636" dirty="0" smtClean="0"/>
              <a:t>, </a:t>
            </a:r>
            <a:r>
              <a:rPr lang="en-US" sz="3636" dirty="0" err="1" smtClean="0"/>
              <a:t>Lethbridge</a:t>
            </a:r>
            <a:r>
              <a:rPr lang="en-US" sz="3636" dirty="0" smtClean="0"/>
              <a:t>, St Albert, the Region of Wood Buffalo and Fort McMurray, and </a:t>
            </a:r>
            <a:r>
              <a:rPr lang="en-US" sz="3636" dirty="0" err="1" smtClean="0"/>
              <a:t>Wetaskwin</a:t>
            </a:r>
            <a:endParaRPr lang="en-US" sz="3636" dirty="0" smtClean="0"/>
          </a:p>
          <a:p>
            <a:r>
              <a:rPr lang="en-US" sz="3636" b="1" dirty="0" smtClean="0"/>
              <a:t>British Columbia: </a:t>
            </a:r>
            <a:r>
              <a:rPr lang="en-US" sz="3636" dirty="0" smtClean="0"/>
              <a:t>Lions Bay, Vancouver, Williams Lake</a:t>
            </a:r>
          </a:p>
          <a:p>
            <a:r>
              <a:rPr lang="en-US" sz="3636" b="1" dirty="0" smtClean="0"/>
              <a:t>Manitoba:</a:t>
            </a:r>
            <a:r>
              <a:rPr lang="en-US" sz="3636" dirty="0" smtClean="0"/>
              <a:t> Winnipeg</a:t>
            </a:r>
          </a:p>
          <a:p>
            <a:r>
              <a:rPr lang="en-US" sz="3636" b="1" dirty="0" smtClean="0"/>
              <a:t>New Brunswick</a:t>
            </a:r>
            <a:r>
              <a:rPr lang="en-US" sz="3636" dirty="0" smtClean="0"/>
              <a:t>: Saint John</a:t>
            </a:r>
          </a:p>
          <a:p>
            <a:r>
              <a:rPr lang="en-US" sz="3636" b="1" dirty="0" smtClean="0"/>
              <a:t>Nova Scotia: </a:t>
            </a:r>
            <a:r>
              <a:rPr lang="en-US" sz="3636" dirty="0" smtClean="0"/>
              <a:t>Halifax, </a:t>
            </a:r>
            <a:r>
              <a:rPr lang="en-US" sz="3636" dirty="0" err="1" smtClean="0"/>
              <a:t>Kentville</a:t>
            </a:r>
            <a:r>
              <a:rPr lang="en-US" sz="3636" dirty="0" smtClean="0"/>
              <a:t>, Kings, Truro</a:t>
            </a:r>
          </a:p>
          <a:p>
            <a:r>
              <a:rPr lang="en-US" sz="3636" b="1" dirty="0" smtClean="0"/>
              <a:t>Ontario: </a:t>
            </a:r>
            <a:r>
              <a:rPr lang="en-US" sz="3636" dirty="0" smtClean="0"/>
              <a:t>Aurora, Caledon, Georgina, Kingston, London, Markham, Oakville, Oshawa, Peel, Richmond Hill, Sudbury, Tecumseh, Thunder Bay, Toronto, Vaughan, Windsor</a:t>
            </a:r>
          </a:p>
          <a:p>
            <a:r>
              <a:rPr lang="en-US" sz="3636" b="1" dirty="0" smtClean="0"/>
              <a:t>Prince Edward Island: </a:t>
            </a:r>
            <a:r>
              <a:rPr lang="en-US" sz="3636" dirty="0" smtClean="0"/>
              <a:t>Stratford</a:t>
            </a:r>
          </a:p>
          <a:p>
            <a:r>
              <a:rPr lang="en-US" sz="3636" b="1" dirty="0" smtClean="0"/>
              <a:t>Quebec: </a:t>
            </a:r>
            <a:r>
              <a:rPr lang="en-US" sz="3636" dirty="0" smtClean="0"/>
              <a:t>Gatineau, Montreal, Quebec City, Saguenay, Saint-Justin, </a:t>
            </a:r>
            <a:r>
              <a:rPr lang="en-US" sz="3636" dirty="0" err="1" smtClean="0"/>
              <a:t>Sherbrooke</a:t>
            </a:r>
            <a:endParaRPr lang="en-US" sz="3636" dirty="0" smtClean="0"/>
          </a:p>
          <a:p>
            <a:r>
              <a:rPr lang="en-US" sz="3636" b="1" dirty="0" smtClean="0"/>
              <a:t>Saskatchewan: </a:t>
            </a:r>
            <a:r>
              <a:rPr lang="en-US" sz="3636" dirty="0" smtClean="0"/>
              <a:t>Moose Jaw</a:t>
            </a:r>
            <a:r>
              <a:rPr lang="en-US" sz="3636" b="1" dirty="0" smtClean="0"/>
              <a:t>, </a:t>
            </a:r>
            <a:r>
              <a:rPr lang="en-US" sz="3636" dirty="0" smtClean="0"/>
              <a:t>Prince Albert, Saskatoon</a:t>
            </a:r>
          </a:p>
          <a:p>
            <a:pPr algn="r">
              <a:buNone/>
            </a:pPr>
            <a:r>
              <a:rPr lang="en-US" dirty="0" smtClean="0"/>
              <a:t> </a:t>
            </a:r>
            <a:r>
              <a:rPr lang="en-US" sz="1920" dirty="0" smtClean="0"/>
              <a:t>(</a:t>
            </a:r>
            <a:r>
              <a:rPr lang="en-US" sz="1920" dirty="0" err="1" smtClean="0"/>
              <a:t>Sources:Alberta</a:t>
            </a:r>
            <a:r>
              <a:rPr lang="en-US" sz="1920" dirty="0" smtClean="0"/>
              <a:t> Human Rights Commission;  </a:t>
            </a:r>
            <a:r>
              <a:rPr lang="en-US" sz="1920" dirty="0" err="1" smtClean="0"/>
              <a:t>Lacasse</a:t>
            </a:r>
            <a:r>
              <a:rPr lang="en-US" sz="1920" dirty="0" smtClean="0"/>
              <a:t> 2011)</a:t>
            </a:r>
            <a:endParaRPr lang="en-US" sz="1920" dirty="0"/>
          </a:p>
        </p:txBody>
      </p:sp>
      <p:sp>
        <p:nvSpPr>
          <p:cNvPr id="3" name="Title 2"/>
          <p:cNvSpPr>
            <a:spLocks noGrp="1"/>
          </p:cNvSpPr>
          <p:nvPr>
            <p:ph type="title"/>
          </p:nvPr>
        </p:nvSpPr>
        <p:spPr/>
        <p:txBody>
          <a:bodyPr/>
          <a:lstStyle/>
          <a:p>
            <a:r>
              <a:rPr lang="en-US" dirty="0" smtClean="0"/>
              <a:t>CMARD	</a:t>
            </a:r>
            <a:endParaRPr lang="en-US" dirty="0"/>
          </a:p>
        </p:txBody>
      </p:sp>
      <p:sp>
        <p:nvSpPr>
          <p:cNvPr id="4" name="Slide Number Placeholder 3"/>
          <p:cNvSpPr>
            <a:spLocks noGrp="1"/>
          </p:cNvSpPr>
          <p:nvPr>
            <p:ph type="sldNum" sz="quarter" idx="12"/>
          </p:nvPr>
        </p:nvSpPr>
        <p:spPr/>
        <p:txBody>
          <a:bodyPr/>
          <a:lstStyle/>
          <a:p>
            <a:fld id="{89A285D8-B1CC-4D45-993F-C26C8FD8DEF7}" type="slidenum">
              <a:rPr lang="en-US" smtClean="0"/>
              <a:pPr/>
              <a:t>24</a:t>
            </a:fld>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spcBef>
                <a:spcPts val="0"/>
              </a:spcBef>
              <a:buNone/>
            </a:pPr>
            <a:endParaRPr lang="en-US" i="1" dirty="0" smtClean="0"/>
          </a:p>
          <a:p>
            <a:pPr marL="0" indent="0">
              <a:spcBef>
                <a:spcPts val="0"/>
              </a:spcBef>
              <a:buNone/>
            </a:pPr>
            <a:endParaRPr lang="en-US" i="1" dirty="0" smtClean="0"/>
          </a:p>
          <a:p>
            <a:pPr marL="0" indent="0">
              <a:spcBef>
                <a:spcPts val="0"/>
              </a:spcBef>
              <a:buNone/>
            </a:pPr>
            <a:endParaRPr lang="en-US" i="1" dirty="0" smtClean="0"/>
          </a:p>
          <a:p>
            <a:pPr marL="0" indent="0">
              <a:spcBef>
                <a:spcPts val="0"/>
              </a:spcBef>
              <a:buNone/>
            </a:pPr>
            <a:endParaRPr lang="en-US" i="1" dirty="0" smtClean="0"/>
          </a:p>
          <a:p>
            <a:pPr marL="0" indent="0">
              <a:spcBef>
                <a:spcPts val="0"/>
              </a:spcBef>
              <a:buNone/>
            </a:pPr>
            <a:endParaRPr lang="en-US" i="1" dirty="0" smtClean="0"/>
          </a:p>
          <a:p>
            <a:pPr marL="0" indent="0" algn="r">
              <a:spcBef>
                <a:spcPts val="0"/>
              </a:spcBef>
              <a:buNone/>
            </a:pPr>
            <a:endParaRPr lang="en-US" sz="1200" i="1" dirty="0" smtClean="0"/>
          </a:p>
        </p:txBody>
      </p:sp>
      <p:sp>
        <p:nvSpPr>
          <p:cNvPr id="3" name="Title 2"/>
          <p:cNvSpPr>
            <a:spLocks noGrp="1"/>
          </p:cNvSpPr>
          <p:nvPr>
            <p:ph type="title"/>
          </p:nvPr>
        </p:nvSpPr>
        <p:spPr/>
        <p:txBody>
          <a:bodyPr/>
          <a:lstStyle/>
          <a:p>
            <a:r>
              <a:rPr lang="en-US" dirty="0" smtClean="0"/>
              <a:t>CMARD: </a:t>
            </a:r>
            <a:r>
              <a:rPr lang="en-US" dirty="0" err="1" smtClean="0"/>
              <a:t>Lethbridge</a:t>
            </a:r>
            <a:r>
              <a:rPr lang="en-US" dirty="0" smtClean="0"/>
              <a:t> Strategy</a:t>
            </a:r>
            <a:endParaRPr lang="en-US" dirty="0"/>
          </a:p>
        </p:txBody>
      </p:sp>
      <p:sp>
        <p:nvSpPr>
          <p:cNvPr id="4" name="Slide Number Placeholder 3"/>
          <p:cNvSpPr>
            <a:spLocks noGrp="1"/>
          </p:cNvSpPr>
          <p:nvPr>
            <p:ph type="sldNum" sz="quarter" idx="12"/>
          </p:nvPr>
        </p:nvSpPr>
        <p:spPr/>
        <p:txBody>
          <a:bodyPr/>
          <a:lstStyle/>
          <a:p>
            <a:fld id="{89A285D8-B1CC-4D45-993F-C26C8FD8DEF7}" type="slidenum">
              <a:rPr lang="en-US" smtClean="0"/>
              <a:pPr/>
              <a:t>25</a:t>
            </a:fld>
            <a:endParaRPr lang="en-US"/>
          </a:p>
        </p:txBody>
      </p:sp>
      <p:pic>
        <p:nvPicPr>
          <p:cNvPr id="1027" name="Picture 3" descr="C:\Users\John.Biles\AppData\Local\Microsoft\Windows\Temporary Internet Files\Content.Outlook\5XOCGDV3\Pages from Community Action Plan 2011-2021 - Building Bridges - A Welcoming and Inclusive Community.jpg"/>
          <p:cNvPicPr>
            <a:picLocks noChangeAspect="1" noChangeArrowheads="1"/>
          </p:cNvPicPr>
          <p:nvPr/>
        </p:nvPicPr>
        <p:blipFill>
          <a:blip r:embed="rId2"/>
          <a:srcRect/>
          <a:stretch>
            <a:fillRect/>
          </a:stretch>
        </p:blipFill>
        <p:spPr bwMode="auto">
          <a:xfrm>
            <a:off x="2555776" y="1524000"/>
            <a:ext cx="3687928" cy="4772612"/>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7500" lnSpcReduction="20000"/>
          </a:bodyPr>
          <a:lstStyle/>
          <a:p>
            <a:r>
              <a:rPr lang="en-US" dirty="0" smtClean="0"/>
              <a:t>City of </a:t>
            </a:r>
            <a:r>
              <a:rPr lang="en-US" dirty="0" err="1" smtClean="0"/>
              <a:t>Lethbridge</a:t>
            </a:r>
            <a:endParaRPr lang="en-US" dirty="0" smtClean="0"/>
          </a:p>
          <a:p>
            <a:r>
              <a:rPr lang="en-US" dirty="0" err="1" smtClean="0"/>
              <a:t>Lethbridge</a:t>
            </a:r>
            <a:r>
              <a:rPr lang="en-US" dirty="0" smtClean="0"/>
              <a:t> Regional Police Service</a:t>
            </a:r>
          </a:p>
          <a:p>
            <a:r>
              <a:rPr lang="en-US" dirty="0" smtClean="0"/>
              <a:t>University of </a:t>
            </a:r>
            <a:r>
              <a:rPr lang="en-US" dirty="0" err="1" smtClean="0"/>
              <a:t>Lethbridge</a:t>
            </a:r>
            <a:endParaRPr lang="en-US" dirty="0" smtClean="0"/>
          </a:p>
          <a:p>
            <a:r>
              <a:rPr lang="en-US" dirty="0" smtClean="0"/>
              <a:t>Persons with Developmental Disabilities</a:t>
            </a:r>
          </a:p>
          <a:p>
            <a:r>
              <a:rPr lang="en-US" dirty="0" smtClean="0"/>
              <a:t>Youth and Community Service Groups</a:t>
            </a:r>
          </a:p>
          <a:p>
            <a:r>
              <a:rPr lang="en-US" dirty="0" smtClean="0"/>
              <a:t>Aboriginal Council of </a:t>
            </a:r>
            <a:r>
              <a:rPr lang="en-US" dirty="0" err="1" smtClean="0"/>
              <a:t>Lethbridge</a:t>
            </a:r>
            <a:endParaRPr lang="en-US" dirty="0" smtClean="0"/>
          </a:p>
          <a:p>
            <a:r>
              <a:rPr lang="en-US" dirty="0" err="1" smtClean="0"/>
              <a:t>Lethbridge</a:t>
            </a:r>
            <a:r>
              <a:rPr lang="en-US" dirty="0" smtClean="0"/>
              <a:t> Family Services/Immigrant Services</a:t>
            </a:r>
          </a:p>
          <a:p>
            <a:r>
              <a:rPr lang="en-US" dirty="0" smtClean="0"/>
              <a:t>Gay and Lesbian Alliance of </a:t>
            </a:r>
            <a:r>
              <a:rPr lang="en-US" dirty="0" err="1" smtClean="0"/>
              <a:t>Lethbridge</a:t>
            </a:r>
            <a:r>
              <a:rPr lang="en-US" dirty="0" smtClean="0"/>
              <a:t> and Area</a:t>
            </a:r>
          </a:p>
          <a:p>
            <a:r>
              <a:rPr lang="en-US" dirty="0" smtClean="0"/>
              <a:t>Southern Alberta Ethnic Association</a:t>
            </a:r>
          </a:p>
          <a:p>
            <a:r>
              <a:rPr lang="en-US" dirty="0" smtClean="0"/>
              <a:t>Blood Tribe</a:t>
            </a:r>
          </a:p>
          <a:p>
            <a:r>
              <a:rPr lang="en-US" dirty="0" smtClean="0"/>
              <a:t>Downtown </a:t>
            </a:r>
            <a:r>
              <a:rPr lang="en-US" dirty="0" err="1" smtClean="0"/>
              <a:t>Lethbridge</a:t>
            </a:r>
            <a:r>
              <a:rPr lang="en-US" dirty="0" smtClean="0"/>
              <a:t> Business Revitalization Zone</a:t>
            </a:r>
          </a:p>
          <a:p>
            <a:pPr algn="r">
              <a:buNone/>
            </a:pPr>
            <a:r>
              <a:rPr lang="en-US" sz="1714" i="1" dirty="0" smtClean="0"/>
              <a:t>(Source: City of </a:t>
            </a:r>
            <a:r>
              <a:rPr lang="en-US" sz="1714" i="1" dirty="0" err="1" smtClean="0"/>
              <a:t>Lethbridge</a:t>
            </a:r>
            <a:r>
              <a:rPr lang="en-US" sz="1714" i="1" dirty="0" smtClean="0"/>
              <a:t> 2011)</a:t>
            </a:r>
          </a:p>
          <a:p>
            <a:endParaRPr lang="en-US" dirty="0"/>
          </a:p>
        </p:txBody>
      </p:sp>
      <p:sp>
        <p:nvSpPr>
          <p:cNvPr id="3" name="Slide Number Placeholder 2"/>
          <p:cNvSpPr>
            <a:spLocks noGrp="1"/>
          </p:cNvSpPr>
          <p:nvPr>
            <p:ph type="sldNum" sz="quarter" idx="12"/>
          </p:nvPr>
        </p:nvSpPr>
        <p:spPr/>
        <p:txBody>
          <a:bodyPr/>
          <a:lstStyle/>
          <a:p>
            <a:fld id="{89A285D8-B1CC-4D45-993F-C26C8FD8DEF7}" type="slidenum">
              <a:rPr lang="en-US" smtClean="0"/>
              <a:pPr/>
              <a:t>26</a:t>
            </a:fld>
            <a:endParaRPr lang="en-US"/>
          </a:p>
        </p:txBody>
      </p:sp>
      <p:sp>
        <p:nvSpPr>
          <p:cNvPr id="4" name="Title 3"/>
          <p:cNvSpPr>
            <a:spLocks noGrp="1"/>
          </p:cNvSpPr>
          <p:nvPr>
            <p:ph type="title"/>
          </p:nvPr>
        </p:nvSpPr>
        <p:spPr/>
        <p:txBody>
          <a:bodyPr/>
          <a:lstStyle/>
          <a:p>
            <a:r>
              <a:rPr lang="en-US" dirty="0" smtClean="0"/>
              <a:t>Membership	of </a:t>
            </a:r>
            <a:r>
              <a:rPr lang="en-US" dirty="0" err="1" smtClean="0"/>
              <a:t>Lethbridge</a:t>
            </a:r>
            <a:r>
              <a:rPr lang="en-US" dirty="0" smtClean="0"/>
              <a:t> CMARD Committee</a:t>
            </a: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Broadly representative committee</a:t>
            </a:r>
          </a:p>
          <a:p>
            <a:r>
              <a:rPr lang="en-US" dirty="0" smtClean="0"/>
              <a:t>“Building Bridges . . . Finding Common Ground: Celebrating Diversity in Our Community” Conference (2010)</a:t>
            </a:r>
          </a:p>
          <a:p>
            <a:r>
              <a:rPr lang="en-US" dirty="0" smtClean="0"/>
              <a:t>Pangaea Diversity Cafes</a:t>
            </a:r>
          </a:p>
          <a:p>
            <a:endParaRPr lang="en-US" i="1" dirty="0" smtClean="0"/>
          </a:p>
          <a:p>
            <a:pPr>
              <a:buNone/>
            </a:pPr>
            <a:endParaRPr lang="en-US" i="1" dirty="0" smtClean="0"/>
          </a:p>
          <a:p>
            <a:pPr algn="r">
              <a:buNone/>
            </a:pPr>
            <a:r>
              <a:rPr lang="en-US" sz="1200" i="1" dirty="0" smtClean="0"/>
              <a:t>(Source: City of </a:t>
            </a:r>
            <a:r>
              <a:rPr lang="en-US" sz="1200" i="1" dirty="0" err="1" smtClean="0"/>
              <a:t>Lethbridge</a:t>
            </a:r>
            <a:r>
              <a:rPr lang="en-US" sz="1200" i="1" dirty="0" smtClean="0"/>
              <a:t> 2011)</a:t>
            </a:r>
          </a:p>
          <a:p>
            <a:pPr>
              <a:buNone/>
            </a:pPr>
            <a:endParaRPr lang="en-US" dirty="0"/>
          </a:p>
        </p:txBody>
      </p:sp>
      <p:sp>
        <p:nvSpPr>
          <p:cNvPr id="3" name="Title 2"/>
          <p:cNvSpPr>
            <a:spLocks noGrp="1"/>
          </p:cNvSpPr>
          <p:nvPr>
            <p:ph type="title"/>
          </p:nvPr>
        </p:nvSpPr>
        <p:spPr/>
        <p:txBody>
          <a:bodyPr/>
          <a:lstStyle/>
          <a:p>
            <a:r>
              <a:rPr lang="en-US" dirty="0" smtClean="0"/>
              <a:t>Developing the Plan</a:t>
            </a:r>
            <a:endParaRPr lang="en-US" dirty="0"/>
          </a:p>
        </p:txBody>
      </p:sp>
      <p:sp>
        <p:nvSpPr>
          <p:cNvPr id="4" name="Slide Number Placeholder 3"/>
          <p:cNvSpPr>
            <a:spLocks noGrp="1"/>
          </p:cNvSpPr>
          <p:nvPr>
            <p:ph type="sldNum" sz="quarter" idx="12"/>
          </p:nvPr>
        </p:nvSpPr>
        <p:spPr/>
        <p:txBody>
          <a:bodyPr/>
          <a:lstStyle/>
          <a:p>
            <a:fld id="{89A285D8-B1CC-4D45-993F-C26C8FD8DEF7}" type="slidenum">
              <a:rPr lang="en-US" smtClean="0"/>
              <a:pPr/>
              <a:t>27</a:t>
            </a:fld>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5800" y="1219200"/>
            <a:ext cx="8001000" cy="4953000"/>
          </a:xfrm>
        </p:spPr>
        <p:txBody>
          <a:bodyPr>
            <a:noAutofit/>
          </a:bodyPr>
          <a:lstStyle/>
          <a:p>
            <a:pPr lvl="1" indent="0">
              <a:spcBef>
                <a:spcPts val="0"/>
              </a:spcBef>
              <a:buNone/>
            </a:pPr>
            <a:endParaRPr lang="en-US" dirty="0" smtClean="0"/>
          </a:p>
          <a:p>
            <a:pPr lvl="1" indent="0">
              <a:spcBef>
                <a:spcPts val="0"/>
              </a:spcBef>
              <a:buFont typeface="Arial"/>
              <a:buChar char="•"/>
            </a:pPr>
            <a:r>
              <a:rPr lang="en-US" dirty="0" smtClean="0"/>
              <a:t>Leadership on behalf of municipality</a:t>
            </a:r>
          </a:p>
          <a:p>
            <a:pPr lvl="1" indent="0">
              <a:spcBef>
                <a:spcPts val="0"/>
              </a:spcBef>
              <a:buFont typeface="Arial"/>
              <a:buChar char="•"/>
            </a:pPr>
            <a:r>
              <a:rPr lang="en-US" dirty="0" smtClean="0"/>
              <a:t>Needs assessment and asset mapping </a:t>
            </a:r>
          </a:p>
          <a:p>
            <a:pPr lvl="1" indent="0">
              <a:spcBef>
                <a:spcPts val="0"/>
              </a:spcBef>
              <a:buFont typeface="Arial"/>
              <a:buChar char="•"/>
            </a:pPr>
            <a:r>
              <a:rPr lang="en-US" dirty="0" smtClean="0"/>
              <a:t>Workplace survey</a:t>
            </a:r>
          </a:p>
          <a:p>
            <a:pPr lvl="1" indent="0">
              <a:spcBef>
                <a:spcPts val="0"/>
              </a:spcBef>
              <a:buFont typeface="Arial"/>
              <a:buChar char="•"/>
            </a:pPr>
            <a:r>
              <a:rPr lang="en-US" dirty="0" smtClean="0"/>
              <a:t>Annual diversity, inclusion report card</a:t>
            </a:r>
          </a:p>
          <a:p>
            <a:pPr lvl="1" indent="0">
              <a:spcBef>
                <a:spcPts val="0"/>
              </a:spcBef>
              <a:buFont typeface="Arial"/>
              <a:buChar char="•"/>
            </a:pPr>
            <a:r>
              <a:rPr lang="en-US" dirty="0" smtClean="0"/>
              <a:t>Implement Safe </a:t>
            </a:r>
            <a:r>
              <a:rPr lang="en-US" dirty="0" err="1" smtClean="0"/>
              <a:t>Harbour</a:t>
            </a:r>
            <a:r>
              <a:rPr lang="en-US" dirty="0" smtClean="0"/>
              <a:t> Program</a:t>
            </a:r>
          </a:p>
          <a:p>
            <a:pPr lvl="1" indent="0">
              <a:spcBef>
                <a:spcPts val="0"/>
              </a:spcBef>
              <a:buFont typeface="Arial"/>
              <a:buChar char="•"/>
            </a:pPr>
            <a:r>
              <a:rPr lang="en-US" dirty="0" smtClean="0"/>
              <a:t>Community partnerships</a:t>
            </a:r>
          </a:p>
          <a:p>
            <a:pPr lvl="1" indent="0">
              <a:spcBef>
                <a:spcPts val="0"/>
              </a:spcBef>
              <a:buFont typeface="Arial"/>
              <a:buChar char="•"/>
            </a:pPr>
            <a:r>
              <a:rPr lang="en-US" dirty="0" smtClean="0"/>
              <a:t>Social marketing campaign</a:t>
            </a:r>
          </a:p>
          <a:p>
            <a:pPr lvl="1" indent="0">
              <a:spcBef>
                <a:spcPts val="0"/>
              </a:spcBef>
              <a:buFont typeface="Arial"/>
              <a:buChar char="•"/>
            </a:pPr>
            <a:r>
              <a:rPr lang="en-US" dirty="0" smtClean="0"/>
              <a:t>Development/distribution of resource materials</a:t>
            </a:r>
          </a:p>
          <a:p>
            <a:pPr lvl="1" indent="0">
              <a:spcBef>
                <a:spcPts val="0"/>
              </a:spcBef>
              <a:buFont typeface="Arial"/>
              <a:buChar char="•"/>
            </a:pPr>
            <a:r>
              <a:rPr lang="en-US" dirty="0" smtClean="0"/>
              <a:t>Community forums / annual conference</a:t>
            </a:r>
          </a:p>
          <a:p>
            <a:pPr lvl="1" indent="0">
              <a:spcBef>
                <a:spcPts val="0"/>
              </a:spcBef>
              <a:buFont typeface="Arial"/>
              <a:buChar char="•"/>
            </a:pPr>
            <a:r>
              <a:rPr lang="en-US" dirty="0" smtClean="0"/>
              <a:t>Calendar of important events</a:t>
            </a:r>
          </a:p>
          <a:p>
            <a:pPr lvl="1" indent="0">
              <a:spcBef>
                <a:spcPts val="0"/>
              </a:spcBef>
              <a:buFont typeface="Arial"/>
              <a:buChar char="•"/>
            </a:pPr>
            <a:endParaRPr lang="en-US" dirty="0"/>
          </a:p>
        </p:txBody>
      </p:sp>
      <p:sp>
        <p:nvSpPr>
          <p:cNvPr id="3" name="Title 2"/>
          <p:cNvSpPr>
            <a:spLocks noGrp="1"/>
          </p:cNvSpPr>
          <p:nvPr>
            <p:ph type="title"/>
          </p:nvPr>
        </p:nvSpPr>
        <p:spPr/>
        <p:txBody>
          <a:bodyPr/>
          <a:lstStyle/>
          <a:p>
            <a:r>
              <a:rPr lang="en-US" dirty="0" smtClean="0"/>
              <a:t>Components of the Plan</a:t>
            </a:r>
            <a:endParaRPr lang="en-US" dirty="0"/>
          </a:p>
        </p:txBody>
      </p:sp>
      <p:sp>
        <p:nvSpPr>
          <p:cNvPr id="4" name="Slide Number Placeholder 3"/>
          <p:cNvSpPr>
            <a:spLocks noGrp="1"/>
          </p:cNvSpPr>
          <p:nvPr>
            <p:ph type="sldNum" sz="quarter" idx="12"/>
          </p:nvPr>
        </p:nvSpPr>
        <p:spPr/>
        <p:txBody>
          <a:bodyPr/>
          <a:lstStyle/>
          <a:p>
            <a:fld id="{89A285D8-B1CC-4D45-993F-C26C8FD8DEF7}" type="slidenum">
              <a:rPr lang="en-US" smtClean="0"/>
              <a:pPr/>
              <a:t>28</a:t>
            </a:fld>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marL="342900" lvl="1" indent="-342900">
              <a:buFont typeface="Arial"/>
              <a:buChar char="•"/>
            </a:pPr>
            <a:endParaRPr lang="en-US" dirty="0" smtClean="0"/>
          </a:p>
          <a:p>
            <a:pPr marL="342900" lvl="1" indent="-342900">
              <a:buFont typeface="Arial"/>
              <a:buChar char="•"/>
            </a:pPr>
            <a:r>
              <a:rPr lang="en-US" dirty="0" smtClean="0"/>
              <a:t>Development/training/community involvement of diversity unit and other regional law enforcement bodies.</a:t>
            </a:r>
          </a:p>
          <a:p>
            <a:r>
              <a:rPr lang="en-US" sz="2800" dirty="0" smtClean="0"/>
              <a:t>Provide equal opportunity as a municipal employer, service provider and contractor</a:t>
            </a:r>
          </a:p>
          <a:p>
            <a:r>
              <a:rPr lang="en-US" sz="2800" dirty="0" smtClean="0"/>
              <a:t>Support measures to promote equity in the </a:t>
            </a:r>
            <a:r>
              <a:rPr lang="en-US" sz="2800" dirty="0" err="1" smtClean="0"/>
              <a:t>labour</a:t>
            </a:r>
            <a:r>
              <a:rPr lang="en-US" sz="2800" dirty="0" smtClean="0"/>
              <a:t> market</a:t>
            </a:r>
          </a:p>
          <a:p>
            <a:pPr marL="342900" lvl="1" indent="-342900">
              <a:buFont typeface="Arial"/>
              <a:buChar char="•"/>
            </a:pPr>
            <a:r>
              <a:rPr lang="en-US" dirty="0" smtClean="0"/>
              <a:t>Identify and remove systemic barriers</a:t>
            </a:r>
          </a:p>
          <a:p>
            <a:pPr marL="342900" lvl="1" indent="-342900">
              <a:buFont typeface="Arial"/>
              <a:buChar char="•"/>
            </a:pPr>
            <a:r>
              <a:rPr lang="en-US" dirty="0" smtClean="0"/>
              <a:t>Civic participation and leadership development</a:t>
            </a:r>
          </a:p>
          <a:p>
            <a:pPr marL="342900" lvl="1" indent="-342900">
              <a:buFont typeface="Arial"/>
              <a:buChar char="•"/>
            </a:pPr>
            <a:endParaRPr lang="en-US" dirty="0" smtClean="0"/>
          </a:p>
          <a:p>
            <a:pPr lvl="1"/>
            <a:endParaRPr lang="en-US" dirty="0"/>
          </a:p>
        </p:txBody>
      </p:sp>
      <p:sp>
        <p:nvSpPr>
          <p:cNvPr id="3" name="Title 2"/>
          <p:cNvSpPr>
            <a:spLocks noGrp="1"/>
          </p:cNvSpPr>
          <p:nvPr>
            <p:ph type="title"/>
          </p:nvPr>
        </p:nvSpPr>
        <p:spPr/>
        <p:txBody>
          <a:bodyPr/>
          <a:lstStyle/>
          <a:p>
            <a:r>
              <a:rPr lang="en-US" dirty="0" smtClean="0"/>
              <a:t>Components of the Plan (cont.)</a:t>
            </a:r>
            <a:endParaRPr lang="en-US" dirty="0"/>
          </a:p>
        </p:txBody>
      </p:sp>
      <p:sp>
        <p:nvSpPr>
          <p:cNvPr id="4" name="Slide Number Placeholder 3"/>
          <p:cNvSpPr>
            <a:spLocks noGrp="1"/>
          </p:cNvSpPr>
          <p:nvPr>
            <p:ph type="sldNum" sz="quarter" idx="12"/>
          </p:nvPr>
        </p:nvSpPr>
        <p:spPr/>
        <p:txBody>
          <a:bodyPr/>
          <a:lstStyle/>
          <a:p>
            <a:fld id="{89A285D8-B1CC-4D45-993F-C26C8FD8DEF7}" type="slidenum">
              <a:rPr lang="en-US" smtClean="0"/>
              <a:pPr/>
              <a:t>29</a:t>
            </a:fld>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endParaRPr lang="en-US" dirty="0" smtClean="0"/>
          </a:p>
          <a:p>
            <a:r>
              <a:rPr lang="en-US" dirty="0" err="1" smtClean="0"/>
              <a:t>Labour</a:t>
            </a:r>
            <a:r>
              <a:rPr lang="en-US" dirty="0" smtClean="0"/>
              <a:t> market shortages (present and projected);</a:t>
            </a:r>
          </a:p>
          <a:p>
            <a:r>
              <a:rPr lang="en-US" dirty="0" smtClean="0"/>
              <a:t>Limit of domestic growth, retraining, inclusion of marginalized workforces (</a:t>
            </a:r>
            <a:r>
              <a:rPr lang="en-US" dirty="0" err="1" smtClean="0"/>
              <a:t>Metis</a:t>
            </a:r>
            <a:r>
              <a:rPr lang="en-US" dirty="0" smtClean="0"/>
              <a:t> and Aboriginals), and internal migration;</a:t>
            </a:r>
          </a:p>
          <a:p>
            <a:r>
              <a:rPr lang="en-US" dirty="0" smtClean="0"/>
              <a:t>Attraction of newcomers only useful if RETENTION challenge is resolved.</a:t>
            </a:r>
          </a:p>
          <a:p>
            <a:pPr algn="r">
              <a:buNone/>
            </a:pPr>
            <a:endParaRPr lang="en-US" sz="1200" dirty="0" smtClean="0"/>
          </a:p>
          <a:p>
            <a:pPr algn="r">
              <a:buNone/>
            </a:pPr>
            <a:r>
              <a:rPr lang="en-US" sz="1200" dirty="0" smtClean="0"/>
              <a:t>(Source: </a:t>
            </a:r>
            <a:r>
              <a:rPr lang="en-US" sz="1200" dirty="0" err="1" smtClean="0"/>
              <a:t>Schollie</a:t>
            </a:r>
            <a:r>
              <a:rPr lang="en-US" sz="1200" dirty="0" smtClean="0"/>
              <a:t> Research and Consulting 2010)</a:t>
            </a:r>
            <a:endParaRPr lang="en-US" sz="1200" dirty="0"/>
          </a:p>
        </p:txBody>
      </p:sp>
      <p:sp>
        <p:nvSpPr>
          <p:cNvPr id="3" name="Slide Number Placeholder 2"/>
          <p:cNvSpPr>
            <a:spLocks noGrp="1"/>
          </p:cNvSpPr>
          <p:nvPr>
            <p:ph type="sldNum" sz="quarter" idx="12"/>
          </p:nvPr>
        </p:nvSpPr>
        <p:spPr/>
        <p:txBody>
          <a:bodyPr/>
          <a:lstStyle/>
          <a:p>
            <a:fld id="{89A285D8-B1CC-4D45-993F-C26C8FD8DEF7}" type="slidenum">
              <a:rPr lang="en-US" smtClean="0"/>
              <a:pPr/>
              <a:t>3</a:t>
            </a:fld>
            <a:endParaRPr lang="en-US"/>
          </a:p>
        </p:txBody>
      </p:sp>
      <p:sp>
        <p:nvSpPr>
          <p:cNvPr id="4" name="Title 3"/>
          <p:cNvSpPr>
            <a:spLocks noGrp="1"/>
          </p:cNvSpPr>
          <p:nvPr>
            <p:ph type="title"/>
          </p:nvPr>
        </p:nvSpPr>
        <p:spPr/>
        <p:txBody>
          <a:bodyPr/>
          <a:lstStyle/>
          <a:p>
            <a:r>
              <a:rPr lang="en-US" dirty="0" smtClean="0"/>
              <a:t>Why a Concern with Welcoming Communities?</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lvl="1">
              <a:buFont typeface="Arial"/>
              <a:buChar char="•"/>
            </a:pPr>
            <a:r>
              <a:rPr lang="en-US" dirty="0" smtClean="0"/>
              <a:t>Support for community-based projects</a:t>
            </a:r>
          </a:p>
          <a:p>
            <a:pPr lvl="1">
              <a:buFont typeface="Arial"/>
              <a:buChar char="•"/>
            </a:pPr>
            <a:r>
              <a:rPr lang="en-US" dirty="0" smtClean="0"/>
              <a:t>Recognition programs</a:t>
            </a:r>
          </a:p>
          <a:p>
            <a:pPr lvl="1">
              <a:buFont typeface="Arial"/>
              <a:buChar char="•"/>
            </a:pPr>
            <a:r>
              <a:rPr lang="en-US" dirty="0" smtClean="0"/>
              <a:t>Youth-at-risk programming</a:t>
            </a:r>
          </a:p>
          <a:p>
            <a:pPr lvl="1">
              <a:buFont typeface="Arial"/>
              <a:buChar char="•"/>
            </a:pPr>
            <a:r>
              <a:rPr lang="en-US" dirty="0" smtClean="0"/>
              <a:t>Pool of experts</a:t>
            </a:r>
          </a:p>
          <a:p>
            <a:pPr lvl="1">
              <a:buFont typeface="Arial"/>
              <a:buChar char="•"/>
            </a:pPr>
            <a:r>
              <a:rPr lang="en-US" dirty="0" smtClean="0"/>
              <a:t>Cultural competency training</a:t>
            </a:r>
          </a:p>
          <a:p>
            <a:pPr lvl="1">
              <a:buFont typeface="Arial"/>
              <a:buChar char="•"/>
            </a:pPr>
            <a:r>
              <a:rPr lang="en-US" dirty="0" smtClean="0"/>
              <a:t>Equitable support to cultural projects, programs and events</a:t>
            </a:r>
          </a:p>
          <a:p>
            <a:pPr lvl="1">
              <a:buFont typeface="Arial"/>
              <a:buChar char="•"/>
            </a:pPr>
            <a:r>
              <a:rPr lang="en-US" dirty="0" smtClean="0"/>
              <a:t>Best practices, evaluation and reporting</a:t>
            </a:r>
          </a:p>
          <a:p>
            <a:pPr lvl="1"/>
            <a:endParaRPr lang="en-US" dirty="0"/>
          </a:p>
        </p:txBody>
      </p:sp>
      <p:sp>
        <p:nvSpPr>
          <p:cNvPr id="3" name="Slide Number Placeholder 2"/>
          <p:cNvSpPr>
            <a:spLocks noGrp="1"/>
          </p:cNvSpPr>
          <p:nvPr>
            <p:ph type="sldNum" sz="quarter" idx="12"/>
          </p:nvPr>
        </p:nvSpPr>
        <p:spPr/>
        <p:txBody>
          <a:bodyPr/>
          <a:lstStyle/>
          <a:p>
            <a:fld id="{89A285D8-B1CC-4D45-993F-C26C8FD8DEF7}" type="slidenum">
              <a:rPr lang="en-US" smtClean="0"/>
              <a:pPr/>
              <a:t>30</a:t>
            </a:fld>
            <a:endParaRPr lang="en-US"/>
          </a:p>
        </p:txBody>
      </p:sp>
      <p:sp>
        <p:nvSpPr>
          <p:cNvPr id="4" name="Title 3"/>
          <p:cNvSpPr>
            <a:spLocks noGrp="1"/>
          </p:cNvSpPr>
          <p:nvPr>
            <p:ph type="title"/>
          </p:nvPr>
        </p:nvSpPr>
        <p:spPr/>
        <p:txBody>
          <a:bodyPr/>
          <a:lstStyle/>
          <a:p>
            <a:r>
              <a:rPr lang="en-US" dirty="0" smtClean="0"/>
              <a:t>Components of the Plan (cont).</a:t>
            </a:r>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CA" dirty="0" smtClean="0"/>
          </a:p>
          <a:p>
            <a:endParaRPr lang="en-CA" dirty="0" smtClean="0"/>
          </a:p>
          <a:p>
            <a:r>
              <a:rPr lang="en-CA" dirty="0" smtClean="0"/>
              <a:t>Source Your Ingredients Locally (if possible)</a:t>
            </a:r>
          </a:p>
          <a:p>
            <a:r>
              <a:rPr lang="en-CA" dirty="0" smtClean="0"/>
              <a:t>Select/Develop Appropriate Utensils</a:t>
            </a:r>
          </a:p>
          <a:p>
            <a:r>
              <a:rPr lang="en-CA" dirty="0" smtClean="0"/>
              <a:t>Read Chefs’ Notes (Your Own and Others’)</a:t>
            </a:r>
            <a:endParaRPr lang="en-CA" dirty="0"/>
          </a:p>
        </p:txBody>
      </p:sp>
      <p:sp>
        <p:nvSpPr>
          <p:cNvPr id="3" name="Slide Number Placeholder 2"/>
          <p:cNvSpPr>
            <a:spLocks noGrp="1"/>
          </p:cNvSpPr>
          <p:nvPr>
            <p:ph type="sldNum" sz="quarter" idx="12"/>
          </p:nvPr>
        </p:nvSpPr>
        <p:spPr/>
        <p:txBody>
          <a:bodyPr/>
          <a:lstStyle/>
          <a:p>
            <a:fld id="{89A285D8-B1CC-4D45-993F-C26C8FD8DEF7}" type="slidenum">
              <a:rPr lang="en-US" smtClean="0"/>
              <a:pPr/>
              <a:t>31</a:t>
            </a:fld>
            <a:endParaRPr lang="en-US"/>
          </a:p>
        </p:txBody>
      </p:sp>
      <p:sp>
        <p:nvSpPr>
          <p:cNvPr id="4" name="Title 3"/>
          <p:cNvSpPr>
            <a:spLocks noGrp="1"/>
          </p:cNvSpPr>
          <p:nvPr>
            <p:ph type="title"/>
          </p:nvPr>
        </p:nvSpPr>
        <p:spPr/>
        <p:txBody>
          <a:bodyPr/>
          <a:lstStyle/>
          <a:p>
            <a:r>
              <a:rPr lang="en-CA" dirty="0" smtClean="0"/>
              <a:t>Developing Your Own Recipe</a:t>
            </a:r>
            <a:endParaRPr lang="en-CA"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5800" y="1524000"/>
            <a:ext cx="8001000" cy="4449763"/>
          </a:xfrm>
        </p:spPr>
        <p:txBody>
          <a:bodyPr>
            <a:normAutofit fontScale="70000" lnSpcReduction="20000"/>
          </a:bodyPr>
          <a:lstStyle/>
          <a:p>
            <a:endParaRPr lang="en-US" dirty="0" smtClean="0"/>
          </a:p>
          <a:p>
            <a:r>
              <a:rPr lang="en-US" dirty="0" smtClean="0"/>
              <a:t>Prairie Metropolis Centre </a:t>
            </a:r>
            <a:r>
              <a:rPr lang="en-US" sz="2143" dirty="0" smtClean="0"/>
              <a:t>(www.pcerii.metropolis.net)</a:t>
            </a:r>
          </a:p>
          <a:p>
            <a:r>
              <a:rPr lang="en-US" dirty="0" smtClean="0"/>
              <a:t>Alberta Association of Immigrant Serving Agencies </a:t>
            </a:r>
            <a:r>
              <a:rPr lang="en-US" sz="2143" dirty="0" smtClean="0"/>
              <a:t>(</a:t>
            </a:r>
            <a:r>
              <a:rPr lang="en-US" sz="2143" dirty="0" err="1" smtClean="0"/>
              <a:t>www.aaisa.ca</a:t>
            </a:r>
            <a:r>
              <a:rPr lang="en-US" sz="2143" dirty="0" smtClean="0"/>
              <a:t>)</a:t>
            </a:r>
          </a:p>
          <a:p>
            <a:r>
              <a:rPr lang="en-US" dirty="0" smtClean="0"/>
              <a:t>Northeast Alberta Information </a:t>
            </a:r>
            <a:r>
              <a:rPr lang="en-US" dirty="0" err="1" smtClean="0"/>
              <a:t>HUB’s</a:t>
            </a:r>
            <a:r>
              <a:rPr lang="en-US" dirty="0" smtClean="0"/>
              <a:t> 2010</a:t>
            </a:r>
            <a:r>
              <a:rPr lang="en-US" i="1" dirty="0" smtClean="0"/>
              <a:t> </a:t>
            </a:r>
            <a:r>
              <a:rPr lang="en-US" i="1" dirty="0" err="1" smtClean="0"/>
              <a:t>Labour</a:t>
            </a:r>
            <a:r>
              <a:rPr lang="en-US" i="1" dirty="0" smtClean="0"/>
              <a:t> Force Capacity Study for Rural Communities </a:t>
            </a:r>
            <a:r>
              <a:rPr lang="en-US" sz="2162" dirty="0" smtClean="0"/>
              <a:t>(</a:t>
            </a:r>
            <a:r>
              <a:rPr lang="en-US" sz="2162" dirty="0" err="1" smtClean="0"/>
              <a:t>Schollie</a:t>
            </a:r>
            <a:r>
              <a:rPr lang="en-US" sz="2162" dirty="0" smtClean="0"/>
              <a:t> Research and Consulting 2010)</a:t>
            </a:r>
            <a:endParaRPr lang="en-US" sz="2162" i="1" dirty="0" smtClean="0"/>
          </a:p>
          <a:p>
            <a:r>
              <a:rPr lang="en-US" dirty="0" smtClean="0"/>
              <a:t>Alberta Urban Municipalities Association’s 2008 </a:t>
            </a:r>
            <a:r>
              <a:rPr lang="en-US" i="1" dirty="0" smtClean="0"/>
              <a:t>Welcoming and Inclusive Communities Toolkit</a:t>
            </a:r>
          </a:p>
          <a:p>
            <a:r>
              <a:rPr lang="en-US" dirty="0" smtClean="0"/>
              <a:t>Human Rights, Citizenship and Multiculturalism’s Education Fund and the </a:t>
            </a:r>
            <a:r>
              <a:rPr lang="en-US" i="1" dirty="0" smtClean="0"/>
              <a:t>Creating Inclusive Communities Framework for the Future: 2007-2012 </a:t>
            </a:r>
            <a:r>
              <a:rPr lang="en-US" sz="2162" dirty="0" smtClean="0"/>
              <a:t>(Alberta 2006a, </a:t>
            </a:r>
            <a:r>
              <a:rPr lang="en-US" sz="2162" dirty="0" err="1" smtClean="0"/>
              <a:t>b</a:t>
            </a:r>
            <a:r>
              <a:rPr lang="en-US" sz="2162" dirty="0" smtClean="0"/>
              <a:t>; 2007)</a:t>
            </a:r>
          </a:p>
          <a:p>
            <a:r>
              <a:rPr lang="en-US" sz="3226" dirty="0" smtClean="0"/>
              <a:t>Alberta Rural Physician Action Plan </a:t>
            </a:r>
            <a:r>
              <a:rPr lang="en-US" sz="2162" dirty="0" smtClean="0"/>
              <a:t>(http://</a:t>
            </a:r>
            <a:r>
              <a:rPr lang="en-US" sz="2162" dirty="0" err="1" smtClean="0"/>
              <a:t>www.rpap.ab.ca</a:t>
            </a:r>
            <a:r>
              <a:rPr lang="en-US" sz="2162" dirty="0" smtClean="0"/>
              <a:t>/)</a:t>
            </a:r>
          </a:p>
          <a:p>
            <a:r>
              <a:rPr lang="en-US" sz="3243" dirty="0" smtClean="0"/>
              <a:t>Welcoming and Inclusive Communities Initiative* </a:t>
            </a:r>
          </a:p>
          <a:p>
            <a:pPr>
              <a:buNone/>
            </a:pPr>
            <a:r>
              <a:rPr lang="en-US" sz="3243" dirty="0" smtClean="0"/>
              <a:t>	</a:t>
            </a:r>
            <a:r>
              <a:rPr lang="en-US" sz="2194" dirty="0" smtClean="0"/>
              <a:t>(http://www.auma.ca/live/AUMA/Toolkits+%26+Initiatives/Welcoming+and+Inclusive+Communities) </a:t>
            </a:r>
            <a:endParaRPr lang="en-US" sz="2194" dirty="0"/>
          </a:p>
        </p:txBody>
      </p:sp>
      <p:sp>
        <p:nvSpPr>
          <p:cNvPr id="3" name="Title 2"/>
          <p:cNvSpPr>
            <a:spLocks noGrp="1"/>
          </p:cNvSpPr>
          <p:nvPr>
            <p:ph type="title"/>
          </p:nvPr>
        </p:nvSpPr>
        <p:spPr/>
        <p:txBody>
          <a:bodyPr/>
          <a:lstStyle/>
          <a:p>
            <a:r>
              <a:rPr lang="en-US" dirty="0" smtClean="0"/>
              <a:t>Alberta Ingredients</a:t>
            </a:r>
            <a:endParaRPr lang="en-US" dirty="0"/>
          </a:p>
        </p:txBody>
      </p:sp>
      <p:sp>
        <p:nvSpPr>
          <p:cNvPr id="4" name="Slide Number Placeholder 3"/>
          <p:cNvSpPr>
            <a:spLocks noGrp="1"/>
          </p:cNvSpPr>
          <p:nvPr>
            <p:ph type="sldNum" sz="quarter" idx="12"/>
          </p:nvPr>
        </p:nvSpPr>
        <p:spPr/>
        <p:txBody>
          <a:bodyPr/>
          <a:lstStyle/>
          <a:p>
            <a:fld id="{89A285D8-B1CC-4D45-993F-C26C8FD8DEF7}" type="slidenum">
              <a:rPr lang="en-US" smtClean="0"/>
              <a:pPr/>
              <a:t>32</a:t>
            </a:fld>
            <a:endParaRPr 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5800" y="1628800"/>
            <a:ext cx="8001000" cy="4344963"/>
          </a:xfrm>
        </p:spPr>
        <p:txBody>
          <a:bodyPr>
            <a:normAutofit fontScale="55000" lnSpcReduction="20000"/>
          </a:bodyPr>
          <a:lstStyle/>
          <a:p>
            <a:r>
              <a:rPr lang="en-US" b="1" dirty="0" smtClean="0"/>
              <a:t>Community Dialogue </a:t>
            </a:r>
            <a:r>
              <a:rPr lang="en-US" dirty="0" smtClean="0"/>
              <a:t>(Canada’s Rural Partnership 2001)</a:t>
            </a:r>
          </a:p>
          <a:p>
            <a:r>
              <a:rPr lang="en-US" b="1" dirty="0" smtClean="0"/>
              <a:t>Getting the Basic Facts</a:t>
            </a:r>
          </a:p>
          <a:p>
            <a:pPr lvl="1"/>
            <a:r>
              <a:rPr lang="en-US" dirty="0" smtClean="0"/>
              <a:t>Prairie Metropolis Centre* (</a:t>
            </a:r>
            <a:r>
              <a:rPr lang="en-US" dirty="0" err="1" smtClean="0"/>
              <a:t>www.pcerii.metropolis.net</a:t>
            </a:r>
            <a:r>
              <a:rPr lang="en-US" dirty="0" smtClean="0"/>
              <a:t>)</a:t>
            </a:r>
          </a:p>
          <a:p>
            <a:pPr lvl="1"/>
            <a:r>
              <a:rPr lang="en-US" i="1" dirty="0" err="1" smtClean="0"/>
              <a:t>Labour</a:t>
            </a:r>
            <a:r>
              <a:rPr lang="en-US" i="1" dirty="0" smtClean="0"/>
              <a:t> Force Capacity Study for Rural Communities </a:t>
            </a:r>
          </a:p>
          <a:p>
            <a:pPr lvl="1"/>
            <a:r>
              <a:rPr lang="en-US" dirty="0" smtClean="0"/>
              <a:t>Brandon University’s Rural Development Institute</a:t>
            </a:r>
          </a:p>
          <a:p>
            <a:pPr lvl="1"/>
            <a:r>
              <a:rPr lang="en-US" i="1" dirty="0" smtClean="0"/>
              <a:t>Our Diverse Cities </a:t>
            </a:r>
            <a:r>
              <a:rPr lang="en-US" dirty="0" smtClean="0"/>
              <a:t>magazines</a:t>
            </a:r>
          </a:p>
          <a:p>
            <a:pPr lvl="1"/>
            <a:r>
              <a:rPr lang="en-US" dirty="0" smtClean="0"/>
              <a:t>Welcoming Communities Initiative (</a:t>
            </a:r>
            <a:r>
              <a:rPr lang="en-US" dirty="0" err="1" smtClean="0"/>
              <a:t>www.welcomingcommunities.ca</a:t>
            </a:r>
            <a:r>
              <a:rPr lang="en-US" dirty="0" smtClean="0"/>
              <a:t>)</a:t>
            </a:r>
          </a:p>
          <a:p>
            <a:r>
              <a:rPr lang="en-US" b="1" dirty="0" smtClean="0"/>
              <a:t>Attraction </a:t>
            </a:r>
            <a:r>
              <a:rPr lang="en-US" dirty="0" smtClean="0"/>
              <a:t>(Twist Marketing 2009)</a:t>
            </a:r>
          </a:p>
          <a:p>
            <a:r>
              <a:rPr lang="en-US" b="1" dirty="0" smtClean="0"/>
              <a:t>Focusing Upon Specific Sub-populations of Newcomers</a:t>
            </a:r>
          </a:p>
          <a:p>
            <a:pPr lvl="1"/>
            <a:r>
              <a:rPr lang="en-US" dirty="0" smtClean="0"/>
              <a:t>Francophone Minority Communities (</a:t>
            </a:r>
            <a:r>
              <a:rPr lang="en-US" dirty="0" err="1" smtClean="0"/>
              <a:t>Belkhodja</a:t>
            </a:r>
            <a:r>
              <a:rPr lang="en-US" dirty="0" smtClean="0"/>
              <a:t> and </a:t>
            </a:r>
            <a:r>
              <a:rPr lang="en-US" dirty="0" err="1" smtClean="0"/>
              <a:t>Beaudry</a:t>
            </a:r>
            <a:r>
              <a:rPr lang="en-US" dirty="0" smtClean="0"/>
              <a:t> 2008; </a:t>
            </a:r>
            <a:r>
              <a:rPr lang="en-US" dirty="0" err="1" smtClean="0"/>
              <a:t>Belkhodja</a:t>
            </a:r>
            <a:r>
              <a:rPr lang="en-US" dirty="0" smtClean="0"/>
              <a:t> 2008; Roy 2007)</a:t>
            </a:r>
          </a:p>
          <a:p>
            <a:pPr lvl="1"/>
            <a:r>
              <a:rPr lang="en-US" dirty="0" smtClean="0"/>
              <a:t>International Students (Arias 1999)</a:t>
            </a:r>
          </a:p>
          <a:p>
            <a:pPr lvl="1"/>
            <a:r>
              <a:rPr lang="en-US" dirty="0" smtClean="0"/>
              <a:t>Provincial Nominees (Carter 2008)</a:t>
            </a:r>
          </a:p>
          <a:p>
            <a:pPr lvl="1"/>
            <a:r>
              <a:rPr lang="en-US" dirty="0" smtClean="0"/>
              <a:t>Refugees (</a:t>
            </a:r>
            <a:r>
              <a:rPr lang="en-US" dirty="0" err="1" smtClean="0"/>
              <a:t>Sherrell</a:t>
            </a:r>
            <a:r>
              <a:rPr lang="en-US" dirty="0" smtClean="0"/>
              <a:t> et. al. 2005; Abu-</a:t>
            </a:r>
            <a:r>
              <a:rPr lang="en-US" dirty="0" err="1" smtClean="0"/>
              <a:t>Laban</a:t>
            </a:r>
            <a:r>
              <a:rPr lang="en-US" dirty="0" smtClean="0"/>
              <a:t> et. al. 1999)</a:t>
            </a:r>
          </a:p>
          <a:p>
            <a:pPr lvl="1"/>
            <a:r>
              <a:rPr lang="en-US" dirty="0" smtClean="0"/>
              <a:t>Secondary Migration (</a:t>
            </a:r>
            <a:r>
              <a:rPr lang="en-US" dirty="0" err="1" smtClean="0"/>
              <a:t>Newbold</a:t>
            </a:r>
            <a:r>
              <a:rPr lang="en-US" dirty="0" smtClean="0"/>
              <a:t> 2007)</a:t>
            </a:r>
          </a:p>
          <a:p>
            <a:pPr lvl="1"/>
            <a:r>
              <a:rPr lang="en-US" dirty="0" smtClean="0"/>
              <a:t>Temporary Foreign Workers (</a:t>
            </a:r>
            <a:r>
              <a:rPr lang="en-US" dirty="0" err="1" smtClean="0"/>
              <a:t>Govt</a:t>
            </a:r>
            <a:r>
              <a:rPr lang="en-US" dirty="0" smtClean="0"/>
              <a:t> of Alberta 2010)</a:t>
            </a:r>
          </a:p>
        </p:txBody>
      </p:sp>
      <p:sp>
        <p:nvSpPr>
          <p:cNvPr id="3" name="Title 2"/>
          <p:cNvSpPr>
            <a:spLocks noGrp="1"/>
          </p:cNvSpPr>
          <p:nvPr>
            <p:ph type="title"/>
          </p:nvPr>
        </p:nvSpPr>
        <p:spPr/>
        <p:txBody>
          <a:bodyPr/>
          <a:lstStyle/>
          <a:p>
            <a:r>
              <a:rPr lang="en-US" dirty="0" smtClean="0"/>
              <a:t>Looking for the Appropriate Utensils	</a:t>
            </a:r>
            <a:endParaRPr lang="en-US" dirty="0"/>
          </a:p>
        </p:txBody>
      </p:sp>
      <p:sp>
        <p:nvSpPr>
          <p:cNvPr id="4" name="Slide Number Placeholder 3"/>
          <p:cNvSpPr>
            <a:spLocks noGrp="1"/>
          </p:cNvSpPr>
          <p:nvPr>
            <p:ph type="sldNum" sz="quarter" idx="12"/>
          </p:nvPr>
        </p:nvSpPr>
        <p:spPr/>
        <p:txBody>
          <a:bodyPr/>
          <a:lstStyle/>
          <a:p>
            <a:fld id="{89A285D8-B1CC-4D45-993F-C26C8FD8DEF7}" type="slidenum">
              <a:rPr lang="en-US" smtClean="0"/>
              <a:pPr/>
              <a:t>33</a:t>
            </a:fld>
            <a:endParaRPr 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5800" y="1628800"/>
            <a:ext cx="8001000" cy="4344963"/>
          </a:xfrm>
        </p:spPr>
        <p:txBody>
          <a:bodyPr>
            <a:normAutofit fontScale="77500" lnSpcReduction="20000"/>
          </a:bodyPr>
          <a:lstStyle/>
          <a:p>
            <a:r>
              <a:rPr lang="en-US" b="1" dirty="0" smtClean="0"/>
              <a:t>Developing the Plan</a:t>
            </a:r>
          </a:p>
          <a:p>
            <a:pPr lvl="1"/>
            <a:r>
              <a:rPr lang="en-US" i="1" dirty="0" smtClean="0"/>
              <a:t>Welcoming and Inclusive Communities Toolkit </a:t>
            </a:r>
            <a:r>
              <a:rPr lang="en-US" sz="1412" i="1" dirty="0" smtClean="0"/>
              <a:t>(AUMA 2008)</a:t>
            </a:r>
          </a:p>
          <a:p>
            <a:pPr lvl="1"/>
            <a:r>
              <a:rPr lang="en-US" dirty="0" smtClean="0"/>
              <a:t>Small </a:t>
            </a:r>
            <a:r>
              <a:rPr lang="en-US" dirty="0" err="1" smtClean="0"/>
              <a:t>Centres</a:t>
            </a:r>
            <a:r>
              <a:rPr lang="en-US" dirty="0" smtClean="0"/>
              <a:t> Tool Kit 2007</a:t>
            </a:r>
          </a:p>
          <a:p>
            <a:r>
              <a:rPr lang="en-US" b="1" dirty="0" smtClean="0"/>
              <a:t>Engaging Key Partners</a:t>
            </a:r>
          </a:p>
          <a:p>
            <a:pPr lvl="1"/>
            <a:r>
              <a:rPr lang="en-US" dirty="0" smtClean="0"/>
              <a:t>Small and Medium Sized Enterprises </a:t>
            </a:r>
            <a:r>
              <a:rPr lang="en-US" sz="1548" dirty="0" smtClean="0"/>
              <a:t>(</a:t>
            </a:r>
            <a:r>
              <a:rPr lang="en-US" sz="1548" dirty="0" err="1" smtClean="0"/>
              <a:t>Shukla</a:t>
            </a:r>
            <a:r>
              <a:rPr lang="en-US" sz="1548" dirty="0" smtClean="0"/>
              <a:t> 2010; </a:t>
            </a:r>
            <a:r>
              <a:rPr lang="en-US" sz="1548" dirty="0" err="1" smtClean="0"/>
              <a:t>Govt</a:t>
            </a:r>
            <a:r>
              <a:rPr lang="en-US" sz="1548" dirty="0" smtClean="0"/>
              <a:t> of Alberta 2010; ATESL 2006)</a:t>
            </a:r>
          </a:p>
          <a:p>
            <a:pPr lvl="1"/>
            <a:r>
              <a:rPr lang="en-US" dirty="0" smtClean="0"/>
              <a:t>Universities and Colleges </a:t>
            </a:r>
            <a:r>
              <a:rPr lang="en-US" sz="1548" dirty="0" smtClean="0"/>
              <a:t>(Walton-Roberts 2008; City of Red Deer 2007; </a:t>
            </a:r>
            <a:r>
              <a:rPr lang="en-US" sz="1548" dirty="0" err="1" smtClean="0"/>
              <a:t>Kebrun</a:t>
            </a:r>
            <a:r>
              <a:rPr lang="en-US" sz="1548" dirty="0" smtClean="0"/>
              <a:t> and </a:t>
            </a:r>
            <a:r>
              <a:rPr lang="en-US" sz="1548" dirty="0" err="1" smtClean="0"/>
              <a:t>Rebelo</a:t>
            </a:r>
            <a:r>
              <a:rPr lang="en-US" sz="1548" dirty="0" smtClean="0"/>
              <a:t> 2006)</a:t>
            </a:r>
          </a:p>
          <a:p>
            <a:pPr lvl="1"/>
            <a:r>
              <a:rPr lang="en-US" dirty="0" err="1" smtClean="0"/>
              <a:t>Ethnocultural</a:t>
            </a:r>
            <a:r>
              <a:rPr lang="en-US" dirty="0" smtClean="0"/>
              <a:t> Organizations </a:t>
            </a:r>
            <a:r>
              <a:rPr lang="en-US" sz="1548" dirty="0" smtClean="0"/>
              <a:t>(</a:t>
            </a:r>
            <a:r>
              <a:rPr lang="en-US" sz="1548" dirty="0" err="1" smtClean="0"/>
              <a:t>Bucklaschuk</a:t>
            </a:r>
            <a:r>
              <a:rPr lang="en-US" sz="1548" dirty="0" smtClean="0"/>
              <a:t> and </a:t>
            </a:r>
            <a:r>
              <a:rPr lang="en-US" sz="1548" dirty="0" err="1" smtClean="0"/>
              <a:t>Sormova</a:t>
            </a:r>
            <a:r>
              <a:rPr lang="en-US" sz="1548" dirty="0" smtClean="0"/>
              <a:t> 2011)</a:t>
            </a:r>
          </a:p>
          <a:p>
            <a:pPr lvl="1"/>
            <a:r>
              <a:rPr lang="en-US" dirty="0" smtClean="0"/>
              <a:t>School Boards </a:t>
            </a:r>
            <a:r>
              <a:rPr lang="en-US" sz="1548" dirty="0" smtClean="0"/>
              <a:t>(Coalition for Equal Access to Education 2009; </a:t>
            </a:r>
            <a:r>
              <a:rPr lang="en-US" sz="1548" dirty="0" err="1" smtClean="0"/>
              <a:t>Kappel</a:t>
            </a:r>
            <a:r>
              <a:rPr lang="en-US" sz="1548" dirty="0" smtClean="0"/>
              <a:t> </a:t>
            </a:r>
            <a:r>
              <a:rPr lang="en-US" sz="1548" dirty="0" err="1" smtClean="0"/>
              <a:t>Ramji</a:t>
            </a:r>
            <a:r>
              <a:rPr lang="en-US" sz="1548" dirty="0" smtClean="0"/>
              <a:t> Consulting Group 2008; Ngo 2003)</a:t>
            </a:r>
          </a:p>
          <a:p>
            <a:pPr lvl="1"/>
            <a:r>
              <a:rPr lang="en-US" dirty="0" smtClean="0"/>
              <a:t>Libraries </a:t>
            </a:r>
            <a:r>
              <a:rPr lang="en-US" sz="1548" dirty="0" smtClean="0"/>
              <a:t>(Library Settlement Partnership No Date; Power Analysis Inc., 2007, Toronto Public Library 2007)</a:t>
            </a:r>
          </a:p>
          <a:p>
            <a:pPr lvl="1"/>
            <a:r>
              <a:rPr lang="en-US" dirty="0" smtClean="0"/>
              <a:t>Immigrant Serving Agencies </a:t>
            </a:r>
            <a:r>
              <a:rPr lang="en-US" sz="1412" dirty="0" err="1" smtClean="0"/>
              <a:t>www.aaisa.ca</a:t>
            </a:r>
            <a:endParaRPr lang="en-US" sz="1412" dirty="0" smtClean="0"/>
          </a:p>
        </p:txBody>
      </p:sp>
      <p:sp>
        <p:nvSpPr>
          <p:cNvPr id="3" name="Title 2"/>
          <p:cNvSpPr>
            <a:spLocks noGrp="1"/>
          </p:cNvSpPr>
          <p:nvPr>
            <p:ph type="title"/>
          </p:nvPr>
        </p:nvSpPr>
        <p:spPr/>
        <p:txBody>
          <a:bodyPr/>
          <a:lstStyle/>
          <a:p>
            <a:r>
              <a:rPr lang="en-US" dirty="0" smtClean="0"/>
              <a:t>Looking for the Appropriate Utensils (cont.)</a:t>
            </a:r>
            <a:endParaRPr lang="en-US" dirty="0"/>
          </a:p>
        </p:txBody>
      </p:sp>
      <p:sp>
        <p:nvSpPr>
          <p:cNvPr id="4" name="Slide Number Placeholder 3"/>
          <p:cNvSpPr>
            <a:spLocks noGrp="1"/>
          </p:cNvSpPr>
          <p:nvPr>
            <p:ph type="sldNum" sz="quarter" idx="12"/>
          </p:nvPr>
        </p:nvSpPr>
        <p:spPr/>
        <p:txBody>
          <a:bodyPr/>
          <a:lstStyle/>
          <a:p>
            <a:fld id="{89A285D8-B1CC-4D45-993F-C26C8FD8DEF7}" type="slidenum">
              <a:rPr lang="en-US" smtClean="0"/>
              <a:pPr/>
              <a:t>34</a:t>
            </a:fld>
            <a:endParaRPr 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5800" y="1524000"/>
            <a:ext cx="8001000" cy="4449763"/>
          </a:xfrm>
        </p:spPr>
        <p:txBody>
          <a:bodyPr/>
          <a:lstStyle/>
          <a:p>
            <a:endParaRPr lang="en-US" b="1" dirty="0" smtClean="0"/>
          </a:p>
          <a:p>
            <a:r>
              <a:rPr lang="en-US" b="1" dirty="0" smtClean="0"/>
              <a:t>Best Practices &amp; Evaluation</a:t>
            </a:r>
          </a:p>
          <a:p>
            <a:pPr lvl="1"/>
            <a:r>
              <a:rPr lang="en-US" i="1" dirty="0" smtClean="0"/>
              <a:t>Characteristics of a Welcoming Community </a:t>
            </a:r>
            <a:r>
              <a:rPr lang="en-US" dirty="0" smtClean="0"/>
              <a:t>(</a:t>
            </a:r>
            <a:r>
              <a:rPr lang="en-US" dirty="0" err="1" smtClean="0"/>
              <a:t>Esses</a:t>
            </a:r>
            <a:r>
              <a:rPr lang="en-US" dirty="0" smtClean="0"/>
              <a:t>. Et. al. 2010)</a:t>
            </a:r>
          </a:p>
          <a:p>
            <a:pPr lvl="1"/>
            <a:r>
              <a:rPr lang="en-US" dirty="0" smtClean="0"/>
              <a:t>Welcoming Communities Initiative (</a:t>
            </a:r>
            <a:r>
              <a:rPr lang="en-US" dirty="0" smtClean="0">
                <a:hlinkClick r:id="rId2"/>
              </a:rPr>
              <a:t>www.welcomingcommunities.ca</a:t>
            </a:r>
            <a:r>
              <a:rPr lang="en-US" dirty="0" smtClean="0"/>
              <a:t>)</a:t>
            </a:r>
          </a:p>
          <a:p>
            <a:pPr lvl="1"/>
            <a:r>
              <a:rPr lang="en-US" dirty="0" smtClean="0"/>
              <a:t>Pathways to Prosperity Proposal</a:t>
            </a:r>
          </a:p>
          <a:p>
            <a:pPr lvl="1">
              <a:buNone/>
            </a:pPr>
            <a:r>
              <a:rPr lang="en-US" dirty="0" smtClean="0"/>
              <a:t>	(</a:t>
            </a:r>
            <a:r>
              <a:rPr lang="en-US" dirty="0" smtClean="0">
                <a:hlinkClick r:id="rId3"/>
              </a:rPr>
              <a:t>vesses@uwo.ca</a:t>
            </a:r>
            <a:r>
              <a:rPr lang="en-US" dirty="0" smtClean="0"/>
              <a:t>; </a:t>
            </a:r>
            <a:r>
              <a:rPr lang="en-US" dirty="0" smtClean="0">
                <a:hlinkClick r:id="rId4"/>
              </a:rPr>
              <a:t>lenise@ualberta.ca</a:t>
            </a:r>
            <a:r>
              <a:rPr lang="en-US" dirty="0" smtClean="0"/>
              <a:t>)	</a:t>
            </a:r>
          </a:p>
          <a:p>
            <a:endParaRPr lang="en-US" dirty="0"/>
          </a:p>
        </p:txBody>
      </p:sp>
      <p:sp>
        <p:nvSpPr>
          <p:cNvPr id="3" name="Title 2"/>
          <p:cNvSpPr>
            <a:spLocks noGrp="1"/>
          </p:cNvSpPr>
          <p:nvPr>
            <p:ph type="title"/>
          </p:nvPr>
        </p:nvSpPr>
        <p:spPr/>
        <p:txBody>
          <a:bodyPr/>
          <a:lstStyle/>
          <a:p>
            <a:r>
              <a:rPr lang="en-US" dirty="0" smtClean="0"/>
              <a:t>Looking for the Appropriate Utensils (cont.)</a:t>
            </a:r>
            <a:endParaRPr lang="en-US" dirty="0"/>
          </a:p>
        </p:txBody>
      </p:sp>
      <p:sp>
        <p:nvSpPr>
          <p:cNvPr id="4" name="Slide Number Placeholder 3"/>
          <p:cNvSpPr>
            <a:spLocks noGrp="1"/>
          </p:cNvSpPr>
          <p:nvPr>
            <p:ph type="sldNum" sz="quarter" idx="12"/>
          </p:nvPr>
        </p:nvSpPr>
        <p:spPr/>
        <p:txBody>
          <a:bodyPr/>
          <a:lstStyle/>
          <a:p>
            <a:fld id="{89A285D8-B1CC-4D45-993F-C26C8FD8DEF7}" type="slidenum">
              <a:rPr lang="en-US" smtClean="0"/>
              <a:pPr/>
              <a:t>35</a:t>
            </a:fld>
            <a:endParaRPr 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7500" lnSpcReduction="20000"/>
          </a:bodyPr>
          <a:lstStyle/>
          <a:p>
            <a:r>
              <a:rPr lang="en-US" dirty="0" smtClean="0"/>
              <a:t>Conference Board of Canada’s 2009 </a:t>
            </a:r>
            <a:r>
              <a:rPr lang="en-US" i="1" dirty="0" smtClean="0"/>
              <a:t>Immigrant-friendly Communities: Making Immigration Work for Employers and Other Stakeholders in Small-Town Canada</a:t>
            </a:r>
          </a:p>
          <a:p>
            <a:pPr lvl="1"/>
            <a:r>
              <a:rPr lang="en-US" i="1" dirty="0" smtClean="0"/>
              <a:t>There is no cookie-cutter approach or model of building an immigrant-friendly community in small-town Canada.</a:t>
            </a:r>
          </a:p>
          <a:p>
            <a:pPr lvl="1"/>
            <a:r>
              <a:rPr lang="en-US" i="1" dirty="0" smtClean="0"/>
              <a:t>Immigration needs to be a part of a community’s longer-term economic development strategy if it is going to succeed.</a:t>
            </a:r>
          </a:p>
          <a:p>
            <a:pPr lvl="1"/>
            <a:r>
              <a:rPr lang="en-US" i="1" dirty="0" smtClean="0"/>
              <a:t>Employer engagement, along with the concerted support and efforts of many different community stakeholders, is needed to attract, settle, integrate and retain immigrant talent.</a:t>
            </a:r>
          </a:p>
          <a:p>
            <a:pPr lvl="1"/>
            <a:r>
              <a:rPr lang="en-US" i="1" dirty="0" smtClean="0"/>
              <a:t>Building a critical mass of immigrants in a community is important for long-term success, as most immigrants choose destinations based on the presence of ethnic networks.</a:t>
            </a:r>
            <a:endParaRPr lang="en-US" dirty="0"/>
          </a:p>
        </p:txBody>
      </p:sp>
      <p:sp>
        <p:nvSpPr>
          <p:cNvPr id="3" name="Title 2"/>
          <p:cNvSpPr>
            <a:spLocks noGrp="1"/>
          </p:cNvSpPr>
          <p:nvPr>
            <p:ph type="title"/>
          </p:nvPr>
        </p:nvSpPr>
        <p:spPr/>
        <p:txBody>
          <a:bodyPr/>
          <a:lstStyle/>
          <a:p>
            <a:r>
              <a:rPr lang="en-US" dirty="0" smtClean="0"/>
              <a:t>Chefs’ Notes</a:t>
            </a:r>
            <a:endParaRPr lang="en-US" dirty="0"/>
          </a:p>
        </p:txBody>
      </p:sp>
      <p:sp>
        <p:nvSpPr>
          <p:cNvPr id="4" name="Slide Number Placeholder 3"/>
          <p:cNvSpPr>
            <a:spLocks noGrp="1"/>
          </p:cNvSpPr>
          <p:nvPr>
            <p:ph type="sldNum" sz="quarter" idx="12"/>
          </p:nvPr>
        </p:nvSpPr>
        <p:spPr/>
        <p:txBody>
          <a:bodyPr/>
          <a:lstStyle/>
          <a:p>
            <a:fld id="{89A285D8-B1CC-4D45-993F-C26C8FD8DEF7}" type="slidenum">
              <a:rPr lang="en-US" smtClean="0"/>
              <a:pPr/>
              <a:t>36</a:t>
            </a:fld>
            <a:endParaRPr 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Small Centre Strategy (2003/2007)</a:t>
            </a:r>
          </a:p>
          <a:p>
            <a:pPr lvl="1"/>
            <a:r>
              <a:rPr lang="en-US" dirty="0" smtClean="0"/>
              <a:t>“The resources (the ‘tools’) are, or can be made available, if the will is present.  But an organized effort is also required.  Good intentions or a positive philosophical framework are obviously important and may indeed be readily achieved.  But if there is no coherent plan, and a co-</a:t>
            </a:r>
            <a:r>
              <a:rPr lang="en-US" dirty="0" err="1" smtClean="0"/>
              <a:t>ordinating</a:t>
            </a:r>
            <a:r>
              <a:rPr lang="en-US" dirty="0" smtClean="0"/>
              <a:t> and implementing structure in place with strong leadership to make it work, then the good intentions may yield little.”</a:t>
            </a:r>
            <a:endParaRPr lang="en-US" dirty="0"/>
          </a:p>
        </p:txBody>
      </p:sp>
      <p:sp>
        <p:nvSpPr>
          <p:cNvPr id="3" name="Title 2"/>
          <p:cNvSpPr>
            <a:spLocks noGrp="1"/>
          </p:cNvSpPr>
          <p:nvPr>
            <p:ph type="title"/>
          </p:nvPr>
        </p:nvSpPr>
        <p:spPr/>
        <p:txBody>
          <a:bodyPr/>
          <a:lstStyle/>
          <a:p>
            <a:r>
              <a:rPr lang="en-US" dirty="0" smtClean="0"/>
              <a:t>Chefs’ Notes (cont.)</a:t>
            </a:r>
            <a:endParaRPr lang="en-US" dirty="0"/>
          </a:p>
        </p:txBody>
      </p:sp>
      <p:sp>
        <p:nvSpPr>
          <p:cNvPr id="4" name="Slide Number Placeholder 3"/>
          <p:cNvSpPr>
            <a:spLocks noGrp="1"/>
          </p:cNvSpPr>
          <p:nvPr>
            <p:ph type="sldNum" sz="quarter" idx="12"/>
          </p:nvPr>
        </p:nvSpPr>
        <p:spPr/>
        <p:txBody>
          <a:bodyPr/>
          <a:lstStyle/>
          <a:p>
            <a:fld id="{89A285D8-B1CC-4D45-993F-C26C8FD8DEF7}" type="slidenum">
              <a:rPr lang="en-US" smtClean="0"/>
              <a:pPr/>
              <a:t>37</a:t>
            </a:fld>
            <a:endParaRPr lang="en-U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AUMA Toolkit (2008)</a:t>
            </a:r>
          </a:p>
          <a:p>
            <a:pPr lvl="1"/>
            <a:r>
              <a:rPr lang="en-US" dirty="0" smtClean="0"/>
              <a:t>Leadership engagement</a:t>
            </a:r>
          </a:p>
          <a:p>
            <a:pPr lvl="1"/>
            <a:r>
              <a:rPr lang="en-US" dirty="0" smtClean="0"/>
              <a:t>Shared vision</a:t>
            </a:r>
          </a:p>
          <a:p>
            <a:pPr lvl="1"/>
            <a:r>
              <a:rPr lang="en-US" dirty="0" smtClean="0"/>
              <a:t>Linking to existing priorities, initiatives and networks</a:t>
            </a:r>
          </a:p>
          <a:p>
            <a:pPr lvl="1"/>
            <a:r>
              <a:rPr lang="en-US" dirty="0" smtClean="0"/>
              <a:t>Reaching out: Local ownership and active partnerships</a:t>
            </a:r>
          </a:p>
          <a:p>
            <a:pPr lvl="1"/>
            <a:r>
              <a:rPr lang="en-US" dirty="0" smtClean="0"/>
              <a:t>Informed decision-making</a:t>
            </a:r>
          </a:p>
          <a:p>
            <a:pPr lvl="1"/>
            <a:r>
              <a:rPr lang="en-US" dirty="0" smtClean="0"/>
              <a:t>Demonstrating commitment</a:t>
            </a:r>
            <a:endParaRPr lang="en-US" dirty="0"/>
          </a:p>
        </p:txBody>
      </p:sp>
      <p:sp>
        <p:nvSpPr>
          <p:cNvPr id="3" name="Title 2"/>
          <p:cNvSpPr>
            <a:spLocks noGrp="1"/>
          </p:cNvSpPr>
          <p:nvPr>
            <p:ph type="title"/>
          </p:nvPr>
        </p:nvSpPr>
        <p:spPr/>
        <p:txBody>
          <a:bodyPr>
            <a:normAutofit/>
          </a:bodyPr>
          <a:lstStyle/>
          <a:p>
            <a:r>
              <a:rPr lang="en-US" dirty="0" smtClean="0"/>
              <a:t>Chefs’ Notes (cont.)</a:t>
            </a:r>
            <a:endParaRPr lang="en-US" dirty="0"/>
          </a:p>
        </p:txBody>
      </p:sp>
      <p:sp>
        <p:nvSpPr>
          <p:cNvPr id="4" name="Slide Number Placeholder 3"/>
          <p:cNvSpPr>
            <a:spLocks noGrp="1"/>
          </p:cNvSpPr>
          <p:nvPr>
            <p:ph type="sldNum" sz="quarter" idx="12"/>
          </p:nvPr>
        </p:nvSpPr>
        <p:spPr/>
        <p:txBody>
          <a:bodyPr/>
          <a:lstStyle/>
          <a:p>
            <a:fld id="{89A285D8-B1CC-4D45-993F-C26C8FD8DEF7}" type="slidenum">
              <a:rPr lang="en-US" smtClean="0"/>
              <a:pPr/>
              <a:t>38</a:t>
            </a:fld>
            <a:endParaRPr lang="en-US"/>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err="1" smtClean="0"/>
              <a:t>Innisfail</a:t>
            </a:r>
            <a:endParaRPr lang="en-US" dirty="0" smtClean="0"/>
          </a:p>
          <a:p>
            <a:pPr lvl="1"/>
            <a:r>
              <a:rPr lang="en-US" dirty="0" smtClean="0"/>
              <a:t>“Don’t get bogged down with structures and funding.  Start with quick wins.  Try to get the right people around the table.  Make sure you have a passionate supporter from town council on the committee” (Ashworth 2008).</a:t>
            </a:r>
          </a:p>
          <a:p>
            <a:pPr>
              <a:buNone/>
            </a:pPr>
            <a:endParaRPr lang="en-US" dirty="0"/>
          </a:p>
        </p:txBody>
      </p:sp>
      <p:sp>
        <p:nvSpPr>
          <p:cNvPr id="3" name="Slide Number Placeholder 2"/>
          <p:cNvSpPr>
            <a:spLocks noGrp="1"/>
          </p:cNvSpPr>
          <p:nvPr>
            <p:ph type="sldNum" sz="quarter" idx="12"/>
          </p:nvPr>
        </p:nvSpPr>
        <p:spPr/>
        <p:txBody>
          <a:bodyPr/>
          <a:lstStyle/>
          <a:p>
            <a:fld id="{89A285D8-B1CC-4D45-993F-C26C8FD8DEF7}" type="slidenum">
              <a:rPr lang="en-US" smtClean="0"/>
              <a:pPr/>
              <a:t>39</a:t>
            </a:fld>
            <a:endParaRPr lang="en-US"/>
          </a:p>
        </p:txBody>
      </p:sp>
      <p:sp>
        <p:nvSpPr>
          <p:cNvPr id="4" name="Title 3"/>
          <p:cNvSpPr>
            <a:spLocks noGrp="1"/>
          </p:cNvSpPr>
          <p:nvPr>
            <p:ph type="title"/>
          </p:nvPr>
        </p:nvSpPr>
        <p:spPr/>
        <p:txBody>
          <a:bodyPr/>
          <a:lstStyle/>
          <a:p>
            <a:r>
              <a:rPr lang="en-US" dirty="0" smtClean="0"/>
              <a:t>Chefs’ Notes (cont.)	</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“Local government involvement in settlement services varies across the country, but all municipalities contribute whether through the provision of temporary shelter to refugees, grants to community-based organizations or program enhancements at local libraries or community </a:t>
            </a:r>
            <a:r>
              <a:rPr lang="en-US" dirty="0" err="1" smtClean="0"/>
              <a:t>centres</a:t>
            </a:r>
            <a:r>
              <a:rPr lang="en-US" dirty="0" smtClean="0"/>
              <a:t> – just to name a few” (FCM 2011)</a:t>
            </a:r>
            <a:endParaRPr lang="en-US" dirty="0"/>
          </a:p>
        </p:txBody>
      </p:sp>
      <p:sp>
        <p:nvSpPr>
          <p:cNvPr id="3" name="Slide Number Placeholder 2"/>
          <p:cNvSpPr>
            <a:spLocks noGrp="1"/>
          </p:cNvSpPr>
          <p:nvPr>
            <p:ph type="sldNum" sz="quarter" idx="12"/>
          </p:nvPr>
        </p:nvSpPr>
        <p:spPr/>
        <p:txBody>
          <a:bodyPr/>
          <a:lstStyle/>
          <a:p>
            <a:fld id="{89A285D8-B1CC-4D45-993F-C26C8FD8DEF7}" type="slidenum">
              <a:rPr lang="en-US" smtClean="0"/>
              <a:pPr/>
              <a:t>4</a:t>
            </a:fld>
            <a:endParaRPr lang="en-US"/>
          </a:p>
        </p:txBody>
      </p:sp>
      <p:sp>
        <p:nvSpPr>
          <p:cNvPr id="4" name="Title 3"/>
          <p:cNvSpPr>
            <a:spLocks noGrp="1"/>
          </p:cNvSpPr>
          <p:nvPr>
            <p:ph type="title"/>
          </p:nvPr>
        </p:nvSpPr>
        <p:spPr/>
        <p:txBody>
          <a:bodyPr/>
          <a:lstStyle/>
          <a:p>
            <a:r>
              <a:rPr lang="en-US" dirty="0" smtClean="0"/>
              <a:t>Why a Concern with Welcoming Communities? (cont.)</a:t>
            </a:r>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838200"/>
            <a:ext cx="8229600" cy="718592"/>
          </a:xfrm>
        </p:spPr>
        <p:txBody>
          <a:bodyPr>
            <a:normAutofit/>
          </a:bodyPr>
          <a:lstStyle/>
          <a:p>
            <a:r>
              <a:rPr lang="en-CA" dirty="0" smtClean="0">
                <a:solidFill>
                  <a:schemeClr val="accent2">
                    <a:lumMod val="60000"/>
                    <a:lumOff val="40000"/>
                  </a:schemeClr>
                </a:solidFill>
              </a:rPr>
              <a:t>Thinking About Community Connections for Newcomers</a:t>
            </a:r>
            <a:endParaRPr lang="en-CA" dirty="0">
              <a:solidFill>
                <a:schemeClr val="accent2">
                  <a:lumMod val="60000"/>
                  <a:lumOff val="40000"/>
                </a:schemeClr>
              </a:solidFill>
            </a:endParaRPr>
          </a:p>
        </p:txBody>
      </p:sp>
      <p:graphicFrame>
        <p:nvGraphicFramePr>
          <p:cNvPr id="4" name="Content Placeholder 3"/>
          <p:cNvGraphicFramePr>
            <a:graphicFrameLocks noGrp="1"/>
          </p:cNvGraphicFramePr>
          <p:nvPr>
            <p:ph idx="1"/>
          </p:nvPr>
        </p:nvGraphicFramePr>
        <p:xfrm>
          <a:off x="251520" y="1556792"/>
          <a:ext cx="5436096" cy="47678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3" name="Group 32"/>
          <p:cNvGrpSpPr/>
          <p:nvPr/>
        </p:nvGrpSpPr>
        <p:grpSpPr>
          <a:xfrm>
            <a:off x="5004048" y="1556792"/>
            <a:ext cx="3693096" cy="4831141"/>
            <a:chOff x="4932040" y="1988840"/>
            <a:chExt cx="3816424" cy="6729459"/>
          </a:xfrm>
        </p:grpSpPr>
        <p:sp>
          <p:nvSpPr>
            <p:cNvPr id="29" name="TextBox 28"/>
            <p:cNvSpPr txBox="1"/>
            <p:nvPr/>
          </p:nvSpPr>
          <p:spPr>
            <a:xfrm>
              <a:off x="4932040" y="3145038"/>
              <a:ext cx="3816424" cy="5573261"/>
            </a:xfrm>
            <a:prstGeom prst="rect">
              <a:avLst/>
            </a:prstGeom>
            <a:noFill/>
          </p:spPr>
          <p:txBody>
            <a:bodyPr wrap="square" rtlCol="0">
              <a:spAutoFit/>
            </a:bodyPr>
            <a:lstStyle/>
            <a:p>
              <a:pPr algn="ctr">
                <a:buFont typeface="Arial" pitchFamily="34" charset="0"/>
                <a:buChar char="•"/>
              </a:pPr>
              <a:r>
                <a:rPr lang="en-CA" cap="small" dirty="0" smtClean="0"/>
                <a:t>Component 1. Provide newcomers with the information they need to take responsibility for engaging in their local community</a:t>
              </a:r>
            </a:p>
            <a:p>
              <a:pPr algn="ctr">
                <a:buFont typeface="Arial" pitchFamily="34" charset="0"/>
                <a:buChar char="•"/>
              </a:pPr>
              <a:r>
                <a:rPr lang="en-CA" cap="small" dirty="0" smtClean="0"/>
                <a:t>Component 2. Promote the integration of newcomers into Canadian society through referrals to a range of local, community based program options</a:t>
              </a:r>
            </a:p>
            <a:p>
              <a:pPr algn="ctr">
                <a:buFont typeface="Arial" pitchFamily="34" charset="0"/>
                <a:buChar char="•"/>
              </a:pPr>
              <a:r>
                <a:rPr lang="en-CA" cap="small" dirty="0" smtClean="0"/>
                <a:t>Component 3. Actively combat isolation among  vulnerable newcomers through community based mentorship programs</a:t>
              </a:r>
            </a:p>
            <a:p>
              <a:pPr algn="ctr">
                <a:buFont typeface="Arial" pitchFamily="34" charset="0"/>
                <a:buChar char="•"/>
              </a:pPr>
              <a:endParaRPr lang="en-CA" sz="2000" cap="small" dirty="0"/>
            </a:p>
          </p:txBody>
        </p:sp>
        <p:sp>
          <p:nvSpPr>
            <p:cNvPr id="30" name="TextBox 29"/>
            <p:cNvSpPr txBox="1"/>
            <p:nvPr/>
          </p:nvSpPr>
          <p:spPr>
            <a:xfrm>
              <a:off x="4976872" y="1988840"/>
              <a:ext cx="3603414" cy="1157524"/>
            </a:xfrm>
            <a:prstGeom prst="rect">
              <a:avLst/>
            </a:prstGeom>
            <a:noFill/>
          </p:spPr>
          <p:txBody>
            <a:bodyPr wrap="square" rtlCol="0">
              <a:spAutoFit/>
            </a:bodyPr>
            <a:lstStyle/>
            <a:p>
              <a:pPr algn="ctr"/>
              <a:r>
                <a:rPr lang="en-CA" sz="1600" i="1" dirty="0" smtClean="0"/>
                <a:t>A program that has a specific focus , targeted modes of delivery, with effective assessment in order to :</a:t>
              </a:r>
              <a:endParaRPr lang="en-CA" sz="1600" i="1" dirty="0"/>
            </a:p>
          </p:txBody>
        </p:sp>
      </p:grpSp>
      <p:grpSp>
        <p:nvGrpSpPr>
          <p:cNvPr id="5" name="Group 33"/>
          <p:cNvGrpSpPr/>
          <p:nvPr/>
        </p:nvGrpSpPr>
        <p:grpSpPr>
          <a:xfrm>
            <a:off x="971600" y="1732746"/>
            <a:ext cx="3968886" cy="4486568"/>
            <a:chOff x="755576" y="1991742"/>
            <a:chExt cx="3968886" cy="4486568"/>
          </a:xfrm>
        </p:grpSpPr>
        <p:sp>
          <p:nvSpPr>
            <p:cNvPr id="13" name="TextBox 12"/>
            <p:cNvSpPr txBox="1"/>
            <p:nvPr/>
          </p:nvSpPr>
          <p:spPr>
            <a:xfrm>
              <a:off x="755576" y="5093315"/>
              <a:ext cx="2228800" cy="1384995"/>
            </a:xfrm>
            <a:prstGeom prst="rect">
              <a:avLst/>
            </a:prstGeom>
            <a:noFill/>
          </p:spPr>
          <p:txBody>
            <a:bodyPr wrap="square" rtlCol="0">
              <a:spAutoFit/>
            </a:bodyPr>
            <a:lstStyle/>
            <a:p>
              <a:pPr lvl="0">
                <a:buFont typeface="Arial" pitchFamily="34" charset="0"/>
                <a:buChar char="•"/>
              </a:pPr>
              <a:r>
                <a:rPr lang="en-CA" sz="1400" dirty="0" smtClean="0">
                  <a:solidFill>
                    <a:schemeClr val="bg1"/>
                  </a:solidFill>
                </a:rPr>
                <a:t> Group mentorship of vulnerable clients</a:t>
              </a:r>
              <a:br>
                <a:rPr lang="en-CA" sz="1400" dirty="0" smtClean="0">
                  <a:solidFill>
                    <a:schemeClr val="bg1"/>
                  </a:solidFill>
                </a:rPr>
              </a:br>
              <a:r>
                <a:rPr lang="en-CA" sz="1400" dirty="0" smtClean="0">
                  <a:solidFill>
                    <a:schemeClr val="bg1"/>
                  </a:solidFill>
                </a:rPr>
                <a:t>(suffering of trauma, illiterate, handicapped, isolated women/elderly</a:t>
              </a:r>
            </a:p>
            <a:p>
              <a:pPr lvl="1"/>
              <a:r>
                <a:rPr lang="en-CA" sz="1400" dirty="0" smtClean="0">
                  <a:solidFill>
                    <a:schemeClr val="bg1"/>
                  </a:solidFill>
                </a:rPr>
                <a:t>/youth</a:t>
              </a:r>
            </a:p>
          </p:txBody>
        </p:sp>
        <p:sp>
          <p:nvSpPr>
            <p:cNvPr id="20" name="TextBox 19"/>
            <p:cNvSpPr txBox="1"/>
            <p:nvPr/>
          </p:nvSpPr>
          <p:spPr>
            <a:xfrm>
              <a:off x="827584" y="4293096"/>
              <a:ext cx="1728192" cy="800219"/>
            </a:xfrm>
            <a:prstGeom prst="rect">
              <a:avLst/>
            </a:prstGeom>
            <a:noFill/>
          </p:spPr>
          <p:txBody>
            <a:bodyPr wrap="square" rtlCol="0">
              <a:spAutoFit/>
            </a:bodyPr>
            <a:lstStyle/>
            <a:p>
              <a:pPr lvl="0" algn="ctr"/>
              <a:r>
                <a:rPr lang="en-CA" sz="1400" b="1" dirty="0" smtClean="0">
                  <a:solidFill>
                    <a:schemeClr val="bg1"/>
                  </a:solidFill>
                </a:rPr>
                <a:t>Component 3 </a:t>
              </a:r>
              <a:r>
                <a:rPr lang="en-CA" sz="2400" b="1" dirty="0" smtClean="0">
                  <a:solidFill>
                    <a:schemeClr val="bg1"/>
                  </a:solidFill>
                </a:rPr>
                <a:t>Targeted</a:t>
              </a:r>
            </a:p>
            <a:p>
              <a:pPr algn="ctr"/>
              <a:r>
                <a:rPr lang="en-CA" sz="800" b="1" dirty="0" smtClean="0">
                  <a:solidFill>
                    <a:prstClr val="white"/>
                  </a:solidFill>
                </a:rPr>
                <a:t>(High needs and limited access)</a:t>
              </a:r>
              <a:endParaRPr lang="en-CA" sz="2400" b="1" dirty="0" smtClean="0">
                <a:solidFill>
                  <a:schemeClr val="bg1"/>
                </a:solidFill>
              </a:endParaRPr>
            </a:p>
          </p:txBody>
        </p:sp>
        <p:sp>
          <p:nvSpPr>
            <p:cNvPr id="21" name="Rectangle 20"/>
            <p:cNvSpPr/>
            <p:nvPr/>
          </p:nvSpPr>
          <p:spPr>
            <a:xfrm>
              <a:off x="1003176" y="3061990"/>
              <a:ext cx="1552600" cy="892552"/>
            </a:xfrm>
            <a:prstGeom prst="rect">
              <a:avLst/>
            </a:prstGeom>
          </p:spPr>
          <p:txBody>
            <a:bodyPr wrap="square">
              <a:spAutoFit/>
            </a:bodyPr>
            <a:lstStyle/>
            <a:p>
              <a:pPr lvl="0" algn="ctr"/>
              <a:r>
                <a:rPr lang="en-CA" sz="1200" b="1" dirty="0" smtClean="0">
                  <a:solidFill>
                    <a:schemeClr val="bg1"/>
                  </a:solidFill>
                </a:rPr>
                <a:t>Component 2 </a:t>
              </a:r>
              <a:r>
                <a:rPr lang="en-CA" sz="2000" b="1" dirty="0" smtClean="0">
                  <a:solidFill>
                    <a:schemeClr val="bg1"/>
                  </a:solidFill>
                </a:rPr>
                <a:t>Tailored Bridging</a:t>
              </a:r>
            </a:p>
          </p:txBody>
        </p:sp>
        <p:sp>
          <p:nvSpPr>
            <p:cNvPr id="22" name="Rectangle 21"/>
            <p:cNvSpPr/>
            <p:nvPr/>
          </p:nvSpPr>
          <p:spPr>
            <a:xfrm>
              <a:off x="1160574" y="1991742"/>
              <a:ext cx="1547664" cy="800219"/>
            </a:xfrm>
            <a:prstGeom prst="rect">
              <a:avLst/>
            </a:prstGeom>
          </p:spPr>
          <p:txBody>
            <a:bodyPr wrap="square">
              <a:spAutoFit/>
            </a:bodyPr>
            <a:lstStyle/>
            <a:p>
              <a:pPr lvl="0" algn="ctr"/>
              <a:r>
                <a:rPr lang="en-CA" sz="1400" b="1" dirty="0" smtClean="0">
                  <a:solidFill>
                    <a:schemeClr val="bg1"/>
                  </a:solidFill>
                </a:rPr>
                <a:t>Component 1 </a:t>
              </a:r>
              <a:r>
                <a:rPr lang="en-CA" sz="2400" b="1" dirty="0" smtClean="0">
                  <a:solidFill>
                    <a:schemeClr val="bg1"/>
                  </a:solidFill>
                </a:rPr>
                <a:t>Universal</a:t>
              </a:r>
              <a:br>
                <a:rPr lang="en-CA" sz="2400" b="1" dirty="0" smtClean="0">
                  <a:solidFill>
                    <a:schemeClr val="bg1"/>
                  </a:solidFill>
                </a:rPr>
              </a:br>
              <a:r>
                <a:rPr lang="en-CA" sz="800" b="1" dirty="0" smtClean="0">
                  <a:solidFill>
                    <a:schemeClr val="bg1"/>
                  </a:solidFill>
                </a:rPr>
                <a:t>(Low needs and broad access)</a:t>
              </a:r>
              <a:endParaRPr lang="en-CA" sz="2400" b="1" dirty="0" smtClean="0">
                <a:solidFill>
                  <a:schemeClr val="bg1"/>
                </a:solidFill>
              </a:endParaRPr>
            </a:p>
          </p:txBody>
        </p:sp>
        <p:sp>
          <p:nvSpPr>
            <p:cNvPr id="31" name="Rectangle 30"/>
            <p:cNvSpPr/>
            <p:nvPr/>
          </p:nvSpPr>
          <p:spPr>
            <a:xfrm>
              <a:off x="2708238" y="2169731"/>
              <a:ext cx="2016224" cy="954107"/>
            </a:xfrm>
            <a:prstGeom prst="rect">
              <a:avLst/>
            </a:prstGeom>
          </p:spPr>
          <p:txBody>
            <a:bodyPr wrap="square">
              <a:spAutoFit/>
            </a:bodyPr>
            <a:lstStyle/>
            <a:p>
              <a:pPr lvl="0">
                <a:buFont typeface="Arial" pitchFamily="34" charset="0"/>
                <a:buChar char="•"/>
              </a:pPr>
              <a:r>
                <a:rPr lang="en-CA" sz="1400" dirty="0">
                  <a:solidFill>
                    <a:schemeClr val="bg1"/>
                  </a:solidFill>
                </a:rPr>
                <a:t> </a:t>
              </a:r>
              <a:r>
                <a:rPr lang="en-CA" sz="1400" dirty="0" smtClean="0">
                  <a:solidFill>
                    <a:schemeClr val="bg1"/>
                  </a:solidFill>
                </a:rPr>
                <a:t>Promotes </a:t>
              </a:r>
              <a:br>
                <a:rPr lang="en-CA" sz="1400" dirty="0" smtClean="0">
                  <a:solidFill>
                    <a:schemeClr val="bg1"/>
                  </a:solidFill>
                </a:rPr>
              </a:br>
              <a:r>
                <a:rPr lang="en-CA" sz="1400" dirty="0" smtClean="0">
                  <a:solidFill>
                    <a:schemeClr val="bg1"/>
                  </a:solidFill>
                </a:rPr>
                <a:t>civic values &amp; volunteerism in</a:t>
              </a:r>
              <a:br>
                <a:rPr lang="en-CA" sz="1400" dirty="0" smtClean="0">
                  <a:solidFill>
                    <a:schemeClr val="bg1"/>
                  </a:solidFill>
                </a:rPr>
              </a:br>
              <a:r>
                <a:rPr lang="en-CA" sz="1400" dirty="0" smtClean="0">
                  <a:solidFill>
                    <a:schemeClr val="bg1"/>
                  </a:solidFill>
                </a:rPr>
                <a:t>    local community</a:t>
              </a:r>
              <a:endParaRPr lang="en-CA" sz="1200" dirty="0" smtClean="0">
                <a:solidFill>
                  <a:schemeClr val="bg1"/>
                </a:solidFill>
              </a:endParaRPr>
            </a:p>
          </p:txBody>
        </p:sp>
      </p:grpSp>
      <p:sp>
        <p:nvSpPr>
          <p:cNvPr id="28" name="Rectangle 27"/>
          <p:cNvSpPr/>
          <p:nvPr/>
        </p:nvSpPr>
        <p:spPr>
          <a:xfrm>
            <a:off x="2555776" y="3068960"/>
            <a:ext cx="1656184" cy="1538883"/>
          </a:xfrm>
          <a:prstGeom prst="rect">
            <a:avLst/>
          </a:prstGeom>
        </p:spPr>
        <p:txBody>
          <a:bodyPr wrap="square">
            <a:spAutoFit/>
          </a:bodyPr>
          <a:lstStyle/>
          <a:p>
            <a:pPr lvl="0">
              <a:buFont typeface="Arial" pitchFamily="34" charset="0"/>
              <a:buChar char="•"/>
            </a:pPr>
            <a:r>
              <a:rPr lang="en-CA" sz="1400" dirty="0">
                <a:solidFill>
                  <a:schemeClr val="bg1"/>
                </a:solidFill>
              </a:rPr>
              <a:t> </a:t>
            </a:r>
            <a:r>
              <a:rPr lang="en-CA" sz="1400" dirty="0" smtClean="0">
                <a:solidFill>
                  <a:schemeClr val="bg1"/>
                </a:solidFill>
              </a:rPr>
              <a:t>Refers</a:t>
            </a:r>
            <a:br>
              <a:rPr lang="en-CA" sz="1400" dirty="0" smtClean="0">
                <a:solidFill>
                  <a:schemeClr val="bg1"/>
                </a:solidFill>
              </a:rPr>
            </a:br>
            <a:r>
              <a:rPr lang="en-CA" sz="1400" dirty="0" smtClean="0">
                <a:solidFill>
                  <a:schemeClr val="bg1"/>
                </a:solidFill>
              </a:rPr>
              <a:t>clients to local community </a:t>
            </a:r>
            <a:br>
              <a:rPr lang="en-CA" sz="1400" dirty="0" smtClean="0">
                <a:solidFill>
                  <a:schemeClr val="bg1"/>
                </a:solidFill>
              </a:rPr>
            </a:br>
            <a:r>
              <a:rPr lang="en-CA" sz="1400" dirty="0" smtClean="0">
                <a:solidFill>
                  <a:schemeClr val="bg1"/>
                </a:solidFill>
              </a:rPr>
              <a:t>     resources as</a:t>
            </a:r>
            <a:br>
              <a:rPr lang="en-CA" sz="1400" dirty="0" smtClean="0">
                <a:solidFill>
                  <a:schemeClr val="bg1"/>
                </a:solidFill>
              </a:rPr>
            </a:br>
            <a:r>
              <a:rPr lang="en-CA" sz="1400" dirty="0" smtClean="0">
                <a:solidFill>
                  <a:schemeClr val="bg1"/>
                </a:solidFill>
              </a:rPr>
              <a:t>         needed</a:t>
            </a:r>
            <a:r>
              <a:rPr lang="en-CA" sz="1200" dirty="0" smtClean="0">
                <a:solidFill>
                  <a:schemeClr val="bg1"/>
                </a:solidFill>
              </a:rPr>
              <a:t/>
            </a:r>
            <a:br>
              <a:rPr lang="en-CA" sz="1200" dirty="0" smtClean="0">
                <a:solidFill>
                  <a:schemeClr val="bg1"/>
                </a:solidFill>
              </a:rPr>
            </a:br>
            <a:r>
              <a:rPr lang="en-CA" sz="1200" dirty="0" smtClean="0">
                <a:solidFill>
                  <a:schemeClr val="bg1"/>
                </a:solidFill>
              </a:rPr>
              <a:t>                (ref: SWIS,</a:t>
            </a:r>
            <a:br>
              <a:rPr lang="en-CA" sz="1200" dirty="0" smtClean="0">
                <a:solidFill>
                  <a:schemeClr val="bg1"/>
                </a:solidFill>
              </a:rPr>
            </a:br>
            <a:r>
              <a:rPr lang="en-CA" sz="1200" dirty="0" smtClean="0">
                <a:solidFill>
                  <a:schemeClr val="bg1"/>
                </a:solidFill>
              </a:rPr>
              <a:t>                    NOW, WIN)</a:t>
            </a:r>
            <a:endParaRPr lang="en-CA" sz="1400" dirty="0" smtClean="0">
              <a:solidFill>
                <a:schemeClr val="bg1"/>
              </a:solidFill>
            </a:endParaRPr>
          </a:p>
        </p:txBody>
      </p:sp>
      <p:sp>
        <p:nvSpPr>
          <p:cNvPr id="35" name="TextBox 34"/>
          <p:cNvSpPr txBox="1"/>
          <p:nvPr/>
        </p:nvSpPr>
        <p:spPr>
          <a:xfrm>
            <a:off x="3347864" y="2802994"/>
            <a:ext cx="1771575" cy="2031325"/>
          </a:xfrm>
          <a:prstGeom prst="rect">
            <a:avLst/>
          </a:prstGeom>
          <a:noFill/>
        </p:spPr>
        <p:txBody>
          <a:bodyPr wrap="none" rtlCol="0">
            <a:spAutoFit/>
          </a:bodyPr>
          <a:lstStyle/>
          <a:p>
            <a:r>
              <a:rPr lang="en-CA" sz="1400" dirty="0" smtClean="0">
                <a:solidFill>
                  <a:schemeClr val="bg1"/>
                </a:solidFill>
              </a:rPr>
              <a:t>(Citizenship courses</a:t>
            </a:r>
            <a:br>
              <a:rPr lang="en-CA" sz="1400" dirty="0" smtClean="0">
                <a:solidFill>
                  <a:schemeClr val="bg1"/>
                </a:solidFill>
              </a:rPr>
            </a:br>
            <a:r>
              <a:rPr lang="en-CA" sz="1400" dirty="0" smtClean="0">
                <a:solidFill>
                  <a:schemeClr val="bg1"/>
                </a:solidFill>
              </a:rPr>
              <a:t>       &amp; ceremonies, </a:t>
            </a:r>
            <a:br>
              <a:rPr lang="en-CA" sz="1400" dirty="0" smtClean="0">
                <a:solidFill>
                  <a:schemeClr val="bg1"/>
                </a:solidFill>
              </a:rPr>
            </a:br>
            <a:r>
              <a:rPr lang="en-CA" sz="1400" dirty="0" smtClean="0">
                <a:solidFill>
                  <a:schemeClr val="bg1"/>
                </a:solidFill>
              </a:rPr>
              <a:t>          Language</a:t>
            </a:r>
            <a:br>
              <a:rPr lang="en-CA" sz="1400" dirty="0" smtClean="0">
                <a:solidFill>
                  <a:schemeClr val="bg1"/>
                </a:solidFill>
              </a:rPr>
            </a:br>
            <a:r>
              <a:rPr lang="en-CA" sz="1400" dirty="0" smtClean="0">
                <a:solidFill>
                  <a:schemeClr val="bg1"/>
                </a:solidFill>
              </a:rPr>
              <a:t>              curricula,</a:t>
            </a:r>
            <a:br>
              <a:rPr lang="en-CA" sz="1400" dirty="0" smtClean="0">
                <a:solidFill>
                  <a:schemeClr val="bg1"/>
                </a:solidFill>
              </a:rPr>
            </a:br>
            <a:r>
              <a:rPr lang="en-CA" sz="1400" dirty="0" smtClean="0">
                <a:solidFill>
                  <a:schemeClr val="bg1"/>
                </a:solidFill>
              </a:rPr>
              <a:t>                 Settlement</a:t>
            </a:r>
            <a:br>
              <a:rPr lang="en-CA" sz="1400" dirty="0" smtClean="0">
                <a:solidFill>
                  <a:schemeClr val="bg1"/>
                </a:solidFill>
              </a:rPr>
            </a:br>
            <a:r>
              <a:rPr lang="en-CA" sz="1400" dirty="0" smtClean="0">
                <a:solidFill>
                  <a:schemeClr val="bg1"/>
                </a:solidFill>
              </a:rPr>
              <a:t>                  Information</a:t>
            </a:r>
            <a:br>
              <a:rPr lang="en-CA" sz="1400" dirty="0" smtClean="0">
                <a:solidFill>
                  <a:schemeClr val="bg1"/>
                </a:solidFill>
              </a:rPr>
            </a:br>
            <a:r>
              <a:rPr lang="en-CA" sz="1400" dirty="0" smtClean="0">
                <a:solidFill>
                  <a:schemeClr val="bg1"/>
                </a:solidFill>
              </a:rPr>
              <a:t>                    Resources,</a:t>
            </a:r>
            <a:br>
              <a:rPr lang="en-CA" sz="1400" dirty="0" smtClean="0">
                <a:solidFill>
                  <a:schemeClr val="bg1"/>
                </a:solidFill>
              </a:rPr>
            </a:br>
            <a:r>
              <a:rPr lang="en-CA" sz="1400" dirty="0" smtClean="0">
                <a:solidFill>
                  <a:schemeClr val="bg1"/>
                </a:solidFill>
              </a:rPr>
              <a:t>                      Service</a:t>
            </a:r>
            <a:br>
              <a:rPr lang="en-CA" sz="1400" dirty="0" smtClean="0">
                <a:solidFill>
                  <a:schemeClr val="bg1"/>
                </a:solidFill>
              </a:rPr>
            </a:br>
            <a:r>
              <a:rPr lang="en-CA" sz="1400" dirty="0" smtClean="0">
                <a:solidFill>
                  <a:schemeClr val="bg1"/>
                </a:solidFill>
              </a:rPr>
              <a:t>                      Canada)</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5800" y="1447800"/>
            <a:ext cx="8001000" cy="4724400"/>
          </a:xfrm>
        </p:spPr>
        <p:txBody>
          <a:bodyPr>
            <a:normAutofit fontScale="25000" lnSpcReduction="20000"/>
          </a:bodyPr>
          <a:lstStyle/>
          <a:p>
            <a:endParaRPr lang="en-US" dirty="0" smtClean="0"/>
          </a:p>
          <a:p>
            <a:r>
              <a:rPr lang="en-US" sz="6000" dirty="0" smtClean="0"/>
              <a:t>Welcoming Communities Initiative – projects aim to address racism and discrimination as key barriers to settlement and integration.</a:t>
            </a:r>
          </a:p>
          <a:p>
            <a:pPr lvl="1"/>
            <a:r>
              <a:rPr lang="en-US" sz="6000" dirty="0" smtClean="0"/>
              <a:t>Toolbox of Ideas for Smaller </a:t>
            </a:r>
            <a:r>
              <a:rPr lang="en-US" sz="6000" dirty="0" err="1" smtClean="0"/>
              <a:t>Centres</a:t>
            </a:r>
            <a:r>
              <a:rPr lang="en-US" sz="6000" dirty="0" smtClean="0"/>
              <a:t> </a:t>
            </a:r>
          </a:p>
          <a:p>
            <a:pPr lvl="1"/>
            <a:r>
              <a:rPr lang="en-US" sz="6000" dirty="0" smtClean="0"/>
              <a:t>The Caravan</a:t>
            </a:r>
          </a:p>
          <a:p>
            <a:pPr lvl="1"/>
            <a:endParaRPr lang="en-US" sz="6000" dirty="0" smtClean="0"/>
          </a:p>
          <a:p>
            <a:r>
              <a:rPr lang="en-US" sz="6000" dirty="0" smtClean="0"/>
              <a:t>Local Immigration Partnerships – partnership between municipalities and local stakeholders to develop a comprehensive, coordinated and collaborative strategy for the settlement and integration of newcomers to their communities.</a:t>
            </a:r>
          </a:p>
          <a:p>
            <a:pPr>
              <a:buNone/>
            </a:pPr>
            <a:endParaRPr lang="en-US" sz="6000" dirty="0" smtClean="0"/>
          </a:p>
          <a:p>
            <a:r>
              <a:rPr lang="en-US" sz="6000" dirty="0" smtClean="0"/>
              <a:t>Settlement Workers in Schools (SWIS) / In-School Supports – partnership that seeks to increase access to settlement services by providing information, </a:t>
            </a:r>
            <a:r>
              <a:rPr lang="en-US" sz="6000" dirty="0" err="1" smtClean="0"/>
              <a:t>counselling</a:t>
            </a:r>
            <a:r>
              <a:rPr lang="en-US" sz="6000" dirty="0" smtClean="0"/>
              <a:t> and referral to newcomer children, youth, and their families directly in schools.</a:t>
            </a:r>
          </a:p>
          <a:p>
            <a:pPr lvl="1"/>
            <a:r>
              <a:rPr lang="en-US" sz="6000" dirty="0" smtClean="0"/>
              <a:t>Newcomer Orientation Week</a:t>
            </a:r>
          </a:p>
          <a:p>
            <a:pPr lvl="1">
              <a:buNone/>
            </a:pPr>
            <a:endParaRPr lang="en-US" sz="6000" dirty="0" smtClean="0"/>
          </a:p>
          <a:p>
            <a:r>
              <a:rPr lang="en-US" sz="6000" dirty="0" smtClean="0"/>
              <a:t>Library Settlement Partnerships (LSP) – three way partnership between immigrant settlement agencies, CIC and participating public library systems to provide information, referral, and community outreach based on community needs.</a:t>
            </a:r>
          </a:p>
          <a:p>
            <a:pPr>
              <a:buNone/>
            </a:pPr>
            <a:endParaRPr lang="en-US" sz="6000" dirty="0" smtClean="0"/>
          </a:p>
          <a:p>
            <a:r>
              <a:rPr lang="en-US" sz="6000" dirty="0" smtClean="0"/>
              <a:t>Welcome </a:t>
            </a:r>
            <a:r>
              <a:rPr lang="en-US" sz="6000" dirty="0" err="1" smtClean="0"/>
              <a:t>Centres</a:t>
            </a:r>
            <a:r>
              <a:rPr lang="en-US" sz="6000" dirty="0" smtClean="0"/>
              <a:t> – local </a:t>
            </a:r>
            <a:r>
              <a:rPr lang="en-US" sz="6000" dirty="0" err="1" smtClean="0"/>
              <a:t>centres</a:t>
            </a:r>
            <a:r>
              <a:rPr lang="en-US" sz="6000" dirty="0" smtClean="0"/>
              <a:t> that offer one-stop shops for community information and settlement services, such as language training or job-search workshops.</a:t>
            </a:r>
          </a:p>
          <a:p>
            <a:pPr lvl="1"/>
            <a:r>
              <a:rPr lang="en-US" sz="6000" dirty="0" smtClean="0"/>
              <a:t>Four new </a:t>
            </a:r>
            <a:r>
              <a:rPr lang="en-US" sz="6000" dirty="0" err="1" smtClean="0"/>
              <a:t>centres</a:t>
            </a:r>
            <a:r>
              <a:rPr lang="en-US" sz="6000" dirty="0" smtClean="0"/>
              <a:t> announced in York Region</a:t>
            </a:r>
          </a:p>
          <a:p>
            <a:endParaRPr lang="en-US" dirty="0" smtClean="0"/>
          </a:p>
          <a:p>
            <a:endParaRPr lang="en-US" dirty="0"/>
          </a:p>
        </p:txBody>
      </p:sp>
      <p:sp>
        <p:nvSpPr>
          <p:cNvPr id="3" name="Slide Number Placeholder 2"/>
          <p:cNvSpPr>
            <a:spLocks noGrp="1"/>
          </p:cNvSpPr>
          <p:nvPr>
            <p:ph type="sldNum" sz="quarter" idx="12"/>
          </p:nvPr>
        </p:nvSpPr>
        <p:spPr/>
        <p:txBody>
          <a:bodyPr/>
          <a:lstStyle/>
          <a:p>
            <a:fld id="{89A285D8-B1CC-4D45-993F-C26C8FD8DEF7}" type="slidenum">
              <a:rPr lang="en-US" smtClean="0"/>
              <a:pPr/>
              <a:t>41</a:t>
            </a:fld>
            <a:endParaRPr lang="en-US"/>
          </a:p>
        </p:txBody>
      </p:sp>
      <p:sp>
        <p:nvSpPr>
          <p:cNvPr id="4" name="Title 3"/>
          <p:cNvSpPr>
            <a:spLocks noGrp="1"/>
          </p:cNvSpPr>
          <p:nvPr>
            <p:ph type="title"/>
          </p:nvPr>
        </p:nvSpPr>
        <p:spPr/>
        <p:txBody>
          <a:bodyPr/>
          <a:lstStyle/>
          <a:p>
            <a:r>
              <a:rPr lang="en-US" dirty="0" smtClean="0"/>
              <a:t>CIC Settlement Program Best Practices</a:t>
            </a:r>
            <a:endParaRPr lang="en-US" dirty="0"/>
          </a:p>
        </p:txBody>
      </p:sp>
      <p:sp>
        <p:nvSpPr>
          <p:cNvPr id="5" name="TextBox 4"/>
          <p:cNvSpPr txBox="1"/>
          <p:nvPr/>
        </p:nvSpPr>
        <p:spPr>
          <a:xfrm>
            <a:off x="5562600" y="6356350"/>
            <a:ext cx="1524000" cy="369332"/>
          </a:xfrm>
          <a:prstGeom prst="rect">
            <a:avLst/>
          </a:prstGeom>
          <a:noFill/>
        </p:spPr>
        <p:txBody>
          <a:bodyPr wrap="square" rtlCol="0">
            <a:spAutoFit/>
          </a:bodyPr>
          <a:lstStyle/>
          <a:p>
            <a:r>
              <a:rPr lang="en-US" dirty="0" smtClean="0"/>
              <a:t>Tunis 2010</a:t>
            </a:r>
            <a:endParaRPr 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47500" lnSpcReduction="20000"/>
          </a:bodyPr>
          <a:lstStyle/>
          <a:p>
            <a:endParaRPr lang="en-US" dirty="0" smtClean="0"/>
          </a:p>
          <a:p>
            <a:r>
              <a:rPr lang="en-US" dirty="0" smtClean="0"/>
              <a:t>The modernized Settlement Program is complemented by regional strategies led by some provinces.  For example:</a:t>
            </a:r>
          </a:p>
          <a:p>
            <a:pPr>
              <a:buNone/>
            </a:pPr>
            <a:endParaRPr lang="en-US" dirty="0" smtClean="0"/>
          </a:p>
          <a:p>
            <a:pPr lvl="1"/>
            <a:r>
              <a:rPr lang="en-US" sz="3600" dirty="0" smtClean="0"/>
              <a:t>Welcome BC </a:t>
            </a:r>
            <a:r>
              <a:rPr lang="en-US" dirty="0" smtClean="0"/>
              <a:t>Engages diverse sectors and groups to enhance social cohesion by funding projects that foster inclusive and vibrant communities (</a:t>
            </a:r>
            <a:r>
              <a:rPr lang="en-US" dirty="0" err="1" smtClean="0"/>
              <a:t>www.welcomebc.ca</a:t>
            </a:r>
            <a:r>
              <a:rPr lang="en-US" dirty="0" smtClean="0"/>
              <a:t>).</a:t>
            </a:r>
          </a:p>
          <a:p>
            <a:pPr lvl="1"/>
            <a:endParaRPr lang="en-US" dirty="0" smtClean="0"/>
          </a:p>
          <a:p>
            <a:pPr lvl="1"/>
            <a:r>
              <a:rPr lang="en-US" sz="3600" dirty="0" smtClean="0"/>
              <a:t>Welcoming Communities Manitoba Initiative </a:t>
            </a:r>
            <a:r>
              <a:rPr lang="en-US" dirty="0" smtClean="0"/>
              <a:t>Provides funding to a wide range partners undertaking activities that build capacity to address discrimination, support social inclusion or increase public education and awareness</a:t>
            </a:r>
          </a:p>
          <a:p>
            <a:pPr lvl="1">
              <a:buNone/>
            </a:pPr>
            <a:r>
              <a:rPr lang="en-US" dirty="0" smtClean="0"/>
              <a:t>	 (http://www2.immigratemanitoba.com/asset_library/en/multiculturalism/pdf/wcm_guide050109.pdf).</a:t>
            </a:r>
          </a:p>
          <a:p>
            <a:pPr lvl="1"/>
            <a:endParaRPr lang="en-US" dirty="0" smtClean="0"/>
          </a:p>
          <a:p>
            <a:pPr lvl="1"/>
            <a:r>
              <a:rPr lang="en-US" sz="3600" dirty="0" smtClean="0"/>
              <a:t>Saskatchewan’s Community Connections Program </a:t>
            </a:r>
            <a:r>
              <a:rPr lang="en-US" dirty="0" smtClean="0"/>
              <a:t>Supports the goals of integration and retention by funding projects that increase newcomers' sense of belonging by actively engaging them in the planning and delivery of local projects</a:t>
            </a:r>
          </a:p>
          <a:p>
            <a:pPr lvl="1">
              <a:buNone/>
            </a:pPr>
            <a:r>
              <a:rPr lang="en-US" dirty="0" smtClean="0"/>
              <a:t>	(http://</a:t>
            </a:r>
            <a:r>
              <a:rPr lang="en-US" dirty="0" err="1" smtClean="0"/>
              <a:t>www.aeei.gov.sk.ca</a:t>
            </a:r>
            <a:r>
              <a:rPr lang="en-US" dirty="0" smtClean="0"/>
              <a:t>/community-connections-program).</a:t>
            </a:r>
          </a:p>
          <a:p>
            <a:pPr lvl="1"/>
            <a:endParaRPr lang="en-US" dirty="0" smtClean="0"/>
          </a:p>
          <a:p>
            <a:pPr lvl="1"/>
            <a:r>
              <a:rPr lang="en-US" sz="3636" dirty="0" smtClean="0"/>
              <a:t>Quebec’s Regionalization Initiatives </a:t>
            </a:r>
            <a:r>
              <a:rPr lang="en-US" dirty="0" smtClean="0"/>
              <a:t>Includes regional conferences of elected officials, and some municipalities have signed three-year immigration agreements with the provincial immigration ministry (</a:t>
            </a:r>
            <a:r>
              <a:rPr lang="en-US" dirty="0" err="1" smtClean="0"/>
              <a:t>Vatz-Laaroussi</a:t>
            </a:r>
            <a:r>
              <a:rPr lang="en-US" dirty="0" smtClean="0"/>
              <a:t> and </a:t>
            </a:r>
            <a:r>
              <a:rPr lang="en-US" dirty="0" err="1" smtClean="0"/>
              <a:t>Bezzi</a:t>
            </a:r>
            <a:r>
              <a:rPr lang="en-US" dirty="0" smtClean="0"/>
              <a:t> 2010; </a:t>
            </a:r>
            <a:r>
              <a:rPr lang="en-US" dirty="0" err="1" smtClean="0"/>
              <a:t>Rimok</a:t>
            </a:r>
            <a:r>
              <a:rPr lang="en-US" dirty="0" smtClean="0"/>
              <a:t> and </a:t>
            </a:r>
            <a:r>
              <a:rPr lang="en-US" dirty="0" err="1" smtClean="0"/>
              <a:t>Rouzier</a:t>
            </a:r>
            <a:r>
              <a:rPr lang="en-US" dirty="0" smtClean="0"/>
              <a:t> 2008; Allen and </a:t>
            </a:r>
            <a:r>
              <a:rPr lang="en-US" dirty="0" err="1" smtClean="0"/>
              <a:t>Troestler</a:t>
            </a:r>
            <a:r>
              <a:rPr lang="en-US" dirty="0" smtClean="0"/>
              <a:t> 2007).</a:t>
            </a:r>
          </a:p>
          <a:p>
            <a:pPr lvl="1"/>
            <a:endParaRPr lang="en-US" dirty="0" smtClean="0"/>
          </a:p>
          <a:p>
            <a:pPr>
              <a:buNone/>
            </a:pPr>
            <a:endParaRPr lang="en-US" dirty="0"/>
          </a:p>
        </p:txBody>
      </p:sp>
      <p:sp>
        <p:nvSpPr>
          <p:cNvPr id="3" name="Slide Number Placeholder 2"/>
          <p:cNvSpPr>
            <a:spLocks noGrp="1"/>
          </p:cNvSpPr>
          <p:nvPr>
            <p:ph type="sldNum" sz="quarter" idx="12"/>
          </p:nvPr>
        </p:nvSpPr>
        <p:spPr/>
        <p:txBody>
          <a:bodyPr/>
          <a:lstStyle/>
          <a:p>
            <a:fld id="{89A285D8-B1CC-4D45-993F-C26C8FD8DEF7}" type="slidenum">
              <a:rPr lang="en-US" smtClean="0"/>
              <a:pPr/>
              <a:t>42</a:t>
            </a:fld>
            <a:endParaRPr lang="en-US"/>
          </a:p>
        </p:txBody>
      </p:sp>
      <p:sp>
        <p:nvSpPr>
          <p:cNvPr id="4" name="Title 3"/>
          <p:cNvSpPr>
            <a:spLocks noGrp="1"/>
          </p:cNvSpPr>
          <p:nvPr>
            <p:ph type="title"/>
          </p:nvPr>
        </p:nvSpPr>
        <p:spPr/>
        <p:txBody>
          <a:bodyPr/>
          <a:lstStyle/>
          <a:p>
            <a:r>
              <a:rPr lang="en-US" dirty="0" smtClean="0"/>
              <a:t>Related Initiatives</a:t>
            </a:r>
            <a:endParaRPr 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7500" lnSpcReduction="20000"/>
          </a:bodyPr>
          <a:lstStyle/>
          <a:p>
            <a:endParaRPr lang="en-US" dirty="0" smtClean="0"/>
          </a:p>
          <a:p>
            <a:r>
              <a:rPr lang="en-US" dirty="0" smtClean="0"/>
              <a:t>Attraction is insufficient, you must also pay attention to retention</a:t>
            </a:r>
          </a:p>
          <a:p>
            <a:r>
              <a:rPr lang="en-US" dirty="0" smtClean="0"/>
              <a:t>You never get a second chance to make a first impression</a:t>
            </a:r>
          </a:p>
          <a:p>
            <a:r>
              <a:rPr lang="en-US" dirty="0" smtClean="0"/>
              <a:t>Connecting the dots matters</a:t>
            </a:r>
          </a:p>
          <a:p>
            <a:r>
              <a:rPr lang="en-US" dirty="0" smtClean="0"/>
              <a:t>Leadership matters</a:t>
            </a:r>
          </a:p>
          <a:p>
            <a:r>
              <a:rPr lang="en-US" dirty="0" smtClean="0"/>
              <a:t>Developing a plan and appropriate governance are key</a:t>
            </a:r>
          </a:p>
          <a:p>
            <a:r>
              <a:rPr lang="en-US" dirty="0" smtClean="0"/>
              <a:t>Performance measurement and learning from others improves odds of success</a:t>
            </a:r>
          </a:p>
          <a:p>
            <a:r>
              <a:rPr lang="en-US" dirty="0" smtClean="0"/>
              <a:t>Get started – your colleagues and competition have already done so!</a:t>
            </a:r>
          </a:p>
          <a:p>
            <a:endParaRPr lang="en-US" dirty="0"/>
          </a:p>
        </p:txBody>
      </p:sp>
      <p:sp>
        <p:nvSpPr>
          <p:cNvPr id="3" name="Title 2"/>
          <p:cNvSpPr>
            <a:spLocks noGrp="1"/>
          </p:cNvSpPr>
          <p:nvPr>
            <p:ph type="title"/>
          </p:nvPr>
        </p:nvSpPr>
        <p:spPr/>
        <p:txBody>
          <a:bodyPr/>
          <a:lstStyle/>
          <a:p>
            <a:r>
              <a:rPr lang="en-US" dirty="0" smtClean="0"/>
              <a:t>Take Away Thoughts	</a:t>
            </a:r>
            <a:endParaRPr lang="en-US" dirty="0"/>
          </a:p>
        </p:txBody>
      </p:sp>
      <p:sp>
        <p:nvSpPr>
          <p:cNvPr id="4" name="Slide Number Placeholder 3"/>
          <p:cNvSpPr>
            <a:spLocks noGrp="1"/>
          </p:cNvSpPr>
          <p:nvPr>
            <p:ph type="sldNum" sz="quarter" idx="12"/>
          </p:nvPr>
        </p:nvSpPr>
        <p:spPr/>
        <p:txBody>
          <a:bodyPr/>
          <a:lstStyle/>
          <a:p>
            <a:fld id="{89A285D8-B1CC-4D45-993F-C26C8FD8DEF7}" type="slidenum">
              <a:rPr lang="en-US" smtClean="0"/>
              <a:pPr/>
              <a:t>43</a:t>
            </a:fld>
            <a:endParaRPr lang="en-US"/>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None/>
            </a:pPr>
            <a:endParaRPr lang="en-US" dirty="0"/>
          </a:p>
        </p:txBody>
      </p:sp>
      <p:sp>
        <p:nvSpPr>
          <p:cNvPr id="3" name="Slide Number Placeholder 2"/>
          <p:cNvSpPr>
            <a:spLocks noGrp="1"/>
          </p:cNvSpPr>
          <p:nvPr>
            <p:ph type="sldNum" sz="quarter" idx="12"/>
          </p:nvPr>
        </p:nvSpPr>
        <p:spPr/>
        <p:txBody>
          <a:bodyPr/>
          <a:lstStyle/>
          <a:p>
            <a:fld id="{89A285D8-B1CC-4D45-993F-C26C8FD8DEF7}" type="slidenum">
              <a:rPr lang="en-US" smtClean="0"/>
              <a:pPr/>
              <a:t>44</a:t>
            </a:fld>
            <a:endParaRPr lang="en-US"/>
          </a:p>
        </p:txBody>
      </p:sp>
      <p:sp>
        <p:nvSpPr>
          <p:cNvPr id="4" name="Title 3"/>
          <p:cNvSpPr>
            <a:spLocks noGrp="1"/>
          </p:cNvSpPr>
          <p:nvPr>
            <p:ph type="title"/>
          </p:nvPr>
        </p:nvSpPr>
        <p:spPr/>
        <p:txBody>
          <a:bodyPr/>
          <a:lstStyle/>
          <a:p>
            <a:r>
              <a:rPr lang="en-US" smtClean="0"/>
              <a:t>ANNEX: How </a:t>
            </a:r>
            <a:r>
              <a:rPr lang="en-US" dirty="0" smtClean="0"/>
              <a:t>Not to Make First Impressions</a:t>
            </a:r>
            <a:endParaRPr lang="en-US" dirty="0"/>
          </a:p>
        </p:txBody>
      </p:sp>
      <p:pic>
        <p:nvPicPr>
          <p:cNvPr id="5" name="Picture 4"/>
          <p:cNvPicPr>
            <a:picLocks noChangeAspect="1"/>
          </p:cNvPicPr>
          <p:nvPr/>
        </p:nvPicPr>
        <p:blipFill>
          <a:blip r:embed="rId2"/>
          <a:stretch>
            <a:fillRect/>
          </a:stretch>
        </p:blipFill>
        <p:spPr>
          <a:xfrm>
            <a:off x="600501" y="1492249"/>
            <a:ext cx="8086299" cy="4481513"/>
          </a:xfrm>
          <a:prstGeom prst="rect">
            <a:avLst/>
          </a:prstGeom>
        </p:spPr>
      </p:pic>
      <p:sp>
        <p:nvSpPr>
          <p:cNvPr id="6" name="TextBox 5"/>
          <p:cNvSpPr txBox="1"/>
          <p:nvPr/>
        </p:nvSpPr>
        <p:spPr>
          <a:xfrm>
            <a:off x="4191000" y="6356350"/>
            <a:ext cx="2895600" cy="276999"/>
          </a:xfrm>
          <a:prstGeom prst="rect">
            <a:avLst/>
          </a:prstGeom>
          <a:noFill/>
        </p:spPr>
        <p:txBody>
          <a:bodyPr wrap="square" rtlCol="0">
            <a:spAutoFit/>
          </a:bodyPr>
          <a:lstStyle/>
          <a:p>
            <a:r>
              <a:rPr lang="en-US" sz="1200" dirty="0" smtClean="0"/>
              <a:t>Source: Sister-in-law of presenter, 2011</a:t>
            </a:r>
            <a:endParaRPr lang="en-US" sz="1200"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5800" y="1524000"/>
            <a:ext cx="8001000" cy="4449763"/>
          </a:xfrm>
        </p:spPr>
        <p:txBody>
          <a:bodyPr>
            <a:noAutofit/>
          </a:bodyPr>
          <a:lstStyle/>
          <a:p>
            <a:pPr marL="0" indent="0">
              <a:spcBef>
                <a:spcPts val="0"/>
              </a:spcBef>
              <a:buNone/>
            </a:pPr>
            <a:r>
              <a:rPr lang="en-US" sz="1000" dirty="0" smtClean="0"/>
              <a:t>Abu-</a:t>
            </a:r>
            <a:r>
              <a:rPr lang="en-US" sz="1000" dirty="0" err="1" smtClean="0"/>
              <a:t>Ayyash</a:t>
            </a:r>
            <a:r>
              <a:rPr lang="en-US" sz="1000" dirty="0" smtClean="0"/>
              <a:t>, Caroline and Paula </a:t>
            </a:r>
            <a:r>
              <a:rPr lang="en-US" sz="1000" dirty="0" err="1" smtClean="0"/>
              <a:t>Brochu</a:t>
            </a:r>
            <a:r>
              <a:rPr lang="en-US" sz="1000" dirty="0" smtClean="0"/>
              <a:t>. 2006. “The Uniqueness of the Immigrant </a:t>
            </a:r>
            <a:r>
              <a:rPr lang="en-US" sz="1000" dirty="0" err="1" smtClean="0"/>
              <a:t>Expeirence</a:t>
            </a:r>
            <a:r>
              <a:rPr lang="en-US" sz="1000" dirty="0" smtClean="0"/>
              <a:t> Across Canada: A Closer Look at the Region of Waterloo” </a:t>
            </a:r>
            <a:r>
              <a:rPr lang="en-US" sz="1000" i="1" dirty="0" smtClean="0"/>
              <a:t>Our Diverse Cities </a:t>
            </a:r>
            <a:r>
              <a:rPr lang="en-US" sz="1000" dirty="0" smtClean="0"/>
              <a:t>Volume 2: 20-26.</a:t>
            </a:r>
          </a:p>
          <a:p>
            <a:pPr marL="0" indent="0">
              <a:spcBef>
                <a:spcPts val="0"/>
              </a:spcBef>
              <a:buNone/>
            </a:pPr>
            <a:endParaRPr lang="en-US" sz="1000" dirty="0" smtClean="0"/>
          </a:p>
          <a:p>
            <a:pPr marL="0" indent="0">
              <a:spcBef>
                <a:spcPts val="0"/>
              </a:spcBef>
              <a:buNone/>
            </a:pPr>
            <a:r>
              <a:rPr lang="en-US" sz="1000" dirty="0" smtClean="0"/>
              <a:t>Abu-</a:t>
            </a:r>
            <a:r>
              <a:rPr lang="en-US" sz="1000" dirty="0" err="1" smtClean="0"/>
              <a:t>Laban</a:t>
            </a:r>
            <a:r>
              <a:rPr lang="en-US" sz="1000" dirty="0" smtClean="0"/>
              <a:t>, </a:t>
            </a:r>
            <a:r>
              <a:rPr lang="en-US" sz="1000" dirty="0" err="1" smtClean="0"/>
              <a:t>Baha</a:t>
            </a:r>
            <a:r>
              <a:rPr lang="en-US" sz="1000" dirty="0" smtClean="0"/>
              <a:t>, Tracey </a:t>
            </a:r>
            <a:r>
              <a:rPr lang="en-US" sz="1000" dirty="0" err="1" smtClean="0"/>
              <a:t>Deriwng</a:t>
            </a:r>
            <a:r>
              <a:rPr lang="en-US" sz="1000" dirty="0" smtClean="0"/>
              <a:t>, Harvey </a:t>
            </a:r>
            <a:r>
              <a:rPr lang="en-US" sz="1000" dirty="0" err="1" smtClean="0"/>
              <a:t>Krahn</a:t>
            </a:r>
            <a:r>
              <a:rPr lang="en-US" sz="1000" dirty="0" smtClean="0"/>
              <a:t>, Marlene </a:t>
            </a:r>
            <a:r>
              <a:rPr lang="en-US" sz="1000" dirty="0" err="1" smtClean="0"/>
              <a:t>Mulder</a:t>
            </a:r>
            <a:r>
              <a:rPr lang="en-US" sz="1000" dirty="0" smtClean="0"/>
              <a:t> and Lori Wilkinson 1999. “The Settlement Experiences of Refugees in Alberta” http://pcerii.metropolis.net/Virtual%20Library/RefugeeStudy/index.htm (accessed 27 September 2011).</a:t>
            </a:r>
          </a:p>
          <a:p>
            <a:pPr marL="0" indent="0">
              <a:spcBef>
                <a:spcPts val="0"/>
              </a:spcBef>
              <a:buNone/>
            </a:pPr>
            <a:endParaRPr lang="en-US" sz="1000" dirty="0" smtClean="0"/>
          </a:p>
          <a:p>
            <a:pPr marL="0" indent="0">
              <a:spcBef>
                <a:spcPts val="0"/>
              </a:spcBef>
              <a:buNone/>
            </a:pPr>
            <a:r>
              <a:rPr lang="en-US" sz="1000" dirty="0" err="1" smtClean="0"/>
              <a:t>Agrawal</a:t>
            </a:r>
            <a:r>
              <a:rPr lang="en-US" sz="1000" dirty="0" smtClean="0"/>
              <a:t>, </a:t>
            </a:r>
            <a:r>
              <a:rPr lang="en-US" sz="1000" dirty="0" err="1" smtClean="0"/>
              <a:t>Sandeep</a:t>
            </a:r>
            <a:r>
              <a:rPr lang="en-US" sz="1000" dirty="0" smtClean="0"/>
              <a:t> Kumar, Mohammad </a:t>
            </a:r>
            <a:r>
              <a:rPr lang="en-US" sz="1000" dirty="0" err="1" smtClean="0"/>
              <a:t>Qadeer</a:t>
            </a:r>
            <a:r>
              <a:rPr lang="en-US" sz="1000" dirty="0" smtClean="0"/>
              <a:t> and Arvin Prasad. 2007. “Immigrants’ Needs and </a:t>
            </a:r>
            <a:r>
              <a:rPr lang="en-US" sz="1000" dirty="0" err="1" smtClean="0"/>
              <a:t>PublicS</a:t>
            </a:r>
            <a:r>
              <a:rPr lang="en-US" sz="1000" dirty="0" smtClean="0"/>
              <a:t> </a:t>
            </a:r>
            <a:r>
              <a:rPr lang="en-US" sz="1000" dirty="0" err="1" smtClean="0"/>
              <a:t>ervice</a:t>
            </a:r>
            <a:r>
              <a:rPr lang="en-US" sz="1000" dirty="0" smtClean="0"/>
              <a:t> Provisions in Peel Region” </a:t>
            </a:r>
            <a:r>
              <a:rPr lang="en-US" sz="1000" dirty="0" err="1" smtClean="0"/>
              <a:t>iOur</a:t>
            </a:r>
            <a:r>
              <a:rPr lang="en-US" sz="1000" dirty="0" smtClean="0"/>
              <a:t> Diverse Cities </a:t>
            </a:r>
            <a:r>
              <a:rPr lang="en-US" sz="1000" i="1" dirty="0" smtClean="0"/>
              <a:t>Volume 4: 108-112.</a:t>
            </a:r>
          </a:p>
          <a:p>
            <a:pPr marL="0" indent="0">
              <a:spcBef>
                <a:spcPts val="0"/>
              </a:spcBef>
              <a:buNone/>
            </a:pPr>
            <a:endParaRPr lang="en-US" sz="1000" i="1" dirty="0" smtClean="0"/>
          </a:p>
          <a:p>
            <a:pPr marL="0" indent="0">
              <a:spcBef>
                <a:spcPts val="0"/>
              </a:spcBef>
              <a:buNone/>
            </a:pPr>
            <a:r>
              <a:rPr lang="en-US" sz="1000" dirty="0" smtClean="0"/>
              <a:t>Alberta Human Rights Commission. 2011. “List of Signatory Municipalities Who Have Joined CCMARD” http://www.albertahumanrights.ab.ca/List_of_Signatory_Municipalities_English_French_Aug_2011.pdf (accessed 23 September 2011).</a:t>
            </a:r>
          </a:p>
          <a:p>
            <a:pPr marL="0" indent="0">
              <a:spcBef>
                <a:spcPts val="0"/>
              </a:spcBef>
              <a:buNone/>
            </a:pPr>
            <a:endParaRPr lang="en-US" sz="1000" dirty="0" smtClean="0"/>
          </a:p>
          <a:p>
            <a:pPr marL="0" indent="0">
              <a:spcBef>
                <a:spcPts val="0"/>
              </a:spcBef>
              <a:buNone/>
            </a:pPr>
            <a:r>
              <a:rPr lang="en-US" sz="1000" dirty="0" smtClean="0"/>
              <a:t>Alberta Urban Municipalities Association. 2008. “Welcoming &amp; Inclusive Communities Toolkit” http://www.auma.ca/live/digitalAssets/25/25953_WICT_booklet_10232008.pdf (Accessed 22 September 2011).</a:t>
            </a:r>
          </a:p>
          <a:p>
            <a:pPr marL="0" indent="0">
              <a:spcBef>
                <a:spcPts val="0"/>
              </a:spcBef>
              <a:buNone/>
            </a:pPr>
            <a:endParaRPr lang="en-US" sz="1000" dirty="0" smtClean="0"/>
          </a:p>
          <a:p>
            <a:pPr marL="0" indent="0">
              <a:spcBef>
                <a:spcPts val="0"/>
              </a:spcBef>
              <a:buNone/>
            </a:pPr>
            <a:r>
              <a:rPr lang="en-US" sz="1000" dirty="0" smtClean="0"/>
              <a:t>Allen, Bertrand and </a:t>
            </a:r>
            <a:r>
              <a:rPr lang="en-US" sz="1000" dirty="0" err="1" smtClean="0"/>
              <a:t>Hbert</a:t>
            </a:r>
            <a:r>
              <a:rPr lang="en-US" sz="1000" dirty="0" smtClean="0"/>
              <a:t> </a:t>
            </a:r>
            <a:r>
              <a:rPr lang="en-US" sz="1000" dirty="0" err="1" smtClean="0"/>
              <a:t>Troestler</a:t>
            </a:r>
            <a:r>
              <a:rPr lang="en-US" sz="1000" dirty="0" smtClean="0"/>
              <a:t>. 2007. “On the Ground with the Quebec Government’s Immigration Regionalization Strategy” </a:t>
            </a:r>
            <a:r>
              <a:rPr lang="en-US" sz="1000" i="1" dirty="0" smtClean="0"/>
              <a:t>Our Diverse Cities </a:t>
            </a:r>
            <a:r>
              <a:rPr lang="en-US" sz="1000" dirty="0" smtClean="0"/>
              <a:t>Volume 3: 64-69.</a:t>
            </a:r>
          </a:p>
          <a:p>
            <a:pPr marL="0" indent="0">
              <a:spcBef>
                <a:spcPts val="0"/>
              </a:spcBef>
              <a:buNone/>
            </a:pPr>
            <a:endParaRPr lang="en-US" sz="1000" dirty="0" smtClean="0"/>
          </a:p>
          <a:p>
            <a:pPr marL="0" indent="0">
              <a:spcBef>
                <a:spcPts val="0"/>
              </a:spcBef>
              <a:buNone/>
            </a:pPr>
            <a:r>
              <a:rPr lang="en-US" sz="1000" dirty="0" smtClean="0"/>
              <a:t>Andrew, Caroline, John Biles and Erin </a:t>
            </a:r>
            <a:r>
              <a:rPr lang="en-US" sz="1000" dirty="0" err="1" smtClean="0"/>
              <a:t>Tolley</a:t>
            </a:r>
            <a:r>
              <a:rPr lang="en-US" sz="1000" dirty="0" smtClean="0"/>
              <a:t>. 2012. “Follow the Leader? Immigration, Integration and Inclusion in Ottawa” in Caroline Andrew, John Biles, Meyer Burstein, Victoria </a:t>
            </a:r>
            <a:r>
              <a:rPr lang="en-US" sz="1000" dirty="0" err="1" smtClean="0"/>
              <a:t>Esses</a:t>
            </a:r>
            <a:r>
              <a:rPr lang="en-US" sz="1000" dirty="0" smtClean="0"/>
              <a:t> and Erin </a:t>
            </a:r>
            <a:r>
              <a:rPr lang="en-US" sz="1000" dirty="0" err="1" smtClean="0"/>
              <a:t>Tolley</a:t>
            </a:r>
            <a:r>
              <a:rPr lang="en-US" sz="1000" dirty="0" smtClean="0"/>
              <a:t> eds. </a:t>
            </a:r>
            <a:r>
              <a:rPr lang="en-US" sz="1000" u="sng" dirty="0" smtClean="0"/>
              <a:t>Immigration, Integration and Inclusion in Ontario Cities.</a:t>
            </a:r>
            <a:r>
              <a:rPr lang="en-US" sz="1000" dirty="0" smtClean="0"/>
              <a:t> McGill-Queen’s University Press.</a:t>
            </a:r>
          </a:p>
          <a:p>
            <a:pPr marL="0" indent="0">
              <a:spcBef>
                <a:spcPts val="0"/>
              </a:spcBef>
              <a:buNone/>
            </a:pPr>
            <a:endParaRPr lang="en-US" sz="1000" dirty="0" smtClean="0"/>
          </a:p>
          <a:p>
            <a:pPr marL="0" indent="0">
              <a:spcBef>
                <a:spcPts val="0"/>
              </a:spcBef>
              <a:buNone/>
            </a:pPr>
            <a:r>
              <a:rPr lang="en-US" sz="1000" dirty="0" smtClean="0"/>
              <a:t>Arias, Enrique Chacon. 1999. “Survey of International Students at the University of Alberta” Unpublished M.Ed. Thesis, University of Alberta.</a:t>
            </a:r>
          </a:p>
          <a:p>
            <a:pPr marL="0" indent="0">
              <a:spcBef>
                <a:spcPts val="0"/>
              </a:spcBef>
              <a:buNone/>
            </a:pPr>
            <a:endParaRPr lang="en-US" sz="1000" dirty="0" smtClean="0"/>
          </a:p>
          <a:p>
            <a:pPr marL="0" indent="0">
              <a:spcBef>
                <a:spcPts val="0"/>
              </a:spcBef>
              <a:buNone/>
            </a:pPr>
            <a:r>
              <a:rPr lang="en-US" sz="1000" dirty="0" smtClean="0"/>
              <a:t>Ashworth, Joanna. 2008. “Creating Welcoming &amp; Inclusive Communities: What Will It Take?” http://www.sfu.ca/dialog/study+practice/media/pdf/forum_report_(NOV_10)%202.pdf (accessed 26 September 2011).</a:t>
            </a:r>
          </a:p>
          <a:p>
            <a:pPr marL="0" indent="0">
              <a:spcBef>
                <a:spcPts val="0"/>
              </a:spcBef>
              <a:buNone/>
            </a:pPr>
            <a:endParaRPr lang="en-US" sz="1000" dirty="0" smtClean="0"/>
          </a:p>
          <a:p>
            <a:pPr marL="0" indent="0">
              <a:spcBef>
                <a:spcPts val="0"/>
              </a:spcBef>
              <a:buNone/>
            </a:pPr>
            <a:r>
              <a:rPr lang="en-US" sz="1000" dirty="0" smtClean="0"/>
              <a:t>ATESL. 2006. “Connecting ESL Communities and Professionals”</a:t>
            </a:r>
          </a:p>
          <a:p>
            <a:pPr marL="0" indent="0">
              <a:spcBef>
                <a:spcPts val="0"/>
              </a:spcBef>
              <a:buNone/>
            </a:pPr>
            <a:r>
              <a:rPr lang="en-US" sz="1000" dirty="0" smtClean="0"/>
              <a:t> http://www.atesl.ca/cmsms/uploads/File/Resources/LTPproject%20Workshop_5.pdf (accessed 27 September 2011).</a:t>
            </a:r>
          </a:p>
          <a:p>
            <a:pPr marL="0" indent="0">
              <a:spcBef>
                <a:spcPts val="0"/>
              </a:spcBef>
              <a:buNone/>
            </a:pPr>
            <a:endParaRPr lang="en-US" sz="1000" dirty="0" smtClean="0"/>
          </a:p>
          <a:p>
            <a:pPr marL="0" indent="0">
              <a:spcBef>
                <a:spcPts val="0"/>
              </a:spcBef>
              <a:buNone/>
            </a:pPr>
            <a:endParaRPr lang="en-US" sz="1000" dirty="0" smtClean="0"/>
          </a:p>
          <a:p>
            <a:pPr marL="0" indent="0">
              <a:spcBef>
                <a:spcPts val="0"/>
              </a:spcBef>
              <a:buNone/>
            </a:pPr>
            <a:endParaRPr lang="en-US" sz="1000" dirty="0" smtClean="0"/>
          </a:p>
          <a:p>
            <a:pPr marL="0" indent="0">
              <a:spcBef>
                <a:spcPts val="0"/>
              </a:spcBef>
              <a:buNone/>
            </a:pPr>
            <a:endParaRPr lang="en-US" sz="1000" dirty="0" smtClean="0"/>
          </a:p>
          <a:p>
            <a:pPr marL="0" indent="0">
              <a:spcBef>
                <a:spcPts val="0"/>
              </a:spcBef>
              <a:buNone/>
            </a:pPr>
            <a:endParaRPr lang="en-US" sz="1000" dirty="0" smtClean="0"/>
          </a:p>
          <a:p>
            <a:pPr marL="0" indent="0">
              <a:spcBef>
                <a:spcPts val="0"/>
              </a:spcBef>
              <a:buNone/>
            </a:pPr>
            <a:endParaRPr lang="en-US" sz="1000" dirty="0" smtClean="0"/>
          </a:p>
          <a:p>
            <a:pPr marL="0" indent="0">
              <a:spcBef>
                <a:spcPts val="0"/>
              </a:spcBef>
              <a:buNone/>
            </a:pPr>
            <a:endParaRPr lang="en-US" sz="1000" dirty="0" smtClean="0"/>
          </a:p>
        </p:txBody>
      </p:sp>
      <p:sp>
        <p:nvSpPr>
          <p:cNvPr id="3" name="Title 2"/>
          <p:cNvSpPr>
            <a:spLocks noGrp="1"/>
          </p:cNvSpPr>
          <p:nvPr>
            <p:ph type="title"/>
          </p:nvPr>
        </p:nvSpPr>
        <p:spPr/>
        <p:txBody>
          <a:bodyPr/>
          <a:lstStyle/>
          <a:p>
            <a:r>
              <a:rPr lang="en-US" dirty="0" smtClean="0"/>
              <a:t>Bibliography</a:t>
            </a:r>
            <a:endParaRPr lang="en-US" dirty="0"/>
          </a:p>
        </p:txBody>
      </p:sp>
      <p:sp>
        <p:nvSpPr>
          <p:cNvPr id="4" name="Slide Number Placeholder 3"/>
          <p:cNvSpPr>
            <a:spLocks noGrp="1"/>
          </p:cNvSpPr>
          <p:nvPr>
            <p:ph type="sldNum" sz="quarter" idx="12"/>
          </p:nvPr>
        </p:nvSpPr>
        <p:spPr/>
        <p:txBody>
          <a:bodyPr/>
          <a:lstStyle/>
          <a:p>
            <a:fld id="{89A285D8-B1CC-4D45-993F-C26C8FD8DEF7}" type="slidenum">
              <a:rPr lang="en-US" smtClean="0"/>
              <a:pPr/>
              <a:t>45</a:t>
            </a:fld>
            <a:endParaRPr lang="en-US"/>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5800" y="1524000"/>
            <a:ext cx="8001000" cy="4449763"/>
          </a:xfrm>
        </p:spPr>
        <p:txBody>
          <a:bodyPr>
            <a:noAutofit/>
          </a:bodyPr>
          <a:lstStyle/>
          <a:p>
            <a:pPr marL="0" indent="0">
              <a:spcBef>
                <a:spcPts val="0"/>
              </a:spcBef>
              <a:buNone/>
            </a:pPr>
            <a:r>
              <a:rPr lang="en-US" sz="1000" dirty="0" err="1" smtClean="0"/>
              <a:t>Bahbahani</a:t>
            </a:r>
            <a:r>
              <a:rPr lang="en-US" sz="1000" dirty="0" smtClean="0"/>
              <a:t>, K. 2008. “The Changing Face of Kelowna: Best Practices for Creating a Welcoming Community” www.interculturalkelowna.com/docs/best-practices.doc (accessed 23 September 2011).</a:t>
            </a:r>
          </a:p>
          <a:p>
            <a:pPr marL="0" indent="0">
              <a:spcBef>
                <a:spcPts val="0"/>
              </a:spcBef>
              <a:buNone/>
            </a:pPr>
            <a:endParaRPr lang="en-US" sz="1000" b="1" dirty="0" smtClean="0"/>
          </a:p>
          <a:p>
            <a:pPr marL="0" indent="0">
              <a:spcBef>
                <a:spcPts val="0"/>
              </a:spcBef>
              <a:buNone/>
            </a:pPr>
            <a:r>
              <a:rPr lang="en-US" sz="1000" dirty="0" smtClean="0"/>
              <a:t>Belkhodja, Chedly and M. </a:t>
            </a:r>
            <a:r>
              <a:rPr lang="en-US" sz="1000" dirty="0" err="1" smtClean="0"/>
              <a:t>Beaudry</a:t>
            </a:r>
            <a:r>
              <a:rPr lang="en-US" sz="1000" dirty="0" smtClean="0"/>
              <a:t>. 2008. “Developing Reception and Integration Strategies in Urban Francophone Minority Communities: The Experiences of Several Canadian Settlement Service Providers” </a:t>
            </a:r>
            <a:r>
              <a:rPr lang="en-US" sz="1000" i="1" dirty="0" smtClean="0"/>
              <a:t>Canadian Issues. </a:t>
            </a:r>
            <a:r>
              <a:rPr lang="en-US" sz="1000" dirty="0" smtClean="0"/>
              <a:t>Spring:</a:t>
            </a:r>
          </a:p>
          <a:p>
            <a:pPr marL="0" indent="0">
              <a:spcBef>
                <a:spcPts val="0"/>
              </a:spcBef>
              <a:buNone/>
            </a:pPr>
            <a:endParaRPr lang="en-US" sz="1000" dirty="0" smtClean="0"/>
          </a:p>
          <a:p>
            <a:pPr marL="0" indent="0">
              <a:spcBef>
                <a:spcPts val="0"/>
              </a:spcBef>
              <a:buNone/>
            </a:pPr>
            <a:r>
              <a:rPr lang="en-US" sz="1000" dirty="0" smtClean="0"/>
              <a:t>Belkhodja, Chedly ed. 2008. “Immigration and Diversity in Francophone Minority Communities” </a:t>
            </a:r>
            <a:r>
              <a:rPr lang="en-US" sz="1000" i="1" dirty="0" smtClean="0"/>
              <a:t>Canadian Issues </a:t>
            </a:r>
            <a:r>
              <a:rPr lang="en-US" sz="1000" dirty="0" smtClean="0"/>
              <a:t>Spring.</a:t>
            </a:r>
          </a:p>
          <a:p>
            <a:pPr marL="0" indent="0">
              <a:spcBef>
                <a:spcPts val="0"/>
              </a:spcBef>
              <a:buNone/>
            </a:pPr>
            <a:endParaRPr lang="en-US" sz="1000" dirty="0" smtClean="0"/>
          </a:p>
          <a:p>
            <a:pPr marL="0" indent="0">
              <a:spcBef>
                <a:spcPts val="0"/>
              </a:spcBef>
              <a:buNone/>
            </a:pPr>
            <a:r>
              <a:rPr lang="en-US" sz="1000" dirty="0" smtClean="0"/>
              <a:t>Belkhodja, Chedly. 2006. “A More Inclusive City? The Case of Moncton New </a:t>
            </a:r>
            <a:r>
              <a:rPr lang="en-US" sz="1000" dirty="0" err="1" smtClean="0"/>
              <a:t>Brusnwick</a:t>
            </a:r>
            <a:r>
              <a:rPr lang="en-US" sz="1000" dirty="0" smtClean="0"/>
              <a:t>” </a:t>
            </a:r>
            <a:r>
              <a:rPr lang="en-US" sz="1000" i="1" dirty="0" smtClean="0"/>
              <a:t>Our Diverse Cities </a:t>
            </a:r>
            <a:r>
              <a:rPr lang="en-US" sz="1000" dirty="0" smtClean="0"/>
              <a:t>Volume 2: 118-121.</a:t>
            </a:r>
          </a:p>
          <a:p>
            <a:pPr marL="0" indent="0">
              <a:spcBef>
                <a:spcPts val="0"/>
              </a:spcBef>
              <a:buNone/>
            </a:pPr>
            <a:endParaRPr lang="en-US" sz="1000" dirty="0" smtClean="0"/>
          </a:p>
          <a:p>
            <a:pPr marL="0" indent="0">
              <a:spcBef>
                <a:spcPts val="0"/>
              </a:spcBef>
              <a:buNone/>
            </a:pPr>
            <a:r>
              <a:rPr lang="en-US" sz="1000" dirty="0" smtClean="0"/>
              <a:t>Block, Tina. 2006. “Approaches to Attracting and Retaining Newcomers in the City of Greater Sudbury, Ontario” </a:t>
            </a:r>
            <a:r>
              <a:rPr lang="en-US" sz="1000" i="1" dirty="0" smtClean="0"/>
              <a:t>Our Diverse Cities </a:t>
            </a:r>
            <a:r>
              <a:rPr lang="en-US" sz="1000" dirty="0" smtClean="0"/>
              <a:t>Volume 2: 36-43.</a:t>
            </a:r>
          </a:p>
          <a:p>
            <a:pPr marL="0" indent="0">
              <a:spcBef>
                <a:spcPts val="0"/>
              </a:spcBef>
              <a:buNone/>
            </a:pPr>
            <a:endParaRPr lang="en-US" sz="1000" dirty="0" smtClean="0"/>
          </a:p>
          <a:p>
            <a:pPr marL="0" indent="0">
              <a:spcBef>
                <a:spcPts val="0"/>
              </a:spcBef>
              <a:buNone/>
            </a:pPr>
            <a:r>
              <a:rPr lang="en-US" sz="1000" dirty="0" smtClean="0"/>
              <a:t>Bourget, Ann. 2006. “Immigration to Quebec City: Issues and Future Perspectives” </a:t>
            </a:r>
            <a:r>
              <a:rPr lang="en-US" sz="1000" i="1" dirty="0" smtClean="0"/>
              <a:t>Our Diverse Cities </a:t>
            </a:r>
            <a:r>
              <a:rPr lang="en-US" sz="1000" dirty="0" smtClean="0"/>
              <a:t>Volume 2: 98-101.</a:t>
            </a:r>
          </a:p>
          <a:p>
            <a:pPr marL="0" indent="0">
              <a:spcBef>
                <a:spcPts val="0"/>
              </a:spcBef>
              <a:buNone/>
            </a:pPr>
            <a:endParaRPr lang="en-US" sz="1000" dirty="0" smtClean="0"/>
          </a:p>
          <a:p>
            <a:pPr marL="0" indent="0">
              <a:spcBef>
                <a:spcPts val="0"/>
              </a:spcBef>
              <a:buNone/>
            </a:pPr>
            <a:r>
              <a:rPr lang="en-US" sz="1000" dirty="0" smtClean="0"/>
              <a:t>Bradford, Neil and Victoria Esses. 2012. “Integration and Inclusion in London” in Caroline Andrew, John Biles, Meyer Burstein, Victoria </a:t>
            </a:r>
            <a:r>
              <a:rPr lang="en-US" sz="1000" dirty="0" err="1" smtClean="0"/>
              <a:t>Esses</a:t>
            </a:r>
            <a:r>
              <a:rPr lang="en-US" sz="1000" dirty="0" smtClean="0"/>
              <a:t> and Erin </a:t>
            </a:r>
            <a:r>
              <a:rPr lang="en-US" sz="1000" dirty="0" err="1" smtClean="0"/>
              <a:t>Tolley</a:t>
            </a:r>
            <a:r>
              <a:rPr lang="en-US" sz="1000" dirty="0" smtClean="0"/>
              <a:t> eds. </a:t>
            </a:r>
            <a:r>
              <a:rPr lang="en-US" sz="1000" u="sng" dirty="0" smtClean="0"/>
              <a:t>Immigration, Integration and Inclusion in Ontario Cities.</a:t>
            </a:r>
            <a:r>
              <a:rPr lang="en-US" sz="1000" dirty="0" smtClean="0"/>
              <a:t> McGill-Queen’s University Press.</a:t>
            </a:r>
          </a:p>
          <a:p>
            <a:pPr marL="0" indent="0">
              <a:spcBef>
                <a:spcPts val="0"/>
              </a:spcBef>
              <a:buNone/>
            </a:pPr>
            <a:endParaRPr lang="en-US" sz="1000" dirty="0" smtClean="0"/>
          </a:p>
          <a:p>
            <a:pPr marL="0" indent="0">
              <a:spcBef>
                <a:spcPts val="0"/>
              </a:spcBef>
              <a:buNone/>
            </a:pPr>
            <a:r>
              <a:rPr lang="en-US" sz="1000" dirty="0" smtClean="0"/>
              <a:t>Broadway, Michael. 2009. “Meatpacking and the Transformation of Rural Communities: A Comparison of Brooks Alberta and Garden City, Kansas” </a:t>
            </a:r>
            <a:r>
              <a:rPr lang="en-US" sz="1000" i="1" dirty="0" smtClean="0"/>
              <a:t>Rural Sociology </a:t>
            </a:r>
            <a:r>
              <a:rPr lang="en-US" sz="1000" dirty="0" smtClean="0"/>
              <a:t>72(4): 560-582.</a:t>
            </a:r>
          </a:p>
          <a:p>
            <a:pPr marL="0" indent="0">
              <a:spcBef>
                <a:spcPts val="0"/>
              </a:spcBef>
              <a:buNone/>
            </a:pPr>
            <a:endParaRPr lang="en-US" sz="1000" dirty="0" smtClean="0"/>
          </a:p>
          <a:p>
            <a:pPr marL="0" indent="0">
              <a:spcBef>
                <a:spcPts val="0"/>
              </a:spcBef>
              <a:buNone/>
            </a:pPr>
            <a:r>
              <a:rPr lang="en-US" sz="1000" dirty="0" err="1" smtClean="0"/>
              <a:t>Brochu</a:t>
            </a:r>
            <a:r>
              <a:rPr lang="en-US" sz="1000" dirty="0" smtClean="0"/>
              <a:t>, Paula and Caroline Abu-</a:t>
            </a:r>
            <a:r>
              <a:rPr lang="en-US" sz="1000" dirty="0" err="1" smtClean="0"/>
              <a:t>Ayyash</a:t>
            </a:r>
            <a:r>
              <a:rPr lang="en-US" sz="1000" dirty="0" smtClean="0"/>
              <a:t>. 2006. “Barriers and </a:t>
            </a:r>
            <a:r>
              <a:rPr lang="en-US" sz="1000" dirty="0" err="1" smtClean="0"/>
              <a:t>Startegies</a:t>
            </a:r>
            <a:r>
              <a:rPr lang="en-US" sz="1000" dirty="0" smtClean="0"/>
              <a:t> for Recruitment and Retention of Immigrants in London, </a:t>
            </a:r>
            <a:r>
              <a:rPr lang="en-US" sz="1000" dirty="0" err="1" smtClean="0"/>
              <a:t>Ontrio</a:t>
            </a:r>
            <a:r>
              <a:rPr lang="en-US" sz="1000" dirty="0" smtClean="0"/>
              <a:t>” </a:t>
            </a:r>
            <a:r>
              <a:rPr lang="en-US" sz="1000" i="1" dirty="0" smtClean="0"/>
              <a:t>Our Diverse Cities </a:t>
            </a:r>
            <a:r>
              <a:rPr lang="en-US" sz="1000" dirty="0" smtClean="0"/>
              <a:t>Volume 2: 27-30.</a:t>
            </a:r>
          </a:p>
          <a:p>
            <a:pPr marL="0" indent="0">
              <a:spcBef>
                <a:spcPts val="0"/>
              </a:spcBef>
              <a:buNone/>
            </a:pPr>
            <a:endParaRPr lang="en-US" sz="1000" dirty="0" smtClean="0"/>
          </a:p>
          <a:p>
            <a:pPr marL="0" indent="0">
              <a:spcBef>
                <a:spcPts val="0"/>
              </a:spcBef>
              <a:buNone/>
            </a:pPr>
            <a:r>
              <a:rPr lang="en-US" sz="1000" dirty="0" err="1" smtClean="0"/>
              <a:t>Bucklaschuk</a:t>
            </a:r>
            <a:r>
              <a:rPr lang="en-US" sz="1000" dirty="0" smtClean="0"/>
              <a:t>, Jill and Monika </a:t>
            </a:r>
            <a:r>
              <a:rPr lang="en-US" sz="1000" dirty="0" err="1" smtClean="0"/>
              <a:t>Sormova</a:t>
            </a:r>
            <a:r>
              <a:rPr lang="en-US" sz="1000" dirty="0" smtClean="0"/>
              <a:t>. 2011. “Enhancing and Linking </a:t>
            </a:r>
            <a:r>
              <a:rPr lang="en-US" sz="1000" dirty="0" err="1" smtClean="0"/>
              <a:t>Ethnocultural</a:t>
            </a:r>
            <a:r>
              <a:rPr lang="en-US" sz="1000" dirty="0" smtClean="0"/>
              <a:t> Organizations and Communities in Rural Manitoba: A Focus on Brandon and Steinbach” A Research report prepared for the Northern Ontario, Manitoba, and Saskatchewan regional node of the social economy suite.</a:t>
            </a:r>
          </a:p>
          <a:p>
            <a:pPr marL="0" indent="0">
              <a:spcBef>
                <a:spcPts val="0"/>
              </a:spcBef>
              <a:buNone/>
            </a:pPr>
            <a:endParaRPr lang="en-US" sz="1000" dirty="0" smtClean="0"/>
          </a:p>
          <a:p>
            <a:pPr marL="0" indent="0">
              <a:spcBef>
                <a:spcPts val="0"/>
              </a:spcBef>
              <a:buNone/>
            </a:pPr>
            <a:r>
              <a:rPr lang="en-US" sz="1000" dirty="0" smtClean="0"/>
              <a:t>Canada’s Rural Partnership. 2001. “Community Dialogue Toolkit” </a:t>
            </a:r>
            <a:r>
              <a:rPr lang="en-US" sz="1000" dirty="0" err="1" smtClean="0"/>
              <a:t>http://www.rural.gc.ca/RURAL/display-afficher.do?id</a:t>
            </a:r>
            <a:r>
              <a:rPr lang="en-US" sz="1000" dirty="0" smtClean="0"/>
              <a:t>=1239289563390&amp;lang=eng (accessed 23 September 2011).</a:t>
            </a:r>
          </a:p>
          <a:p>
            <a:pPr marL="0" indent="0">
              <a:spcBef>
                <a:spcPts val="0"/>
              </a:spcBef>
              <a:buNone/>
            </a:pPr>
            <a:endParaRPr lang="en-US" sz="1000" dirty="0" smtClean="0"/>
          </a:p>
          <a:p>
            <a:pPr marL="0" indent="0">
              <a:spcBef>
                <a:spcPts val="0"/>
              </a:spcBef>
              <a:buNone/>
            </a:pPr>
            <a:endParaRPr lang="en-US" sz="1000" i="1" dirty="0" smtClean="0"/>
          </a:p>
          <a:p>
            <a:pPr marL="0" indent="0">
              <a:spcBef>
                <a:spcPts val="0"/>
              </a:spcBef>
              <a:buNone/>
            </a:pPr>
            <a:endParaRPr lang="en-US" sz="1000" dirty="0" smtClean="0"/>
          </a:p>
          <a:p>
            <a:pPr marL="0" indent="0">
              <a:spcBef>
                <a:spcPts val="0"/>
              </a:spcBef>
              <a:buNone/>
            </a:pPr>
            <a:endParaRPr lang="en-US" sz="1000" dirty="0" smtClean="0"/>
          </a:p>
          <a:p>
            <a:pPr marL="0" indent="0">
              <a:spcBef>
                <a:spcPts val="0"/>
              </a:spcBef>
              <a:buNone/>
            </a:pPr>
            <a:endParaRPr lang="en-US" sz="1000" dirty="0" smtClean="0"/>
          </a:p>
          <a:p>
            <a:pPr marL="0" indent="0">
              <a:spcBef>
                <a:spcPts val="0"/>
              </a:spcBef>
              <a:buNone/>
            </a:pPr>
            <a:endParaRPr lang="en-US" sz="1000" dirty="0" smtClean="0"/>
          </a:p>
          <a:p>
            <a:pPr>
              <a:buNone/>
            </a:pPr>
            <a:endParaRPr lang="en-US" sz="1000" dirty="0"/>
          </a:p>
        </p:txBody>
      </p:sp>
      <p:sp>
        <p:nvSpPr>
          <p:cNvPr id="3" name="Slide Number Placeholder 2"/>
          <p:cNvSpPr>
            <a:spLocks noGrp="1"/>
          </p:cNvSpPr>
          <p:nvPr>
            <p:ph type="sldNum" sz="quarter" idx="12"/>
          </p:nvPr>
        </p:nvSpPr>
        <p:spPr/>
        <p:txBody>
          <a:bodyPr/>
          <a:lstStyle/>
          <a:p>
            <a:fld id="{89A285D8-B1CC-4D45-993F-C26C8FD8DEF7}" type="slidenum">
              <a:rPr lang="en-US" smtClean="0"/>
              <a:pPr/>
              <a:t>46</a:t>
            </a:fld>
            <a:endParaRPr lang="en-US"/>
          </a:p>
        </p:txBody>
      </p:sp>
      <p:sp>
        <p:nvSpPr>
          <p:cNvPr id="4" name="Title 3"/>
          <p:cNvSpPr>
            <a:spLocks noGrp="1"/>
          </p:cNvSpPr>
          <p:nvPr>
            <p:ph type="title"/>
          </p:nvPr>
        </p:nvSpPr>
        <p:spPr/>
        <p:txBody>
          <a:bodyPr/>
          <a:lstStyle/>
          <a:p>
            <a:r>
              <a:rPr lang="en-US" dirty="0" smtClean="0"/>
              <a:t>Bibliography (cont.)</a:t>
            </a:r>
            <a:endParaRPr lang="en-US"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5800" y="1447800"/>
            <a:ext cx="8001000" cy="4717504"/>
          </a:xfrm>
        </p:spPr>
        <p:txBody>
          <a:bodyPr>
            <a:noAutofit/>
          </a:bodyPr>
          <a:lstStyle/>
          <a:p>
            <a:pPr marL="0" indent="0">
              <a:spcBef>
                <a:spcPts val="0"/>
              </a:spcBef>
              <a:buNone/>
            </a:pPr>
            <a:endParaRPr lang="en-US" sz="1000" dirty="0" smtClean="0"/>
          </a:p>
          <a:p>
            <a:pPr marL="0" indent="0">
              <a:spcBef>
                <a:spcPts val="0"/>
              </a:spcBef>
              <a:buNone/>
            </a:pPr>
            <a:r>
              <a:rPr lang="en-US" sz="1000" dirty="0" smtClean="0"/>
              <a:t>Broadway, Michael. 2009. “Meatpacking and the Transformation of Rural Communities: A Comparison of Brooks Alberta and Garden City, Kansas” </a:t>
            </a:r>
            <a:r>
              <a:rPr lang="en-US" sz="1000" i="1" dirty="0" smtClean="0"/>
              <a:t>Rural Sociology </a:t>
            </a:r>
            <a:r>
              <a:rPr lang="en-US" sz="1000" dirty="0" smtClean="0"/>
              <a:t>72(4): 560-582.</a:t>
            </a:r>
          </a:p>
          <a:p>
            <a:pPr marL="0" indent="0">
              <a:spcBef>
                <a:spcPts val="0"/>
              </a:spcBef>
              <a:buNone/>
            </a:pPr>
            <a:endParaRPr lang="en-US" sz="1000" dirty="0" smtClean="0"/>
          </a:p>
          <a:p>
            <a:pPr marL="0" indent="0">
              <a:spcBef>
                <a:spcPts val="0"/>
              </a:spcBef>
              <a:buNone/>
            </a:pPr>
            <a:r>
              <a:rPr lang="en-US" sz="1000" dirty="0" err="1" smtClean="0"/>
              <a:t>Brochu</a:t>
            </a:r>
            <a:r>
              <a:rPr lang="en-US" sz="1000" dirty="0" smtClean="0"/>
              <a:t>, Paula and Caroline Abu-</a:t>
            </a:r>
            <a:r>
              <a:rPr lang="en-US" sz="1000" dirty="0" err="1" smtClean="0"/>
              <a:t>Ayyash</a:t>
            </a:r>
            <a:r>
              <a:rPr lang="en-US" sz="1000" dirty="0" smtClean="0"/>
              <a:t>. 2006. “Barriers and </a:t>
            </a:r>
            <a:r>
              <a:rPr lang="en-US" sz="1000" dirty="0" err="1" smtClean="0"/>
              <a:t>Startegies</a:t>
            </a:r>
            <a:r>
              <a:rPr lang="en-US" sz="1000" dirty="0" smtClean="0"/>
              <a:t> for Recruitment and Retention of Immigrants in London, </a:t>
            </a:r>
            <a:r>
              <a:rPr lang="en-US" sz="1000" dirty="0" err="1" smtClean="0"/>
              <a:t>Ontrio</a:t>
            </a:r>
            <a:r>
              <a:rPr lang="en-US" sz="1000" dirty="0" smtClean="0"/>
              <a:t>” </a:t>
            </a:r>
            <a:r>
              <a:rPr lang="en-US" sz="1000" i="1" dirty="0" smtClean="0"/>
              <a:t>Our Diverse Cities </a:t>
            </a:r>
            <a:r>
              <a:rPr lang="en-US" sz="1000" dirty="0" smtClean="0"/>
              <a:t>Volume 2: 27-30.</a:t>
            </a:r>
          </a:p>
          <a:p>
            <a:pPr marL="0" indent="0">
              <a:spcBef>
                <a:spcPts val="0"/>
              </a:spcBef>
              <a:buNone/>
            </a:pPr>
            <a:endParaRPr lang="en-US" sz="1000" dirty="0" smtClean="0"/>
          </a:p>
          <a:p>
            <a:pPr marL="0" indent="0">
              <a:spcBef>
                <a:spcPts val="0"/>
              </a:spcBef>
              <a:buNone/>
            </a:pPr>
            <a:r>
              <a:rPr lang="en-US" sz="1000" dirty="0" err="1" smtClean="0"/>
              <a:t>Bucklaschuk</a:t>
            </a:r>
            <a:r>
              <a:rPr lang="en-US" sz="1000" dirty="0" smtClean="0"/>
              <a:t>, Jill and Monika </a:t>
            </a:r>
            <a:r>
              <a:rPr lang="en-US" sz="1000" dirty="0" err="1" smtClean="0"/>
              <a:t>Sormova</a:t>
            </a:r>
            <a:r>
              <a:rPr lang="en-US" sz="1000" dirty="0" smtClean="0"/>
              <a:t>. 2011. “Enhancing and Linking </a:t>
            </a:r>
            <a:r>
              <a:rPr lang="en-US" sz="1000" dirty="0" err="1" smtClean="0"/>
              <a:t>Ethnocultural</a:t>
            </a:r>
            <a:r>
              <a:rPr lang="en-US" sz="1000" dirty="0" smtClean="0"/>
              <a:t> Organizations and Communities in Rural Manitoba: A Focus on Brandon and Steinbach” A Research report prepared for the Northern Ontario, Manitoba, and Saskatchewan regional node of the social economy suite.</a:t>
            </a:r>
          </a:p>
          <a:p>
            <a:pPr marL="0" indent="0">
              <a:spcBef>
                <a:spcPts val="0"/>
              </a:spcBef>
              <a:buNone/>
            </a:pPr>
            <a:endParaRPr lang="en-US" sz="1000" dirty="0" smtClean="0"/>
          </a:p>
          <a:p>
            <a:pPr marL="0" indent="0">
              <a:spcBef>
                <a:spcPts val="0"/>
              </a:spcBef>
              <a:buNone/>
            </a:pPr>
            <a:r>
              <a:rPr lang="en-US" sz="1000" dirty="0" smtClean="0"/>
              <a:t>Burr, Kathleen. 2011. “Local Immigration Partnerships: Building Welcoming and Inclusive Communities Through Multi-level Governance” http://www.horizons.gc.ca/doclib/2011_0061_Burr_e.pdf (accessed 27 September 2011).</a:t>
            </a:r>
          </a:p>
          <a:p>
            <a:pPr marL="0" indent="0">
              <a:spcBef>
                <a:spcPts val="0"/>
              </a:spcBef>
              <a:buNone/>
            </a:pPr>
            <a:endParaRPr lang="en-US" sz="1000" dirty="0" smtClean="0"/>
          </a:p>
          <a:p>
            <a:pPr marL="0" indent="0">
              <a:spcBef>
                <a:spcPts val="0"/>
              </a:spcBef>
              <a:buNone/>
            </a:pPr>
            <a:r>
              <a:rPr lang="en-US" sz="1000" dirty="0" smtClean="0"/>
              <a:t>Carter, Tom. 2008. “Attracting Immigrants to Smaller Urban and Rural Communities: Lessons Learned from the Manitoba Provincial Nominee Program” </a:t>
            </a:r>
            <a:r>
              <a:rPr lang="en-US" sz="1000" i="1" dirty="0" smtClean="0"/>
              <a:t>International Migration and Integration </a:t>
            </a:r>
            <a:r>
              <a:rPr lang="en-US" sz="1000" dirty="0" smtClean="0"/>
              <a:t>9: 161-183.</a:t>
            </a:r>
          </a:p>
          <a:p>
            <a:pPr marL="0" indent="0">
              <a:spcBef>
                <a:spcPts val="0"/>
              </a:spcBef>
              <a:buNone/>
            </a:pPr>
            <a:endParaRPr lang="en-US" sz="1000" dirty="0" smtClean="0"/>
          </a:p>
          <a:p>
            <a:pPr marL="0" indent="0">
              <a:spcBef>
                <a:spcPts val="0"/>
              </a:spcBef>
              <a:buNone/>
            </a:pPr>
            <a:r>
              <a:rPr lang="en-US" sz="1000" dirty="0" smtClean="0"/>
              <a:t>Central Alberta Economic Partnership. 2008. “Attracting &amp; retaining immigrants: Employer Guide” http://www.centralalberta.ab.ca/imagesedit/CAEP_EmToolbox_final_low.pdf (accessed 22 September 2011).</a:t>
            </a:r>
          </a:p>
          <a:p>
            <a:pPr marL="0" indent="0">
              <a:spcBef>
                <a:spcPts val="0"/>
              </a:spcBef>
              <a:buNone/>
            </a:pPr>
            <a:endParaRPr lang="en-US" sz="1000" dirty="0" smtClean="0"/>
          </a:p>
          <a:p>
            <a:pPr marL="0" indent="0">
              <a:spcBef>
                <a:spcPts val="0"/>
              </a:spcBef>
              <a:buNone/>
            </a:pPr>
            <a:r>
              <a:rPr lang="en-US" sz="1000" dirty="0" smtClean="0"/>
              <a:t>Citizenship and Immigration Canada. 2010. </a:t>
            </a:r>
            <a:r>
              <a:rPr lang="en-US" sz="1000" i="1" dirty="0" smtClean="0"/>
              <a:t>Facts and Figures 2009. http://www.cic.gc.ca/english/resources/statistics/facts2009/index.asp (accessed 19 April 2011)</a:t>
            </a:r>
          </a:p>
          <a:p>
            <a:pPr marL="0" indent="0">
              <a:spcBef>
                <a:spcPts val="0"/>
              </a:spcBef>
              <a:buNone/>
            </a:pPr>
            <a:endParaRPr lang="en-US" sz="1000" dirty="0" smtClean="0"/>
          </a:p>
          <a:p>
            <a:pPr marL="0" indent="0">
              <a:spcBef>
                <a:spcPts val="0"/>
              </a:spcBef>
              <a:buNone/>
            </a:pPr>
            <a:r>
              <a:rPr lang="en-US" sz="1000" dirty="0" smtClean="0"/>
              <a:t>Citizenship and Immigration Canada. 2003. “The Small Centre Strategy: Regional Dispersion and Retention of Immigrants” Discussion Paper prepared for the National Settlement Conference II, Calgary, October.” http://www.diversityintheworkplace.ca/pdfs/Strategy_Paper.pdf (accessed 22 September 2011).</a:t>
            </a:r>
          </a:p>
          <a:p>
            <a:pPr marL="0" indent="0">
              <a:spcBef>
                <a:spcPts val="0"/>
              </a:spcBef>
              <a:buNone/>
            </a:pPr>
            <a:endParaRPr lang="en-US" sz="1000" dirty="0" smtClean="0"/>
          </a:p>
          <a:p>
            <a:pPr marL="0" indent="0">
              <a:spcBef>
                <a:spcPts val="0"/>
              </a:spcBef>
              <a:buNone/>
            </a:pPr>
            <a:r>
              <a:rPr lang="en-US" sz="1000" dirty="0" smtClean="0"/>
              <a:t>Citizenship and Immigration Canada. 1995. </a:t>
            </a:r>
            <a:r>
              <a:rPr lang="en-US" sz="1000" i="1" dirty="0" smtClean="0"/>
              <a:t>Citizenship and Immigration Statistics 1995. </a:t>
            </a:r>
          </a:p>
          <a:p>
            <a:pPr marL="0" indent="0">
              <a:spcBef>
                <a:spcPts val="0"/>
              </a:spcBef>
              <a:buNone/>
            </a:pPr>
            <a:endParaRPr lang="en-US" sz="1000" i="1" dirty="0" smtClean="0"/>
          </a:p>
          <a:p>
            <a:pPr marL="0" indent="0">
              <a:spcBef>
                <a:spcPts val="0"/>
              </a:spcBef>
              <a:buNone/>
            </a:pPr>
            <a:r>
              <a:rPr lang="en-US" sz="1000" dirty="0" smtClean="0"/>
              <a:t>City of Calgary. 2011. “Welcoming Community Policy: Framework and Implementation Plan” http://www.calgary.ca/CSPS/CNS/Documents/Social-research-policy-and-resources/welcoming-community-policy.pdf (accessed 26 September 2011).</a:t>
            </a:r>
          </a:p>
          <a:p>
            <a:pPr marL="0" indent="0">
              <a:spcBef>
                <a:spcPts val="0"/>
              </a:spcBef>
              <a:buNone/>
            </a:pPr>
            <a:endParaRPr lang="en-US" sz="1000" dirty="0" smtClean="0"/>
          </a:p>
          <a:p>
            <a:pPr marL="0" indent="0">
              <a:spcBef>
                <a:spcPts val="0"/>
              </a:spcBef>
              <a:buNone/>
            </a:pPr>
            <a:endParaRPr lang="en-US" sz="1000" dirty="0" smtClean="0"/>
          </a:p>
          <a:p>
            <a:pPr marL="0" indent="0">
              <a:spcBef>
                <a:spcPts val="0"/>
              </a:spcBef>
              <a:buNone/>
            </a:pPr>
            <a:endParaRPr lang="en-US" sz="1000" dirty="0" smtClean="0"/>
          </a:p>
          <a:p>
            <a:pPr marL="0" indent="0">
              <a:spcBef>
                <a:spcPts val="0"/>
              </a:spcBef>
              <a:buNone/>
            </a:pPr>
            <a:endParaRPr lang="en-US" sz="1000" dirty="0" smtClean="0"/>
          </a:p>
          <a:p>
            <a:pPr marL="0" indent="0">
              <a:spcBef>
                <a:spcPts val="0"/>
              </a:spcBef>
              <a:buNone/>
            </a:pPr>
            <a:endParaRPr lang="en-US" sz="1000" dirty="0" smtClean="0"/>
          </a:p>
          <a:p>
            <a:pPr marL="0" indent="0">
              <a:spcBef>
                <a:spcPts val="0"/>
              </a:spcBef>
              <a:buNone/>
            </a:pPr>
            <a:endParaRPr lang="en-US" sz="1000" dirty="0" smtClean="0"/>
          </a:p>
          <a:p>
            <a:pPr marL="0" indent="0">
              <a:spcBef>
                <a:spcPts val="0"/>
              </a:spcBef>
              <a:buNone/>
            </a:pPr>
            <a:endParaRPr lang="en-US" sz="1000" dirty="0" smtClean="0"/>
          </a:p>
          <a:p>
            <a:pPr marL="0" indent="0">
              <a:spcBef>
                <a:spcPts val="0"/>
              </a:spcBef>
              <a:buNone/>
            </a:pPr>
            <a:endParaRPr lang="en-US" sz="1000" dirty="0" smtClean="0"/>
          </a:p>
          <a:p>
            <a:pPr marL="0" indent="0">
              <a:spcBef>
                <a:spcPts val="0"/>
              </a:spcBef>
              <a:buNone/>
            </a:pPr>
            <a:endParaRPr lang="en-US" sz="1000" dirty="0" smtClean="0"/>
          </a:p>
          <a:p>
            <a:pPr marL="0" indent="0">
              <a:spcBef>
                <a:spcPts val="0"/>
              </a:spcBef>
              <a:buNone/>
            </a:pPr>
            <a:endParaRPr lang="en-US" sz="1000" dirty="0" smtClean="0"/>
          </a:p>
        </p:txBody>
      </p:sp>
      <p:sp>
        <p:nvSpPr>
          <p:cNvPr id="3" name="Slide Number Placeholder 2"/>
          <p:cNvSpPr>
            <a:spLocks noGrp="1"/>
          </p:cNvSpPr>
          <p:nvPr>
            <p:ph type="sldNum" sz="quarter" idx="12"/>
          </p:nvPr>
        </p:nvSpPr>
        <p:spPr/>
        <p:txBody>
          <a:bodyPr/>
          <a:lstStyle/>
          <a:p>
            <a:fld id="{89A285D8-B1CC-4D45-993F-C26C8FD8DEF7}" type="slidenum">
              <a:rPr lang="en-US" smtClean="0"/>
              <a:pPr/>
              <a:t>47</a:t>
            </a:fld>
            <a:endParaRPr lang="en-US"/>
          </a:p>
        </p:txBody>
      </p:sp>
      <p:sp>
        <p:nvSpPr>
          <p:cNvPr id="4" name="Title 3"/>
          <p:cNvSpPr>
            <a:spLocks noGrp="1"/>
          </p:cNvSpPr>
          <p:nvPr>
            <p:ph type="title"/>
          </p:nvPr>
        </p:nvSpPr>
        <p:spPr/>
        <p:txBody>
          <a:bodyPr/>
          <a:lstStyle/>
          <a:p>
            <a:r>
              <a:rPr lang="en-US" dirty="0" smtClean="0"/>
              <a:t>Bibliography (cont.)</a:t>
            </a:r>
            <a:endParaRPr lang="en-US"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5800" y="1524000"/>
            <a:ext cx="8001000" cy="4641304"/>
          </a:xfrm>
        </p:spPr>
        <p:txBody>
          <a:bodyPr>
            <a:noAutofit/>
          </a:bodyPr>
          <a:lstStyle/>
          <a:p>
            <a:pPr marL="0" indent="0">
              <a:spcBef>
                <a:spcPts val="0"/>
              </a:spcBef>
              <a:buNone/>
            </a:pPr>
            <a:r>
              <a:rPr lang="en-US" sz="1000" dirty="0" smtClean="0"/>
              <a:t>Coalition for Equal Access to Education. 2009. “Cultural Competence in Alberta Schools: Perceptions of ESL Families in Four Major School Boards” http://www.eslaction.com/main/Cultural%20Competence%20in%20Alberta%20Schools-%20Full%20Report.pdf (accessed 25 September 2011).</a:t>
            </a:r>
          </a:p>
          <a:p>
            <a:pPr marL="0" indent="0">
              <a:spcBef>
                <a:spcPts val="0"/>
              </a:spcBef>
              <a:buNone/>
            </a:pPr>
            <a:endParaRPr lang="en-US" sz="1000" dirty="0" smtClean="0"/>
          </a:p>
          <a:p>
            <a:pPr marL="0" indent="0">
              <a:spcBef>
                <a:spcPts val="0"/>
              </a:spcBef>
              <a:buNone/>
            </a:pPr>
            <a:r>
              <a:rPr lang="en-US" sz="1000" dirty="0" smtClean="0"/>
              <a:t>Coalition of Municipalities Against Racism and Discrimination. 2011a. “Common Commitments” http://www.cmard.ca/index.php?option=com_content&amp;view=article&amp;id=8&amp;Itemid=13&amp;lang=en (accessed 23 September 2011).</a:t>
            </a:r>
          </a:p>
          <a:p>
            <a:pPr marL="0" indent="0">
              <a:spcBef>
                <a:spcPts val="0"/>
              </a:spcBef>
              <a:buNone/>
            </a:pPr>
            <a:endParaRPr lang="en-US" sz="1000" dirty="0" smtClean="0"/>
          </a:p>
          <a:p>
            <a:pPr marL="0" indent="0">
              <a:spcBef>
                <a:spcPts val="0"/>
              </a:spcBef>
              <a:buNone/>
            </a:pPr>
            <a:r>
              <a:rPr lang="en-US" sz="1000" dirty="0" smtClean="0"/>
              <a:t>Coalition of Municipalities Against Racism and Discrimination. 2011b. “Common Declaration.”  http://www.cmard.ca/index.php?option=com_content&amp;view=article&amp;id=7&amp;Itemid=12&amp;lang=en (accessed 23 September 2011).</a:t>
            </a:r>
          </a:p>
          <a:p>
            <a:pPr marL="0" indent="0">
              <a:spcBef>
                <a:spcPts val="0"/>
              </a:spcBef>
              <a:buNone/>
            </a:pPr>
            <a:endParaRPr lang="en-US" sz="1000" dirty="0" smtClean="0"/>
          </a:p>
          <a:p>
            <a:pPr marL="0" indent="0">
              <a:spcBef>
                <a:spcPts val="0"/>
              </a:spcBef>
              <a:buNone/>
            </a:pPr>
            <a:r>
              <a:rPr lang="en-US" sz="1000" dirty="0" smtClean="0"/>
              <a:t>Conference Board of Canada. 2009. “Immigrant-friendly Communities: Making Immigration Work for Employers and Other Stakeholders in Small-Town Canada.”</a:t>
            </a:r>
          </a:p>
          <a:p>
            <a:pPr marL="0" indent="0">
              <a:spcBef>
                <a:spcPts val="0"/>
              </a:spcBef>
              <a:buNone/>
            </a:pPr>
            <a:endParaRPr lang="en-US" sz="1000" dirty="0" smtClean="0"/>
          </a:p>
          <a:p>
            <a:pPr marL="0" indent="0">
              <a:spcBef>
                <a:spcPts val="0"/>
              </a:spcBef>
              <a:buNone/>
            </a:pPr>
            <a:r>
              <a:rPr lang="en-US" sz="1000" dirty="0" smtClean="0"/>
              <a:t>Cooper, </a:t>
            </a:r>
            <a:r>
              <a:rPr lang="en-US" sz="1000" dirty="0" err="1" smtClean="0"/>
              <a:t>Merril</a:t>
            </a:r>
            <a:r>
              <a:rPr lang="en-US" sz="1000" dirty="0" smtClean="0"/>
              <a:t>. 2007. “Pathways to Change: Facilitating the full civic engagement of diversity groups in Canadian society” http://culture.alberta.ca/hremf/priorities/docs/PathwaysToChange.pdf (accessed 22 September 2011).</a:t>
            </a:r>
          </a:p>
          <a:p>
            <a:pPr marL="0" indent="0">
              <a:spcBef>
                <a:spcPts val="0"/>
              </a:spcBef>
              <a:buNone/>
            </a:pPr>
            <a:endParaRPr lang="en-US" sz="1000" dirty="0" smtClean="0"/>
          </a:p>
          <a:p>
            <a:pPr marL="0" indent="0">
              <a:spcBef>
                <a:spcPts val="0"/>
              </a:spcBef>
              <a:buNone/>
            </a:pPr>
            <a:r>
              <a:rPr lang="en-US" sz="1000" dirty="0" err="1" smtClean="0"/>
              <a:t>Corriveau</a:t>
            </a:r>
            <a:r>
              <a:rPr lang="en-US" sz="1000" dirty="0" smtClean="0"/>
              <a:t>, A-M, and J-Y la </a:t>
            </a:r>
            <a:r>
              <a:rPr lang="en-US" sz="1000" dirty="0" err="1" smtClean="0"/>
              <a:t>Rougery</a:t>
            </a:r>
            <a:r>
              <a:rPr lang="en-US" sz="1000" dirty="0" smtClean="0"/>
              <a:t>. 2007. “Welcoming and Integrating Immigrants: </a:t>
            </a:r>
            <a:r>
              <a:rPr lang="en-US" sz="1000" dirty="0" err="1" smtClean="0"/>
              <a:t>Sherbrooke’s</a:t>
            </a:r>
            <a:r>
              <a:rPr lang="en-US" sz="1000" dirty="0" smtClean="0"/>
              <a:t> Experience” </a:t>
            </a:r>
            <a:r>
              <a:rPr lang="en-US" sz="1000" i="1" dirty="0" smtClean="0"/>
              <a:t>Our Diverse Cities </a:t>
            </a:r>
            <a:r>
              <a:rPr lang="en-US" sz="1000" dirty="0" smtClean="0"/>
              <a:t>2: 102-105.</a:t>
            </a:r>
          </a:p>
          <a:p>
            <a:pPr marL="0" indent="0">
              <a:spcBef>
                <a:spcPts val="0"/>
              </a:spcBef>
              <a:buNone/>
            </a:pPr>
            <a:endParaRPr lang="en-US" sz="1000" dirty="0" smtClean="0"/>
          </a:p>
          <a:p>
            <a:pPr marL="0" indent="0">
              <a:spcBef>
                <a:spcPts val="0"/>
              </a:spcBef>
              <a:buNone/>
            </a:pPr>
            <a:r>
              <a:rPr lang="en-US" sz="1000" dirty="0" smtClean="0"/>
              <a:t>County of Lambton. 2010. “Developing Sustainable Solutions for the Attraction and Inclusion of Newcomers to Sarnia-Lambton”  http://welcomingcommunities.ca/wp-content/uploads/2011/09/09.pdf (accessed 27 September 2011).</a:t>
            </a:r>
          </a:p>
          <a:p>
            <a:pPr marL="0" indent="0">
              <a:spcBef>
                <a:spcPts val="0"/>
              </a:spcBef>
              <a:buNone/>
            </a:pPr>
            <a:endParaRPr lang="en-US" sz="1000" dirty="0" smtClean="0"/>
          </a:p>
          <a:p>
            <a:pPr marL="0" indent="0">
              <a:spcBef>
                <a:spcPts val="0"/>
              </a:spcBef>
              <a:buNone/>
            </a:pPr>
            <a:r>
              <a:rPr lang="en-US" sz="1000" dirty="0" err="1" smtClean="0"/>
              <a:t>Coutinho</a:t>
            </a:r>
            <a:r>
              <a:rPr lang="en-US" sz="1000" dirty="0" smtClean="0"/>
              <a:t>, Louis. 2006. “Halifax: A Welcoming Community” </a:t>
            </a:r>
            <a:r>
              <a:rPr lang="en-US" sz="1000" i="1" dirty="0" smtClean="0"/>
              <a:t>Our Diverse Cities </a:t>
            </a:r>
            <a:r>
              <a:rPr lang="en-US" sz="1000" dirty="0" smtClean="0"/>
              <a:t>Volume 3: 122-124.</a:t>
            </a:r>
          </a:p>
          <a:p>
            <a:pPr marL="0" indent="0">
              <a:spcBef>
                <a:spcPts val="0"/>
              </a:spcBef>
              <a:buNone/>
            </a:pPr>
            <a:endParaRPr lang="en-US" sz="1000" dirty="0" smtClean="0"/>
          </a:p>
          <a:p>
            <a:pPr marL="0" indent="0">
              <a:spcBef>
                <a:spcPts val="0"/>
              </a:spcBef>
              <a:buNone/>
            </a:pPr>
            <a:r>
              <a:rPr lang="en-US" sz="1000" dirty="0" err="1" smtClean="0"/>
              <a:t>Derwing</a:t>
            </a:r>
            <a:r>
              <a:rPr lang="en-US" sz="1000" dirty="0" smtClean="0"/>
              <a:t>, Tracey and Harvey </a:t>
            </a:r>
            <a:r>
              <a:rPr lang="en-US" sz="1000" dirty="0" err="1" smtClean="0"/>
              <a:t>Krahn</a:t>
            </a:r>
            <a:r>
              <a:rPr lang="en-US" sz="1000" dirty="0" smtClean="0"/>
              <a:t>. 2006. “Edmonton’s Approach to Attracting and Retaining New Immigrants” </a:t>
            </a:r>
            <a:r>
              <a:rPr lang="en-US" sz="1000" i="1" dirty="0" smtClean="0"/>
              <a:t>Our Diverse Cities </a:t>
            </a:r>
            <a:r>
              <a:rPr lang="en-US" sz="1000" dirty="0" smtClean="0"/>
              <a:t>Volume 2: 9-13.</a:t>
            </a:r>
          </a:p>
          <a:p>
            <a:pPr marL="0" indent="0">
              <a:spcBef>
                <a:spcPts val="0"/>
              </a:spcBef>
              <a:buNone/>
            </a:pPr>
            <a:endParaRPr lang="en-US" sz="1000" dirty="0" smtClean="0"/>
          </a:p>
          <a:p>
            <a:pPr marL="0" indent="0">
              <a:spcBef>
                <a:spcPts val="0"/>
              </a:spcBef>
              <a:buNone/>
            </a:pPr>
            <a:r>
              <a:rPr lang="en-US" sz="1000" dirty="0" err="1" smtClean="0"/>
              <a:t>Drolet</a:t>
            </a:r>
            <a:r>
              <a:rPr lang="en-US" sz="1000" dirty="0" smtClean="0"/>
              <a:t>, Julie. 2010. “Settlement Experiences of Immigrants in BC: The Small City Context” presentation at the Metropolis Welcoming Communities Seminar, Ottawa </a:t>
            </a:r>
            <a:r>
              <a:rPr lang="en-US" sz="1000" dirty="0" err="1" smtClean="0"/>
              <a:t>http://canada.metropolis.net/events/metropolis_presents/Metropolis_presents_Welcoming_Seminar/Drolet_E.pdf</a:t>
            </a:r>
            <a:r>
              <a:rPr lang="en-US" sz="1000" dirty="0" smtClean="0"/>
              <a:t> (accessed 23 September 2011). </a:t>
            </a:r>
          </a:p>
          <a:p>
            <a:pPr marL="0" indent="0">
              <a:spcBef>
                <a:spcPts val="0"/>
              </a:spcBef>
              <a:buNone/>
            </a:pPr>
            <a:endParaRPr lang="en-US" sz="1000" dirty="0" smtClean="0"/>
          </a:p>
          <a:p>
            <a:pPr marL="0" indent="0">
              <a:spcBef>
                <a:spcPts val="0"/>
              </a:spcBef>
              <a:buNone/>
            </a:pPr>
            <a:r>
              <a:rPr lang="en-US" sz="1000" dirty="0" err="1" smtClean="0"/>
              <a:t>Drolet</a:t>
            </a:r>
            <a:r>
              <a:rPr lang="en-US" sz="1000" dirty="0" smtClean="0"/>
              <a:t>, Julie, Jeanette Robertson, </a:t>
            </a:r>
            <a:r>
              <a:rPr lang="en-US" sz="1000" dirty="0" err="1" smtClean="0"/>
              <a:t>Picku</a:t>
            </a:r>
            <a:r>
              <a:rPr lang="en-US" sz="1000" dirty="0" smtClean="0"/>
              <a:t> </a:t>
            </a:r>
            <a:r>
              <a:rPr lang="en-US" sz="1000" dirty="0" err="1" smtClean="0"/>
              <a:t>Multani</a:t>
            </a:r>
            <a:r>
              <a:rPr lang="en-US" sz="1000" dirty="0" smtClean="0"/>
              <a:t>, Wendy Robinson, and Monika </a:t>
            </a:r>
            <a:r>
              <a:rPr lang="en-US" sz="1000" dirty="0" err="1" smtClean="0"/>
              <a:t>Wroz</a:t>
            </a:r>
            <a:r>
              <a:rPr lang="en-US" sz="1000" dirty="0" smtClean="0"/>
              <a:t>. 2008. “Settlement Experiences in a Small City: Kamloops, British Columbia” </a:t>
            </a:r>
            <a:r>
              <a:rPr lang="en-US" sz="1000" i="1" dirty="0" smtClean="0"/>
              <a:t>Small Cities Imprint </a:t>
            </a:r>
            <a:r>
              <a:rPr lang="en-US" sz="1000" dirty="0" smtClean="0"/>
              <a:t>Volume 1(2008): 21-30. . http://smallcities.tru.ca/index.php/cura/article/viewFile/6/6 (accessed 23 September 2011).</a:t>
            </a:r>
          </a:p>
          <a:p>
            <a:pPr marL="0" indent="0">
              <a:spcBef>
                <a:spcPts val="0"/>
              </a:spcBef>
              <a:buNone/>
            </a:pPr>
            <a:endParaRPr lang="en-US" sz="1000" dirty="0" smtClean="0"/>
          </a:p>
          <a:p>
            <a:pPr marL="0" indent="0">
              <a:spcBef>
                <a:spcPts val="0"/>
              </a:spcBef>
              <a:buNone/>
            </a:pPr>
            <a:endParaRPr lang="en-US" sz="1000" dirty="0" smtClean="0"/>
          </a:p>
          <a:p>
            <a:pPr marL="0" indent="0">
              <a:spcBef>
                <a:spcPts val="0"/>
              </a:spcBef>
              <a:buNone/>
            </a:pPr>
            <a:endParaRPr lang="en-US" sz="1000" dirty="0" smtClean="0"/>
          </a:p>
          <a:p>
            <a:pPr marL="0" indent="0">
              <a:spcBef>
                <a:spcPts val="0"/>
              </a:spcBef>
              <a:buNone/>
            </a:pPr>
            <a:endParaRPr lang="en-US" sz="1000" dirty="0" smtClean="0"/>
          </a:p>
          <a:p>
            <a:pPr marL="0" indent="0">
              <a:spcBef>
                <a:spcPts val="0"/>
              </a:spcBef>
              <a:buNone/>
            </a:pPr>
            <a:r>
              <a:rPr lang="en-US" sz="1000" dirty="0" smtClean="0"/>
              <a:t>.</a:t>
            </a:r>
          </a:p>
          <a:p>
            <a:pPr marL="0" indent="0">
              <a:spcBef>
                <a:spcPts val="0"/>
              </a:spcBef>
              <a:buNone/>
            </a:pPr>
            <a:endParaRPr lang="en-US" sz="1000" dirty="0" smtClean="0"/>
          </a:p>
          <a:p>
            <a:pPr marL="0" indent="0">
              <a:spcBef>
                <a:spcPts val="0"/>
              </a:spcBef>
              <a:buNone/>
            </a:pPr>
            <a:endParaRPr lang="en-US" sz="1000" dirty="0" smtClean="0"/>
          </a:p>
          <a:p>
            <a:pPr>
              <a:buNone/>
            </a:pPr>
            <a:endParaRPr lang="en-US" sz="1000" dirty="0"/>
          </a:p>
        </p:txBody>
      </p:sp>
      <p:sp>
        <p:nvSpPr>
          <p:cNvPr id="3" name="Slide Number Placeholder 2"/>
          <p:cNvSpPr>
            <a:spLocks noGrp="1"/>
          </p:cNvSpPr>
          <p:nvPr>
            <p:ph type="sldNum" sz="quarter" idx="12"/>
          </p:nvPr>
        </p:nvSpPr>
        <p:spPr/>
        <p:txBody>
          <a:bodyPr/>
          <a:lstStyle/>
          <a:p>
            <a:fld id="{89A285D8-B1CC-4D45-993F-C26C8FD8DEF7}" type="slidenum">
              <a:rPr lang="en-US" smtClean="0"/>
              <a:pPr/>
              <a:t>48</a:t>
            </a:fld>
            <a:endParaRPr lang="en-US"/>
          </a:p>
        </p:txBody>
      </p:sp>
      <p:sp>
        <p:nvSpPr>
          <p:cNvPr id="4" name="Title 3"/>
          <p:cNvSpPr>
            <a:spLocks noGrp="1"/>
          </p:cNvSpPr>
          <p:nvPr>
            <p:ph type="title"/>
          </p:nvPr>
        </p:nvSpPr>
        <p:spPr/>
        <p:txBody>
          <a:bodyPr/>
          <a:lstStyle/>
          <a:p>
            <a:r>
              <a:rPr lang="en-US" dirty="0" smtClean="0"/>
              <a:t>Bibliography (cont.)</a:t>
            </a:r>
            <a:endParaRPr lang="en-US"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5800" y="1412776"/>
            <a:ext cx="8001000" cy="4943574"/>
          </a:xfrm>
        </p:spPr>
        <p:txBody>
          <a:bodyPr>
            <a:noAutofit/>
          </a:bodyPr>
          <a:lstStyle/>
          <a:p>
            <a:pPr marL="0" indent="0">
              <a:spcBef>
                <a:spcPts val="0"/>
              </a:spcBef>
              <a:buNone/>
            </a:pPr>
            <a:endParaRPr lang="en-US" sz="1000" dirty="0" smtClean="0"/>
          </a:p>
          <a:p>
            <a:pPr marL="0" indent="0">
              <a:spcBef>
                <a:spcPts val="0"/>
              </a:spcBef>
              <a:buNone/>
            </a:pPr>
            <a:r>
              <a:rPr lang="en-US" sz="1000" dirty="0" smtClean="0"/>
              <a:t>Dunk, Thomas. 2007. “Thunder Bay: Between a Rock and a </a:t>
            </a:r>
            <a:r>
              <a:rPr lang="en-US" sz="1000" dirty="0" err="1" smtClean="0"/>
              <a:t>Hrad</a:t>
            </a:r>
            <a:r>
              <a:rPr lang="en-US" sz="1000" dirty="0" smtClean="0"/>
              <a:t> Place in Northwestern Ontario” </a:t>
            </a:r>
            <a:r>
              <a:rPr lang="en-US" sz="1000" i="1" dirty="0" smtClean="0"/>
              <a:t>Our Diverse </a:t>
            </a:r>
            <a:r>
              <a:rPr lang="en-US" sz="1000" dirty="0" smtClean="0"/>
              <a:t>Cities Volume 4: 99-103.</a:t>
            </a:r>
          </a:p>
          <a:p>
            <a:pPr marL="0" indent="0">
              <a:spcBef>
                <a:spcPts val="0"/>
              </a:spcBef>
              <a:buNone/>
            </a:pPr>
            <a:endParaRPr lang="en-US" sz="1000" dirty="0" smtClean="0"/>
          </a:p>
          <a:p>
            <a:pPr marL="0" indent="0">
              <a:spcBef>
                <a:spcPts val="0"/>
              </a:spcBef>
              <a:buNone/>
            </a:pPr>
            <a:r>
              <a:rPr lang="en-US" sz="1000" dirty="0" smtClean="0"/>
              <a:t>Edna Sutherland and Associates. 2007. “Planning for Success: Community Settlement Needs Assessment and Strategic Directions for High River Alberta” prepared for Citizenship and Immigration Canada.</a:t>
            </a:r>
          </a:p>
          <a:p>
            <a:pPr marL="0" indent="0">
              <a:spcBef>
                <a:spcPts val="0"/>
              </a:spcBef>
              <a:buNone/>
            </a:pPr>
            <a:endParaRPr lang="en-US" sz="1000" dirty="0" smtClean="0"/>
          </a:p>
          <a:p>
            <a:pPr marL="0" indent="0">
              <a:spcBef>
                <a:spcPts val="0"/>
              </a:spcBef>
              <a:buNone/>
            </a:pPr>
            <a:r>
              <a:rPr lang="en-US" sz="1000" dirty="0" smtClean="0"/>
              <a:t>Esses, Victoria M., Leah K. Hamilton, Caroline Bennett-</a:t>
            </a:r>
            <a:r>
              <a:rPr lang="en-US" sz="1000" dirty="0" err="1" smtClean="0"/>
              <a:t>AbuAyyash</a:t>
            </a:r>
            <a:r>
              <a:rPr lang="en-US" sz="1000" dirty="0" smtClean="0"/>
              <a:t> and Meyer Burstein 2010 “Characteristics of a Welcoming Community” report prepared for Integration Branch, Citizenship and Immigration Canada.</a:t>
            </a:r>
          </a:p>
          <a:p>
            <a:pPr marL="0" indent="0">
              <a:spcBef>
                <a:spcPts val="0"/>
              </a:spcBef>
              <a:buNone/>
            </a:pPr>
            <a:endParaRPr lang="en-US" sz="1000" dirty="0" smtClean="0"/>
          </a:p>
          <a:p>
            <a:pPr marL="0" indent="0">
              <a:spcBef>
                <a:spcPts val="0"/>
              </a:spcBef>
              <a:buNone/>
            </a:pPr>
            <a:r>
              <a:rPr lang="en-US" sz="1000" dirty="0" smtClean="0"/>
              <a:t>Federation of Canadian Municipalities. 2011. “Starting on Solid Ground: The Municipal Role in Immigrant Settlement” http://www.fcm.ca/cmfiles/Starting_on_Solid_Ground_Municipalities_and_Immigration_EN.pdf (accessed 26 September 2011).</a:t>
            </a:r>
          </a:p>
          <a:p>
            <a:pPr marL="0" indent="0">
              <a:spcBef>
                <a:spcPts val="0"/>
              </a:spcBef>
              <a:buNone/>
            </a:pPr>
            <a:endParaRPr lang="en-US" sz="1000" dirty="0" smtClean="0"/>
          </a:p>
          <a:p>
            <a:pPr marL="0" indent="0">
              <a:spcBef>
                <a:spcPts val="0"/>
              </a:spcBef>
              <a:buNone/>
            </a:pPr>
            <a:r>
              <a:rPr lang="en-US" sz="1000" dirty="0" smtClean="0"/>
              <a:t>Flint, J.D. 2007. “Rural Immigrants Who Come to Stay: A Case Study of Recent Immigrants to Colchester County, Nova Scotia.” Atlantic Metropolis Centre Working Paper 07 http://www.atlantic.metropolis.net/WorkingPapers/Flint_AMC_WP7.pdf (accessed 23 September 2011).</a:t>
            </a:r>
          </a:p>
          <a:p>
            <a:pPr marL="0" indent="0">
              <a:spcBef>
                <a:spcPts val="0"/>
              </a:spcBef>
              <a:buNone/>
            </a:pPr>
            <a:endParaRPr lang="en-US" sz="1000" dirty="0" smtClean="0"/>
          </a:p>
          <a:p>
            <a:pPr marL="0" indent="0">
              <a:spcBef>
                <a:spcPts val="0"/>
              </a:spcBef>
              <a:buNone/>
            </a:pPr>
            <a:r>
              <a:rPr lang="en-US" sz="1000" dirty="0" err="1" smtClean="0"/>
              <a:t>Garcea</a:t>
            </a:r>
            <a:r>
              <a:rPr lang="en-US" sz="1000" dirty="0" smtClean="0"/>
              <a:t>, Joseph. 2007. “Immigration to Smaller Communities in Saskatchewan” </a:t>
            </a:r>
            <a:r>
              <a:rPr lang="en-US" sz="1000" i="1" dirty="0" smtClean="0"/>
              <a:t>Our Divers Cities </a:t>
            </a:r>
            <a:r>
              <a:rPr lang="en-US" sz="1000" dirty="0" smtClean="0"/>
              <a:t>3: 134-139.</a:t>
            </a:r>
          </a:p>
          <a:p>
            <a:pPr marL="0" indent="0">
              <a:spcBef>
                <a:spcPts val="0"/>
              </a:spcBef>
              <a:buNone/>
            </a:pPr>
            <a:endParaRPr lang="en-US" sz="1000" dirty="0" smtClean="0"/>
          </a:p>
          <a:p>
            <a:pPr marL="0" indent="0">
              <a:spcBef>
                <a:spcPts val="0"/>
              </a:spcBef>
              <a:buNone/>
            </a:pPr>
            <a:r>
              <a:rPr lang="en-US" sz="1000" dirty="0" err="1" smtClean="0"/>
              <a:t>Garcea</a:t>
            </a:r>
            <a:r>
              <a:rPr lang="en-US" sz="1000" dirty="0" smtClean="0"/>
              <a:t>, Joseph. 2006. “Attraction and Retention of Immigrants by Saskatchewan’s Major Cities” </a:t>
            </a:r>
            <a:r>
              <a:rPr lang="en-US" sz="1000" i="1" dirty="0" smtClean="0"/>
              <a:t>Our Diverse Cities </a:t>
            </a:r>
            <a:r>
              <a:rPr lang="en-US" sz="1000" dirty="0" smtClean="0"/>
              <a:t>Volume 2: 14-19.</a:t>
            </a:r>
          </a:p>
          <a:p>
            <a:pPr marL="0" indent="0">
              <a:spcBef>
                <a:spcPts val="0"/>
              </a:spcBef>
              <a:buNone/>
            </a:pPr>
            <a:endParaRPr lang="en-US" sz="1000" dirty="0" smtClean="0"/>
          </a:p>
          <a:p>
            <a:pPr marL="0" indent="0">
              <a:spcBef>
                <a:spcPts val="0"/>
              </a:spcBef>
              <a:buNone/>
            </a:pPr>
            <a:r>
              <a:rPr lang="en-US" sz="1000" dirty="0" smtClean="0"/>
              <a:t>George, </a:t>
            </a:r>
            <a:r>
              <a:rPr lang="en-US" sz="1000" dirty="0" err="1" smtClean="0"/>
              <a:t>Glynis</a:t>
            </a:r>
            <a:r>
              <a:rPr lang="en-US" sz="1000" dirty="0" smtClean="0"/>
              <a:t> and Jane Ku. 2012. “Immigration, Integration and Inclusion in Windsor” in Caroline Andrew, John Biles, Meyer Burstein, Victoria </a:t>
            </a:r>
            <a:r>
              <a:rPr lang="en-US" sz="1000" dirty="0" err="1" smtClean="0"/>
              <a:t>Esses</a:t>
            </a:r>
            <a:r>
              <a:rPr lang="en-US" sz="1000" dirty="0" smtClean="0"/>
              <a:t> and Erin </a:t>
            </a:r>
            <a:r>
              <a:rPr lang="en-US" sz="1000" dirty="0" err="1" smtClean="0"/>
              <a:t>Tolley</a:t>
            </a:r>
            <a:r>
              <a:rPr lang="en-US" sz="1000" dirty="0" smtClean="0"/>
              <a:t> eds. </a:t>
            </a:r>
            <a:r>
              <a:rPr lang="en-US" sz="1000" u="sng" dirty="0" smtClean="0"/>
              <a:t>Immigration, Integration and Inclusion in Ontario Cities.</a:t>
            </a:r>
            <a:r>
              <a:rPr lang="en-US" sz="1000" dirty="0" smtClean="0"/>
              <a:t> McGill-Queen’s University Press.</a:t>
            </a:r>
          </a:p>
          <a:p>
            <a:pPr marL="0" indent="0">
              <a:spcBef>
                <a:spcPts val="0"/>
              </a:spcBef>
              <a:buNone/>
            </a:pPr>
            <a:endParaRPr lang="en-US" sz="1000" dirty="0" smtClean="0"/>
          </a:p>
          <a:p>
            <a:pPr marL="0" indent="0">
              <a:spcBef>
                <a:spcPts val="0"/>
              </a:spcBef>
              <a:buNone/>
            </a:pPr>
            <a:r>
              <a:rPr lang="en-US" sz="1000" dirty="0" err="1" smtClean="0"/>
              <a:t>Gignac</a:t>
            </a:r>
            <a:r>
              <a:rPr lang="en-US" sz="1000" dirty="0" smtClean="0"/>
              <a:t>, Jean-</a:t>
            </a:r>
            <a:r>
              <a:rPr lang="en-US" sz="1000" dirty="0" err="1" smtClean="0"/>
              <a:t>Sebastien</a:t>
            </a:r>
            <a:r>
              <a:rPr lang="en-US" sz="1000" dirty="0" smtClean="0"/>
              <a:t>. 2010. “The Quebec City way. . .  A community philosophy applied to Anglophone and Anglophone newcomers’ integration and retention in the Greater Quebec City region” presentation at the Metropolis Welcoming Communities Seminar, Ottawa http://canada.metropolis.net/events/metropolis_presents/Metropolis_presents_Welcoming_Seminar/Jolin%20Gignac_E.pdf (accessed 23 September 2011)</a:t>
            </a:r>
          </a:p>
          <a:p>
            <a:pPr marL="0" indent="0">
              <a:spcBef>
                <a:spcPts val="0"/>
              </a:spcBef>
              <a:buNone/>
            </a:pPr>
            <a:endParaRPr lang="en-US" sz="1000" dirty="0" smtClean="0"/>
          </a:p>
          <a:p>
            <a:pPr marL="0" indent="0">
              <a:spcBef>
                <a:spcPts val="0"/>
              </a:spcBef>
              <a:buNone/>
            </a:pPr>
            <a:r>
              <a:rPr lang="en-US" sz="1000" dirty="0" smtClean="0"/>
              <a:t>Good, Kristin. 2007. “Multiculturalism Policy and the Importance of Place: An Uneven Policy and Jurisdictional Landscape” http://www.queensu.ca/edg/immd/8-DGoodpaper.pdf (accessed 27 September 2011).</a:t>
            </a:r>
          </a:p>
          <a:p>
            <a:pPr marL="0" indent="0">
              <a:spcBef>
                <a:spcPts val="0"/>
              </a:spcBef>
              <a:buNone/>
            </a:pPr>
            <a:endParaRPr lang="en-US" sz="1000" dirty="0" smtClean="0"/>
          </a:p>
          <a:p>
            <a:pPr marL="0" indent="0">
              <a:spcBef>
                <a:spcPts val="0"/>
              </a:spcBef>
              <a:buNone/>
            </a:pPr>
            <a:endParaRPr lang="en-US" sz="1000" dirty="0" smtClean="0"/>
          </a:p>
          <a:p>
            <a:pPr marL="0" indent="0">
              <a:spcBef>
                <a:spcPts val="0"/>
              </a:spcBef>
              <a:buNone/>
            </a:pPr>
            <a:endParaRPr lang="en-US" sz="1000" dirty="0" smtClean="0"/>
          </a:p>
          <a:p>
            <a:pPr marL="0" indent="0">
              <a:spcBef>
                <a:spcPts val="0"/>
              </a:spcBef>
              <a:buNone/>
            </a:pPr>
            <a:endParaRPr lang="en-US" sz="1000" dirty="0" smtClean="0"/>
          </a:p>
          <a:p>
            <a:pPr marL="0" indent="0">
              <a:spcBef>
                <a:spcPts val="0"/>
              </a:spcBef>
              <a:buNone/>
            </a:pPr>
            <a:endParaRPr lang="en-US" sz="1000" dirty="0" smtClean="0"/>
          </a:p>
          <a:p>
            <a:pPr marL="0" indent="0">
              <a:spcBef>
                <a:spcPts val="0"/>
              </a:spcBef>
              <a:buNone/>
            </a:pPr>
            <a:endParaRPr lang="en-US" sz="1000" dirty="0"/>
          </a:p>
        </p:txBody>
      </p:sp>
      <p:sp>
        <p:nvSpPr>
          <p:cNvPr id="3" name="Slide Number Placeholder 2"/>
          <p:cNvSpPr>
            <a:spLocks noGrp="1"/>
          </p:cNvSpPr>
          <p:nvPr>
            <p:ph type="sldNum" sz="quarter" idx="12"/>
          </p:nvPr>
        </p:nvSpPr>
        <p:spPr/>
        <p:txBody>
          <a:bodyPr/>
          <a:lstStyle/>
          <a:p>
            <a:fld id="{89A285D8-B1CC-4D45-993F-C26C8FD8DEF7}" type="slidenum">
              <a:rPr lang="en-US" smtClean="0"/>
              <a:pPr/>
              <a:t>49</a:t>
            </a:fld>
            <a:endParaRPr lang="en-US"/>
          </a:p>
        </p:txBody>
      </p:sp>
      <p:sp>
        <p:nvSpPr>
          <p:cNvPr id="4" name="Title 3"/>
          <p:cNvSpPr>
            <a:spLocks noGrp="1"/>
          </p:cNvSpPr>
          <p:nvPr>
            <p:ph type="title"/>
          </p:nvPr>
        </p:nvSpPr>
        <p:spPr/>
        <p:txBody>
          <a:bodyPr/>
          <a:lstStyle/>
          <a:p>
            <a:r>
              <a:rPr lang="en-US" dirty="0" smtClean="0"/>
              <a:t>Bibliography (cont.)</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5800" y="1524000"/>
            <a:ext cx="8001000" cy="4449763"/>
          </a:xfrm>
        </p:spPr>
        <p:txBody>
          <a:bodyPr>
            <a:normAutofit/>
          </a:bodyPr>
          <a:lstStyle/>
          <a:p>
            <a:pPr marL="0" indent="0">
              <a:buNone/>
            </a:pPr>
            <a:endParaRPr lang="en-CA" dirty="0" smtClean="0"/>
          </a:p>
          <a:p>
            <a:pPr marL="0" indent="0">
              <a:buNone/>
            </a:pPr>
            <a:r>
              <a:rPr lang="en-CA" dirty="0" smtClean="0"/>
              <a:t>“If you want to kill your community, however, it is critical that you emulate a type of behaviour that doesn’t welcome, engage, or support outsiders of any stripe, whether they are from out of town, out of the country, or just outside your generally travelled circles”.</a:t>
            </a:r>
          </a:p>
          <a:p>
            <a:pPr>
              <a:buNone/>
            </a:pPr>
            <a:r>
              <a:rPr lang="en-CA" dirty="0" smtClean="0"/>
              <a:t>			Doug Griffiths and Kelly </a:t>
            </a:r>
            <a:r>
              <a:rPr lang="en-CA" dirty="0" err="1" smtClean="0"/>
              <a:t>Clemmer</a:t>
            </a:r>
            <a:r>
              <a:rPr lang="en-CA" dirty="0" smtClean="0"/>
              <a:t> 2010</a:t>
            </a:r>
            <a:endParaRPr lang="en-CA" dirty="0"/>
          </a:p>
        </p:txBody>
      </p:sp>
      <p:sp>
        <p:nvSpPr>
          <p:cNvPr id="3" name="Slide Number Placeholder 2"/>
          <p:cNvSpPr>
            <a:spLocks noGrp="1"/>
          </p:cNvSpPr>
          <p:nvPr>
            <p:ph type="sldNum" sz="quarter" idx="12"/>
          </p:nvPr>
        </p:nvSpPr>
        <p:spPr/>
        <p:txBody>
          <a:bodyPr/>
          <a:lstStyle/>
          <a:p>
            <a:fld id="{89A285D8-B1CC-4D45-993F-C26C8FD8DEF7}" type="slidenum">
              <a:rPr lang="en-US" smtClean="0"/>
              <a:pPr/>
              <a:t>5</a:t>
            </a:fld>
            <a:endParaRPr lang="en-US"/>
          </a:p>
        </p:txBody>
      </p:sp>
      <p:sp>
        <p:nvSpPr>
          <p:cNvPr id="4" name="Title 3"/>
          <p:cNvSpPr>
            <a:spLocks noGrp="1"/>
          </p:cNvSpPr>
          <p:nvPr>
            <p:ph type="title"/>
          </p:nvPr>
        </p:nvSpPr>
        <p:spPr/>
        <p:txBody>
          <a:bodyPr/>
          <a:lstStyle/>
          <a:p>
            <a:r>
              <a:rPr lang="en-US" dirty="0" smtClean="0"/>
              <a:t>Why a Concern with Welcoming Communities? (cont.)</a:t>
            </a:r>
            <a:endParaRPr lang="en-CA"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5800" y="1447800"/>
            <a:ext cx="8001000" cy="4724400"/>
          </a:xfrm>
        </p:spPr>
        <p:txBody>
          <a:bodyPr>
            <a:noAutofit/>
          </a:bodyPr>
          <a:lstStyle/>
          <a:p>
            <a:pPr marL="0" indent="0">
              <a:spcBef>
                <a:spcPts val="0"/>
              </a:spcBef>
              <a:buNone/>
            </a:pPr>
            <a:endParaRPr lang="en-US" sz="1000" dirty="0" smtClean="0"/>
          </a:p>
          <a:p>
            <a:pPr marL="0" indent="0">
              <a:spcBef>
                <a:spcPts val="0"/>
              </a:spcBef>
              <a:buNone/>
            </a:pPr>
            <a:r>
              <a:rPr lang="en-US" sz="1000" dirty="0" smtClean="0"/>
              <a:t>Government of Alberta. 2010. “Hiring and Retaining Foreign Workers: Information for employers considering hiring temporary foreign workers”</a:t>
            </a:r>
          </a:p>
          <a:p>
            <a:pPr marL="0" indent="0">
              <a:spcBef>
                <a:spcPts val="0"/>
              </a:spcBef>
              <a:buNone/>
            </a:pPr>
            <a:r>
              <a:rPr lang="en-US" sz="1000" dirty="0" smtClean="0"/>
              <a:t>http://albertacanada.com/immigration/media/HE_retaining_foreign_workers.pdf (accessed 24 September 2011).</a:t>
            </a:r>
          </a:p>
          <a:p>
            <a:pPr marL="0" indent="0">
              <a:spcBef>
                <a:spcPts val="0"/>
              </a:spcBef>
              <a:buNone/>
            </a:pPr>
            <a:endParaRPr lang="en-US" sz="1000" dirty="0" smtClean="0"/>
          </a:p>
          <a:p>
            <a:pPr marL="0" indent="0">
              <a:spcBef>
                <a:spcPts val="0"/>
              </a:spcBef>
              <a:buNone/>
            </a:pPr>
            <a:r>
              <a:rPr lang="en-US" sz="1000" dirty="0" smtClean="0"/>
              <a:t>Government of Alberta 2007. “Creating Inclusive Communities: Framework for the Future 2007-2012” http://culture.alberta.ca/hremf/priorities/docs/Framework.pdf (accessed 22 September 2011)</a:t>
            </a:r>
          </a:p>
          <a:p>
            <a:pPr marL="0" indent="0">
              <a:spcBef>
                <a:spcPts val="0"/>
              </a:spcBef>
              <a:buNone/>
            </a:pPr>
            <a:endParaRPr lang="en-US" sz="1000" dirty="0" smtClean="0"/>
          </a:p>
          <a:p>
            <a:pPr marL="0" indent="0">
              <a:spcBef>
                <a:spcPts val="0"/>
              </a:spcBef>
              <a:buNone/>
            </a:pPr>
            <a:r>
              <a:rPr lang="en-US" sz="1000" dirty="0" smtClean="0"/>
              <a:t>Government of Alberta 2006a. “Creating Inclusive Communities: A Conversation” http://culture.alberta.ca/hremf/priorities/docs/Consultation.pdf (accessed 22 September 2011).</a:t>
            </a:r>
          </a:p>
          <a:p>
            <a:pPr marL="0" indent="0">
              <a:spcBef>
                <a:spcPts val="0"/>
              </a:spcBef>
              <a:buNone/>
            </a:pPr>
            <a:endParaRPr lang="en-US" sz="1000" dirty="0" smtClean="0"/>
          </a:p>
          <a:p>
            <a:pPr marL="0" indent="0">
              <a:spcBef>
                <a:spcPts val="0"/>
              </a:spcBef>
              <a:buNone/>
            </a:pPr>
            <a:r>
              <a:rPr lang="en-US" sz="1000" dirty="0" smtClean="0"/>
              <a:t>Government of Alberta 2006b “Creating Inclusive Communities Stakeholder Consultation: What We Heard” http://culture.alberta.ca/hremf/priorities/docs/WhatWeHeard.pdf (accessed 22 September 2011).</a:t>
            </a:r>
          </a:p>
          <a:p>
            <a:pPr marL="0" indent="0">
              <a:spcBef>
                <a:spcPts val="0"/>
              </a:spcBef>
              <a:buNone/>
            </a:pPr>
            <a:endParaRPr lang="en-US" sz="1000" dirty="0" smtClean="0"/>
          </a:p>
          <a:p>
            <a:pPr marL="0" indent="0">
              <a:spcBef>
                <a:spcPts val="0"/>
              </a:spcBef>
              <a:buNone/>
            </a:pPr>
            <a:r>
              <a:rPr lang="en-US" sz="1000" dirty="0" smtClean="0"/>
              <a:t>Government of British Columbia. No Date. “Jurisdictional Review and </a:t>
            </a:r>
            <a:r>
              <a:rPr lang="en-US" sz="1000" dirty="0" err="1" smtClean="0"/>
              <a:t>Learnings</a:t>
            </a:r>
            <a:r>
              <a:rPr lang="en-US" sz="1000" dirty="0" smtClean="0"/>
              <a:t>: Welcoming and Inclusive Communities Initiatives” </a:t>
            </a:r>
            <a:r>
              <a:rPr lang="en-US" sz="1000" dirty="0" smtClean="0">
                <a:hlinkClick r:id="rId2"/>
              </a:rPr>
              <a:t>http://www.welcomebc.ca/local/wbc/docs/communities/final_report_jurisdictional_learnings.pdf</a:t>
            </a:r>
            <a:r>
              <a:rPr lang="en-US" sz="1000" dirty="0" smtClean="0"/>
              <a:t> (accessed 23 September 2011).</a:t>
            </a:r>
          </a:p>
          <a:p>
            <a:pPr marL="0" indent="0">
              <a:spcBef>
                <a:spcPts val="0"/>
              </a:spcBef>
              <a:buNone/>
            </a:pPr>
            <a:endParaRPr lang="en-US" sz="1000" dirty="0" smtClean="0"/>
          </a:p>
          <a:p>
            <a:pPr marL="0" indent="0">
              <a:spcBef>
                <a:spcPts val="0"/>
              </a:spcBef>
              <a:buNone/>
            </a:pPr>
            <a:r>
              <a:rPr lang="en-US" sz="1000" dirty="0" smtClean="0"/>
              <a:t>Griffiths, Doug and Kelly </a:t>
            </a:r>
            <a:r>
              <a:rPr lang="en-US" sz="1000" dirty="0" err="1" smtClean="0"/>
              <a:t>Clemmer</a:t>
            </a:r>
            <a:r>
              <a:rPr lang="en-US" sz="1000" dirty="0" smtClean="0"/>
              <a:t>. 2010. </a:t>
            </a:r>
            <a:r>
              <a:rPr lang="en-US" sz="1000" u="sng" dirty="0" smtClean="0"/>
              <a:t>13 Ways to Kill Your </a:t>
            </a:r>
            <a:r>
              <a:rPr lang="en-US" sz="1000" dirty="0" smtClean="0"/>
              <a:t>Community.  Calgary: Frontenac House Limited.</a:t>
            </a:r>
          </a:p>
          <a:p>
            <a:pPr marL="0" indent="0">
              <a:spcBef>
                <a:spcPts val="0"/>
              </a:spcBef>
              <a:buNone/>
            </a:pPr>
            <a:endParaRPr lang="en-US" sz="1000" dirty="0" smtClean="0"/>
          </a:p>
          <a:p>
            <a:pPr marL="0" indent="0">
              <a:spcBef>
                <a:spcPts val="0"/>
              </a:spcBef>
              <a:buNone/>
            </a:pPr>
            <a:r>
              <a:rPr lang="en-US" sz="1000" dirty="0" smtClean="0"/>
              <a:t>Guelph-Wellington Local Immigration Partnership. 2010. “Interim Strategy Development Report” http://welcomingcommunities.ca/wp-content/uploads/2011/09/02.pdf (accessed 27 September 2011).</a:t>
            </a:r>
          </a:p>
          <a:p>
            <a:pPr marL="0" indent="0">
              <a:spcBef>
                <a:spcPts val="0"/>
              </a:spcBef>
              <a:buNone/>
            </a:pPr>
            <a:endParaRPr lang="en-US" sz="1000" dirty="0" smtClean="0"/>
          </a:p>
          <a:p>
            <a:pPr marL="0" indent="0">
              <a:spcBef>
                <a:spcPts val="0"/>
              </a:spcBef>
              <a:buNone/>
            </a:pPr>
            <a:r>
              <a:rPr lang="en-US" sz="1000" dirty="0" smtClean="0"/>
              <a:t>Hamilton Immigration Partnership Council. 2010 “The Immigration Strategy: Action Plan” http://welcomingcommunities.ca/wp-content/uploads/2011/09/03.pdf (accessed 27 September 2011).</a:t>
            </a:r>
          </a:p>
          <a:p>
            <a:pPr marL="0" indent="0">
              <a:spcBef>
                <a:spcPts val="0"/>
              </a:spcBef>
              <a:buNone/>
            </a:pPr>
            <a:endParaRPr lang="en-US" sz="1000" dirty="0" smtClean="0"/>
          </a:p>
          <a:p>
            <a:pPr marL="0" indent="0">
              <a:spcBef>
                <a:spcPts val="0"/>
              </a:spcBef>
              <a:buNone/>
            </a:pPr>
            <a:r>
              <a:rPr lang="en-US" sz="1000" dirty="0" err="1" smtClean="0"/>
              <a:t>Hornberger</a:t>
            </a:r>
            <a:r>
              <a:rPr lang="en-US" sz="1000" dirty="0" smtClean="0"/>
              <a:t>, Christa. 2005a. “Halifax Region Immigration Strategy </a:t>
            </a:r>
            <a:r>
              <a:rPr lang="en-US" sz="1000" dirty="0" err="1" smtClean="0"/>
              <a:t>Vol</a:t>
            </a:r>
            <a:r>
              <a:rPr lang="en-US" sz="1000" dirty="0" smtClean="0"/>
              <a:t> 1.” http://www.halifax.ca/council/mayor/documents/5.HRMImmigrationStrategy.pdf (accessed 27 September 2011).</a:t>
            </a:r>
          </a:p>
          <a:p>
            <a:pPr marL="0" indent="0">
              <a:spcBef>
                <a:spcPts val="0"/>
              </a:spcBef>
              <a:buNone/>
            </a:pPr>
            <a:endParaRPr lang="en-US" sz="1000" dirty="0" smtClean="0"/>
          </a:p>
          <a:p>
            <a:pPr marL="0" indent="0">
              <a:spcBef>
                <a:spcPts val="0"/>
              </a:spcBef>
              <a:buNone/>
            </a:pPr>
            <a:r>
              <a:rPr lang="en-US" sz="1000" dirty="0" err="1" smtClean="0"/>
              <a:t>Hornberger</a:t>
            </a:r>
            <a:r>
              <a:rPr lang="en-US" sz="1000" dirty="0" smtClean="0"/>
              <a:t>, Christa. 2005b. . “Halifax Region Immigration Strategy Vol. 2 Research and Consultations ” http://www.halifax.ca/council/mayor/documents/6.HRMImmigrationResearch.pdf (accessed 27 September 2011).</a:t>
            </a:r>
          </a:p>
          <a:p>
            <a:pPr marL="0" indent="0">
              <a:spcBef>
                <a:spcPts val="0"/>
              </a:spcBef>
              <a:buNone/>
            </a:pPr>
            <a:endParaRPr lang="en-US" sz="1000" dirty="0" smtClean="0"/>
          </a:p>
          <a:p>
            <a:pPr marL="0" indent="0">
              <a:spcBef>
                <a:spcPts val="0"/>
              </a:spcBef>
              <a:buNone/>
            </a:pPr>
            <a:endParaRPr lang="en-US" sz="1000" dirty="0" smtClean="0"/>
          </a:p>
          <a:p>
            <a:pPr marL="0" indent="0">
              <a:spcBef>
                <a:spcPts val="0"/>
              </a:spcBef>
              <a:buNone/>
            </a:pPr>
            <a:endParaRPr lang="en-US" sz="1000" dirty="0" smtClean="0"/>
          </a:p>
          <a:p>
            <a:pPr marL="0" indent="0">
              <a:spcBef>
                <a:spcPts val="0"/>
              </a:spcBef>
              <a:buNone/>
            </a:pPr>
            <a:endParaRPr lang="en-US" sz="1000" dirty="0" smtClean="0"/>
          </a:p>
          <a:p>
            <a:pPr marL="0" indent="0">
              <a:spcBef>
                <a:spcPts val="0"/>
              </a:spcBef>
              <a:buNone/>
            </a:pPr>
            <a:endParaRPr lang="en-US" sz="1000" dirty="0" smtClean="0"/>
          </a:p>
          <a:p>
            <a:pPr marL="0" indent="0">
              <a:spcBef>
                <a:spcPts val="0"/>
              </a:spcBef>
              <a:buNone/>
            </a:pPr>
            <a:endParaRPr lang="en-US" sz="1000" dirty="0" smtClean="0"/>
          </a:p>
          <a:p>
            <a:pPr marL="0" indent="0">
              <a:spcBef>
                <a:spcPts val="0"/>
              </a:spcBef>
              <a:buNone/>
            </a:pPr>
            <a:endParaRPr lang="en-US" sz="1000" dirty="0" smtClean="0"/>
          </a:p>
          <a:p>
            <a:pPr marL="0" indent="0">
              <a:spcBef>
                <a:spcPts val="0"/>
              </a:spcBef>
              <a:buNone/>
            </a:pPr>
            <a:endParaRPr lang="en-US" sz="1000" dirty="0" smtClean="0"/>
          </a:p>
          <a:p>
            <a:pPr marL="0" indent="0">
              <a:spcBef>
                <a:spcPts val="0"/>
              </a:spcBef>
              <a:buNone/>
            </a:pPr>
            <a:endParaRPr lang="en-US" sz="1000" dirty="0" smtClean="0"/>
          </a:p>
          <a:p>
            <a:pPr marL="0" indent="0">
              <a:spcBef>
                <a:spcPts val="0"/>
              </a:spcBef>
              <a:buNone/>
            </a:pPr>
            <a:endParaRPr lang="en-US" sz="1000" dirty="0" smtClean="0"/>
          </a:p>
          <a:p>
            <a:pPr marL="0" indent="0">
              <a:spcBef>
                <a:spcPts val="0"/>
              </a:spcBef>
              <a:buNone/>
            </a:pPr>
            <a:endParaRPr lang="en-US" sz="1000" dirty="0" smtClean="0"/>
          </a:p>
          <a:p>
            <a:pPr marL="0" indent="0">
              <a:spcBef>
                <a:spcPts val="0"/>
              </a:spcBef>
              <a:buNone/>
            </a:pPr>
            <a:endParaRPr lang="en-US" sz="1000" dirty="0" smtClean="0"/>
          </a:p>
        </p:txBody>
      </p:sp>
      <p:sp>
        <p:nvSpPr>
          <p:cNvPr id="3" name="Slide Number Placeholder 2"/>
          <p:cNvSpPr>
            <a:spLocks noGrp="1"/>
          </p:cNvSpPr>
          <p:nvPr>
            <p:ph type="sldNum" sz="quarter" idx="12"/>
          </p:nvPr>
        </p:nvSpPr>
        <p:spPr/>
        <p:txBody>
          <a:bodyPr/>
          <a:lstStyle/>
          <a:p>
            <a:fld id="{89A285D8-B1CC-4D45-993F-C26C8FD8DEF7}" type="slidenum">
              <a:rPr lang="en-US" smtClean="0"/>
              <a:pPr/>
              <a:t>50</a:t>
            </a:fld>
            <a:endParaRPr lang="en-US"/>
          </a:p>
        </p:txBody>
      </p:sp>
      <p:sp>
        <p:nvSpPr>
          <p:cNvPr id="4" name="Title 3"/>
          <p:cNvSpPr>
            <a:spLocks noGrp="1"/>
          </p:cNvSpPr>
          <p:nvPr>
            <p:ph type="title"/>
          </p:nvPr>
        </p:nvSpPr>
        <p:spPr/>
        <p:txBody>
          <a:bodyPr/>
          <a:lstStyle/>
          <a:p>
            <a:r>
              <a:rPr lang="en-US" dirty="0" smtClean="0"/>
              <a:t>Bibliography (cont.)</a:t>
            </a:r>
            <a:endParaRPr lang="en-US"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5800" y="1524000"/>
            <a:ext cx="8001000" cy="4832350"/>
          </a:xfrm>
        </p:spPr>
        <p:txBody>
          <a:bodyPr>
            <a:noAutofit/>
          </a:bodyPr>
          <a:lstStyle/>
          <a:p>
            <a:pPr marL="0" indent="0">
              <a:spcBef>
                <a:spcPts val="0"/>
              </a:spcBef>
              <a:buNone/>
            </a:pPr>
            <a:r>
              <a:rPr lang="en-US" sz="1000" dirty="0" smtClean="0"/>
              <a:t>Janzen, Rich and Margaret Walton-</a:t>
            </a:r>
            <a:r>
              <a:rPr lang="en-US" sz="1000" dirty="0" err="1" smtClean="0"/>
              <a:t>Rpberts</a:t>
            </a:r>
            <a:r>
              <a:rPr lang="en-US" sz="1000" dirty="0" smtClean="0"/>
              <a:t>. 2012. “Immigration, Integration and Inclusion in </a:t>
            </a:r>
            <a:r>
              <a:rPr lang="en-US" sz="1000" dirty="0" err="1" smtClean="0"/>
              <a:t>Kithcner</a:t>
            </a:r>
            <a:r>
              <a:rPr lang="en-US" sz="1000" dirty="0" smtClean="0"/>
              <a:t>-Waterloo” in Caroline Andrew, John </a:t>
            </a:r>
            <a:r>
              <a:rPr lang="en-US" sz="1000" dirty="0" err="1" smtClean="0"/>
              <a:t>Biles</a:t>
            </a:r>
            <a:r>
              <a:rPr lang="en-US" sz="1000" dirty="0" smtClean="0"/>
              <a:t>, Meyer Burstein, Victoria Esses and Erin Tolley eds. </a:t>
            </a:r>
            <a:r>
              <a:rPr lang="en-US" sz="1000" u="sng" dirty="0" smtClean="0"/>
              <a:t>Immigration, Integration and Inclusion in Ontario Cities.</a:t>
            </a:r>
            <a:r>
              <a:rPr lang="en-US" sz="1000" dirty="0" smtClean="0"/>
              <a:t> McGill-Queen’s University Press.</a:t>
            </a:r>
          </a:p>
          <a:p>
            <a:pPr marL="0" indent="0">
              <a:spcBef>
                <a:spcPts val="0"/>
              </a:spcBef>
              <a:buNone/>
            </a:pPr>
            <a:endParaRPr lang="en-US" sz="1000" dirty="0" smtClean="0"/>
          </a:p>
          <a:p>
            <a:pPr marL="0" indent="0">
              <a:spcBef>
                <a:spcPts val="0"/>
              </a:spcBef>
              <a:buNone/>
            </a:pPr>
            <a:r>
              <a:rPr lang="en-US" sz="1000" dirty="0" err="1" smtClean="0"/>
              <a:t>Kappel</a:t>
            </a:r>
            <a:r>
              <a:rPr lang="en-US" sz="1000" dirty="0" smtClean="0"/>
              <a:t> </a:t>
            </a:r>
            <a:r>
              <a:rPr lang="en-US" sz="1000" dirty="0" err="1" smtClean="0"/>
              <a:t>Ramji</a:t>
            </a:r>
            <a:r>
              <a:rPr lang="en-US" sz="1000" dirty="0" smtClean="0"/>
              <a:t> Consulting Group. 2008. “Settlement Workers in Schools: Newcomer Orientation Week Year II Roll Out Evaluation Report” http://atwork.settlement.org/downloads/atwork/NOW_Year2_Roll_OutFinal_Report_2008.pdf (accessed 27 September 2011).</a:t>
            </a:r>
          </a:p>
          <a:p>
            <a:pPr marL="0" indent="0">
              <a:spcBef>
                <a:spcPts val="0"/>
              </a:spcBef>
              <a:buNone/>
            </a:pPr>
            <a:endParaRPr lang="en-US" sz="1000" dirty="0" smtClean="0"/>
          </a:p>
          <a:p>
            <a:pPr marL="0" indent="0">
              <a:spcBef>
                <a:spcPts val="0"/>
              </a:spcBef>
              <a:buNone/>
            </a:pPr>
            <a:r>
              <a:rPr lang="en-US" sz="1000" dirty="0" smtClean="0"/>
              <a:t>Kline, Mary and BR Whalen 2010. “A Community Action Plan to Address Multiculturalism, Racism and Discrimination in </a:t>
            </a:r>
            <a:r>
              <a:rPr lang="en-US" sz="1000" dirty="0" err="1" smtClean="0"/>
              <a:t>Revelstoke</a:t>
            </a:r>
            <a:r>
              <a:rPr lang="en-US" sz="1000" dirty="0" smtClean="0"/>
              <a:t>” </a:t>
            </a:r>
            <a:r>
              <a:rPr lang="en-US" sz="1000" dirty="0" smtClean="0">
                <a:hlinkClick r:id="rId2"/>
              </a:rPr>
              <a:t>http://www.okanagan.bc.ca/Assets/Regions</a:t>
            </a:r>
            <a:r>
              <a:rPr lang="en-US" sz="1000" dirty="0" smtClean="0"/>
              <a:t> /</a:t>
            </a:r>
            <a:r>
              <a:rPr lang="en-US" sz="1000" dirty="0" err="1" smtClean="0"/>
              <a:t>Shuswap+Revelstoke+Region</a:t>
            </a:r>
            <a:r>
              <a:rPr lang="en-US" sz="1000" dirty="0" smtClean="0"/>
              <a:t>/Images2/</a:t>
            </a:r>
            <a:r>
              <a:rPr lang="en-US" sz="1000" dirty="0" err="1" smtClean="0"/>
              <a:t>A+Community+Action+Plan+to+Address+Multiculturalism</a:t>
            </a:r>
            <a:r>
              <a:rPr lang="en-US" sz="1000" dirty="0" smtClean="0"/>
              <a:t>$!2c+Racism+and+Discrimination+in+Revelstoke.pdf (accessed 23 September 2011).</a:t>
            </a:r>
          </a:p>
          <a:p>
            <a:pPr marL="0" indent="0">
              <a:spcBef>
                <a:spcPts val="0"/>
              </a:spcBef>
              <a:buNone/>
            </a:pPr>
            <a:endParaRPr lang="en-US" sz="1000" dirty="0" smtClean="0"/>
          </a:p>
          <a:p>
            <a:pPr marL="0" indent="0">
              <a:spcBef>
                <a:spcPts val="0"/>
              </a:spcBef>
              <a:buNone/>
            </a:pPr>
            <a:r>
              <a:rPr lang="en-US" sz="1000" dirty="0" err="1" smtClean="0"/>
              <a:t>Kobayasi</a:t>
            </a:r>
            <a:r>
              <a:rPr lang="en-US" sz="1000" dirty="0" smtClean="0"/>
              <a:t>, Audrey. 2012. “Immigration, Integration and Inclusion in Kingston” in Caroline Andrew, John </a:t>
            </a:r>
            <a:r>
              <a:rPr lang="en-US" sz="1000" dirty="0" err="1" smtClean="0"/>
              <a:t>Biles</a:t>
            </a:r>
            <a:r>
              <a:rPr lang="en-US" sz="1000" dirty="0" smtClean="0"/>
              <a:t>, Meyer Burstein, Victoria Esses and Erin Tolley eds. </a:t>
            </a:r>
            <a:r>
              <a:rPr lang="en-US" sz="1000" u="sng" dirty="0" smtClean="0"/>
              <a:t>Immigration, Integration and Inclusion in Ontario Cities.</a:t>
            </a:r>
            <a:r>
              <a:rPr lang="en-US" sz="1000" dirty="0" smtClean="0"/>
              <a:t> McGill-Queen’s University Press. </a:t>
            </a:r>
          </a:p>
          <a:p>
            <a:pPr marL="0" indent="0">
              <a:spcBef>
                <a:spcPts val="0"/>
              </a:spcBef>
              <a:buNone/>
            </a:pPr>
            <a:endParaRPr lang="en-US" sz="1000" dirty="0" smtClean="0"/>
          </a:p>
          <a:p>
            <a:pPr marL="0" indent="0">
              <a:spcBef>
                <a:spcPts val="0"/>
              </a:spcBef>
              <a:buNone/>
            </a:pPr>
            <a:r>
              <a:rPr lang="en-US" sz="1000" dirty="0" err="1" smtClean="0"/>
              <a:t>Kronstal</a:t>
            </a:r>
            <a:r>
              <a:rPr lang="en-US" sz="1000" dirty="0" smtClean="0"/>
              <a:t>, </a:t>
            </a:r>
            <a:r>
              <a:rPr lang="en-US" sz="1000" dirty="0" err="1" smtClean="0"/>
              <a:t>Karine</a:t>
            </a:r>
            <a:r>
              <a:rPr lang="en-US" sz="1000" dirty="0" smtClean="0"/>
              <a:t>. “A Place for Everyone: A Formative Evaluation of the Halifax Regional Municipality Immigration Action Plan” http://suburbs.planning.dal.ca/Docs/Metropolis%20Report%20-%20HRMIAP.pdf (accessed 27 September 2011).</a:t>
            </a:r>
          </a:p>
          <a:p>
            <a:pPr marL="0" indent="0">
              <a:spcBef>
                <a:spcPts val="0"/>
              </a:spcBef>
              <a:buNone/>
            </a:pPr>
            <a:endParaRPr lang="en-US" sz="1000" dirty="0" smtClean="0"/>
          </a:p>
          <a:p>
            <a:pPr marL="0" indent="0">
              <a:spcBef>
                <a:spcPts val="0"/>
              </a:spcBef>
              <a:buNone/>
            </a:pPr>
            <a:r>
              <a:rPr lang="en-US" sz="1000" dirty="0" err="1" smtClean="0"/>
              <a:t>Lacassagne</a:t>
            </a:r>
            <a:r>
              <a:rPr lang="en-US" sz="1000" dirty="0" smtClean="0"/>
              <a:t>, </a:t>
            </a:r>
            <a:r>
              <a:rPr lang="en-US" sz="1000" dirty="0" err="1" smtClean="0"/>
              <a:t>Aurelie</a:t>
            </a:r>
            <a:r>
              <a:rPr lang="en-US" sz="1000" dirty="0" smtClean="0"/>
              <a:t>. Forthcoming. “The Challenges of Francophone Immigration in Northern Ontario Communities.  The Cases of Hearst, Timmins and </a:t>
            </a:r>
            <a:r>
              <a:rPr lang="en-US" sz="1000" dirty="0" err="1" smtClean="0"/>
              <a:t>Kapuskasing</a:t>
            </a:r>
            <a:r>
              <a:rPr lang="en-US" sz="1000" dirty="0" smtClean="0"/>
              <a:t>. In Glenda </a:t>
            </a:r>
            <a:r>
              <a:rPr lang="en-US" sz="1000" dirty="0" err="1" smtClean="0"/>
              <a:t>Tibe</a:t>
            </a:r>
            <a:r>
              <a:rPr lang="en-US" sz="1000" dirty="0" smtClean="0"/>
              <a:t> </a:t>
            </a:r>
            <a:r>
              <a:rPr lang="en-US" sz="1000" dirty="0" err="1" smtClean="0"/>
              <a:t>Bonifacio</a:t>
            </a:r>
            <a:r>
              <a:rPr lang="en-US" sz="1000" dirty="0" smtClean="0"/>
              <a:t> and Julie </a:t>
            </a:r>
            <a:r>
              <a:rPr lang="en-US" sz="1000" dirty="0" err="1" smtClean="0"/>
              <a:t>Drolet</a:t>
            </a:r>
            <a:r>
              <a:rPr lang="en-US" sz="1000" dirty="0" smtClean="0"/>
              <a:t> eds. </a:t>
            </a:r>
            <a:r>
              <a:rPr lang="en-US" sz="1000" u="sng" dirty="0" smtClean="0"/>
              <a:t>Immigration and the Small City: Canadian Experiences and Perspectives.</a:t>
            </a:r>
            <a:r>
              <a:rPr lang="en-US" sz="1000" dirty="0" smtClean="0"/>
              <a:t>  Manuscript in-review.</a:t>
            </a:r>
          </a:p>
          <a:p>
            <a:pPr marL="0" indent="0">
              <a:spcBef>
                <a:spcPts val="0"/>
              </a:spcBef>
              <a:buNone/>
            </a:pPr>
            <a:endParaRPr lang="en-US" sz="1000" dirty="0" smtClean="0"/>
          </a:p>
          <a:p>
            <a:pPr marL="0" indent="0">
              <a:spcBef>
                <a:spcPts val="0"/>
              </a:spcBef>
              <a:buNone/>
            </a:pPr>
            <a:r>
              <a:rPr lang="en-US" sz="1000" dirty="0" err="1" smtClean="0"/>
              <a:t>Lacasse</a:t>
            </a:r>
            <a:r>
              <a:rPr lang="en-US" sz="1000" dirty="0" smtClean="0"/>
              <a:t>, Cynthia. 2011. “From Durban to Canada: the Development of the Canadian Coalition of Municipalities Against Racism and Discrimination (CMARD)” </a:t>
            </a:r>
            <a:r>
              <a:rPr lang="en-US" sz="1000" i="1" dirty="0" smtClean="0"/>
              <a:t>Directions </a:t>
            </a:r>
            <a:r>
              <a:rPr lang="en-US" sz="1000" dirty="0" smtClean="0"/>
              <a:t>6(2): 46-49. http://www.crr.ca/divers-files/directions/vol6No2VersionWeb.pdf (accessed 23 September 2011).</a:t>
            </a:r>
          </a:p>
          <a:p>
            <a:pPr marL="0" indent="0">
              <a:spcBef>
                <a:spcPts val="0"/>
              </a:spcBef>
              <a:buNone/>
            </a:pPr>
            <a:endParaRPr lang="en-US" sz="1000" dirty="0" smtClean="0"/>
          </a:p>
          <a:p>
            <a:pPr marL="0" indent="0">
              <a:spcBef>
                <a:spcPts val="0"/>
              </a:spcBef>
              <a:buNone/>
            </a:pPr>
            <a:r>
              <a:rPr lang="en-US" sz="1000" dirty="0" smtClean="0"/>
              <a:t>Lebrun, Denis and </a:t>
            </a:r>
            <a:r>
              <a:rPr lang="en-US" sz="1000" dirty="0" err="1" smtClean="0"/>
              <a:t>Sarita</a:t>
            </a:r>
            <a:r>
              <a:rPr lang="en-US" sz="1000" dirty="0" smtClean="0"/>
              <a:t> </a:t>
            </a:r>
            <a:r>
              <a:rPr lang="en-US" sz="1000" dirty="0" err="1" smtClean="0"/>
              <a:t>Rebelo</a:t>
            </a:r>
            <a:r>
              <a:rPr lang="en-US" sz="1000" dirty="0" smtClean="0"/>
              <a:t>. 2006. “The Role of Universities in the Economic Development of Atlantic Canada: A Focus on Immigration” Presentation at the 6</a:t>
            </a:r>
            <a:r>
              <a:rPr lang="en-US" sz="1000" baseline="30000" dirty="0" smtClean="0"/>
              <a:t>th</a:t>
            </a:r>
            <a:r>
              <a:rPr lang="en-US" sz="1000" dirty="0" smtClean="0"/>
              <a:t> Atlantic Conference on the Future of Public Administration in Canada atlantic.metropolis.net/temp/RebeloLebrun_2006_PublicAdmin.doc - 2009-04-08 (accessed 23 September 2011).</a:t>
            </a:r>
          </a:p>
          <a:p>
            <a:pPr marL="0" indent="0">
              <a:spcBef>
                <a:spcPts val="0"/>
              </a:spcBef>
              <a:buNone/>
            </a:pPr>
            <a:endParaRPr lang="en-US" sz="1000" dirty="0" smtClean="0"/>
          </a:p>
          <a:p>
            <a:pPr marL="0" indent="0">
              <a:spcBef>
                <a:spcPts val="0"/>
              </a:spcBef>
              <a:buNone/>
            </a:pPr>
            <a:r>
              <a:rPr lang="en-US" sz="1000" dirty="0" smtClean="0"/>
              <a:t>Library Settlement Partnership. No </a:t>
            </a:r>
            <a:r>
              <a:rPr lang="en-US" sz="1000" dirty="0" err="1" smtClean="0"/>
              <a:t>Date.”LSP</a:t>
            </a:r>
            <a:r>
              <a:rPr lang="en-US" sz="1000" dirty="0" smtClean="0"/>
              <a:t> Toolkit for Group Programs”  </a:t>
            </a:r>
            <a:r>
              <a:rPr lang="en-US" sz="1000" dirty="0" err="1" smtClean="0"/>
              <a:t>http://www.lsp-peb.ca/resources/toolkit-group-programs.pdf</a:t>
            </a:r>
            <a:r>
              <a:rPr lang="en-US" sz="1000" dirty="0" smtClean="0"/>
              <a:t>  (accessed 27 September 2011).</a:t>
            </a:r>
          </a:p>
          <a:p>
            <a:pPr marL="0" indent="0">
              <a:spcBef>
                <a:spcPts val="0"/>
              </a:spcBef>
              <a:buNone/>
            </a:pPr>
            <a:endParaRPr lang="en-US" sz="1000" dirty="0" smtClean="0"/>
          </a:p>
          <a:p>
            <a:pPr marL="0" indent="0">
              <a:spcBef>
                <a:spcPts val="0"/>
              </a:spcBef>
              <a:buNone/>
            </a:pPr>
            <a:endParaRPr lang="en-US" sz="1000" dirty="0" smtClean="0"/>
          </a:p>
          <a:p>
            <a:pPr marL="0" indent="0">
              <a:spcBef>
                <a:spcPts val="0"/>
              </a:spcBef>
              <a:buNone/>
            </a:pPr>
            <a:endParaRPr lang="en-US" sz="1000" dirty="0" smtClean="0"/>
          </a:p>
          <a:p>
            <a:pPr marL="0" indent="0">
              <a:spcBef>
                <a:spcPts val="0"/>
              </a:spcBef>
              <a:buNone/>
            </a:pPr>
            <a:endParaRPr lang="en-US" sz="1000" dirty="0" smtClean="0"/>
          </a:p>
          <a:p>
            <a:pPr marL="0" indent="0">
              <a:spcBef>
                <a:spcPts val="0"/>
              </a:spcBef>
              <a:buNone/>
            </a:pPr>
            <a:endParaRPr lang="en-US" sz="1000" dirty="0" smtClean="0"/>
          </a:p>
          <a:p>
            <a:pPr marL="0" indent="0">
              <a:spcBef>
                <a:spcPts val="0"/>
              </a:spcBef>
              <a:buNone/>
            </a:pPr>
            <a:endParaRPr lang="en-US" sz="1000" dirty="0" smtClean="0"/>
          </a:p>
          <a:p>
            <a:pPr marL="0" indent="0">
              <a:spcBef>
                <a:spcPts val="0"/>
              </a:spcBef>
              <a:buNone/>
            </a:pPr>
            <a:endParaRPr lang="en-US" sz="1000" dirty="0" smtClean="0"/>
          </a:p>
          <a:p>
            <a:pPr>
              <a:buNone/>
            </a:pPr>
            <a:endParaRPr lang="en-US" sz="1000" dirty="0"/>
          </a:p>
        </p:txBody>
      </p:sp>
      <p:sp>
        <p:nvSpPr>
          <p:cNvPr id="3" name="Slide Number Placeholder 2"/>
          <p:cNvSpPr>
            <a:spLocks noGrp="1"/>
          </p:cNvSpPr>
          <p:nvPr>
            <p:ph type="sldNum" sz="quarter" idx="12"/>
          </p:nvPr>
        </p:nvSpPr>
        <p:spPr/>
        <p:txBody>
          <a:bodyPr/>
          <a:lstStyle/>
          <a:p>
            <a:fld id="{89A285D8-B1CC-4D45-993F-C26C8FD8DEF7}" type="slidenum">
              <a:rPr lang="en-US" smtClean="0"/>
              <a:pPr/>
              <a:t>51</a:t>
            </a:fld>
            <a:endParaRPr lang="en-US"/>
          </a:p>
        </p:txBody>
      </p:sp>
      <p:sp>
        <p:nvSpPr>
          <p:cNvPr id="4" name="Title 3"/>
          <p:cNvSpPr>
            <a:spLocks noGrp="1"/>
          </p:cNvSpPr>
          <p:nvPr>
            <p:ph type="title"/>
          </p:nvPr>
        </p:nvSpPr>
        <p:spPr/>
        <p:txBody>
          <a:bodyPr/>
          <a:lstStyle/>
          <a:p>
            <a:r>
              <a:rPr lang="en-US" dirty="0" smtClean="0"/>
              <a:t>Bibliography (cont.)</a:t>
            </a:r>
            <a:endParaRPr lang="en-US"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5800" y="1447800"/>
            <a:ext cx="8001000" cy="4908550"/>
          </a:xfrm>
        </p:spPr>
        <p:txBody>
          <a:bodyPr>
            <a:noAutofit/>
          </a:bodyPr>
          <a:lstStyle/>
          <a:p>
            <a:pPr marL="0" indent="0">
              <a:spcBef>
                <a:spcPts val="0"/>
              </a:spcBef>
              <a:buNone/>
            </a:pPr>
            <a:endParaRPr lang="en-US" sz="1000" dirty="0" smtClean="0"/>
          </a:p>
          <a:p>
            <a:pPr marL="0" indent="0">
              <a:spcBef>
                <a:spcPts val="0"/>
              </a:spcBef>
              <a:buNone/>
            </a:pPr>
            <a:r>
              <a:rPr lang="en-US" sz="1000" dirty="0" smtClean="0"/>
              <a:t>London &amp; Middlesex Local Immigration Partnership. 2010. “Community Immigrant Strategic Plan” http://welcomingcommunities.ca/wp-content/uploads/2011/09/05.pdf (accessed 27 September 2011).</a:t>
            </a:r>
          </a:p>
          <a:p>
            <a:pPr marL="0" indent="0">
              <a:spcBef>
                <a:spcPts val="0"/>
              </a:spcBef>
              <a:buNone/>
            </a:pPr>
            <a:endParaRPr lang="en-US" sz="1000" dirty="0" smtClean="0"/>
          </a:p>
          <a:p>
            <a:pPr marL="0" indent="0">
              <a:spcBef>
                <a:spcPts val="0"/>
              </a:spcBef>
              <a:buNone/>
            </a:pPr>
            <a:r>
              <a:rPr lang="en-US" sz="1000" dirty="0" smtClean="0"/>
              <a:t>Lusis, Tom and </a:t>
            </a:r>
            <a:r>
              <a:rPr lang="en-US" sz="1000" dirty="0" err="1" smtClean="0"/>
              <a:t>Harald</a:t>
            </a:r>
            <a:r>
              <a:rPr lang="en-US" sz="1000" dirty="0" smtClean="0"/>
              <a:t> Bauer. 2012. “Immigration, Integration and Inclusion in Guelph” in Caroline Andrew, John </a:t>
            </a:r>
            <a:r>
              <a:rPr lang="en-US" sz="1000" dirty="0" err="1" smtClean="0"/>
              <a:t>Biles</a:t>
            </a:r>
            <a:r>
              <a:rPr lang="en-US" sz="1000" dirty="0" smtClean="0"/>
              <a:t>, Meyer Burstein, Victoria Esses and Erin Tolley eds. </a:t>
            </a:r>
            <a:r>
              <a:rPr lang="en-US" sz="1000" u="sng" dirty="0" smtClean="0"/>
              <a:t>Immigration, Integration and Inclusion in Ontario Cities.</a:t>
            </a:r>
            <a:r>
              <a:rPr lang="en-US" sz="1000" dirty="0" smtClean="0"/>
              <a:t> McGill-Queen’s University Press.</a:t>
            </a:r>
          </a:p>
          <a:p>
            <a:pPr marL="0" indent="0">
              <a:spcBef>
                <a:spcPts val="0"/>
              </a:spcBef>
              <a:buNone/>
            </a:pPr>
            <a:endParaRPr lang="en-US" sz="1000" dirty="0" smtClean="0"/>
          </a:p>
          <a:p>
            <a:pPr marL="0" indent="0">
              <a:spcBef>
                <a:spcPts val="0"/>
              </a:spcBef>
              <a:buNone/>
            </a:pPr>
            <a:r>
              <a:rPr lang="en-US" sz="1000" dirty="0" smtClean="0"/>
              <a:t>Ma, Michael. 2012. “Immigration, Integration and Inclusion in Peterborough” in Caroline Andrew, John </a:t>
            </a:r>
            <a:r>
              <a:rPr lang="en-US" sz="1000" dirty="0" err="1" smtClean="0"/>
              <a:t>Biles</a:t>
            </a:r>
            <a:r>
              <a:rPr lang="en-US" sz="1000" dirty="0" smtClean="0"/>
              <a:t>, Meyer Burstein, Victoria Esses and Erin Tolley eds. </a:t>
            </a:r>
            <a:r>
              <a:rPr lang="en-US" sz="1000" u="sng" dirty="0" smtClean="0"/>
              <a:t>Immigration, Integration and Inclusion in Ontario Cities.</a:t>
            </a:r>
            <a:r>
              <a:rPr lang="en-US" sz="1000" dirty="0" smtClean="0"/>
              <a:t> McGill-Queen’s University Press.</a:t>
            </a:r>
          </a:p>
          <a:p>
            <a:pPr marL="0" indent="0">
              <a:spcBef>
                <a:spcPts val="0"/>
              </a:spcBef>
              <a:buNone/>
            </a:pPr>
            <a:endParaRPr lang="en-US" sz="1000" dirty="0" smtClean="0"/>
          </a:p>
          <a:p>
            <a:pPr marL="0" indent="0">
              <a:spcBef>
                <a:spcPts val="0"/>
              </a:spcBef>
              <a:buNone/>
            </a:pPr>
            <a:r>
              <a:rPr lang="en-US" sz="1000" dirty="0" smtClean="0"/>
              <a:t>McCallum, Katherine. 2009. “A Warm Welcome in Cold Places? Immigrant Settlement and Integration in Northern British Columbia” Unpublished M.A. Thesis, University of British Columbia.</a:t>
            </a:r>
          </a:p>
          <a:p>
            <a:pPr marL="0" indent="0">
              <a:spcBef>
                <a:spcPts val="0"/>
              </a:spcBef>
              <a:buNone/>
            </a:pPr>
            <a:endParaRPr lang="en-US" sz="1000" dirty="0" smtClean="0"/>
          </a:p>
          <a:p>
            <a:pPr marL="0" indent="0">
              <a:spcBef>
                <a:spcPts val="0"/>
              </a:spcBef>
              <a:buNone/>
            </a:pPr>
            <a:r>
              <a:rPr lang="en-US" sz="1000" dirty="0" smtClean="0"/>
              <a:t>McFadden, Peter and Rich Janzen. 2007. “The Importance of Immigrants to Waterloo Region’s Prosperity: A Dynamic Collaborative Community Response” </a:t>
            </a:r>
            <a:r>
              <a:rPr lang="en-US" sz="1000" i="1" dirty="0" smtClean="0"/>
              <a:t>Our Diverse Cities </a:t>
            </a:r>
            <a:r>
              <a:rPr lang="en-US" sz="1000" dirty="0" smtClean="0"/>
              <a:t>Volume 4: 104-107.</a:t>
            </a:r>
          </a:p>
          <a:p>
            <a:pPr marL="0" indent="0">
              <a:spcBef>
                <a:spcPts val="0"/>
              </a:spcBef>
              <a:buNone/>
            </a:pPr>
            <a:endParaRPr lang="en-US" sz="1000" dirty="0" smtClean="0"/>
          </a:p>
          <a:p>
            <a:pPr marL="0" indent="0">
              <a:spcBef>
                <a:spcPts val="0"/>
              </a:spcBef>
              <a:buNone/>
            </a:pPr>
            <a:r>
              <a:rPr lang="en-US" sz="1000" dirty="0" smtClean="0"/>
              <a:t>Mulholland, Mary-Lee. 2006. “Guelph: A Promising Destination for Newcomers</a:t>
            </a:r>
            <a:r>
              <a:rPr lang="en-US" sz="1000" i="1" dirty="0" smtClean="0"/>
              <a:t>” Our Diverse Cities </a:t>
            </a:r>
            <a:r>
              <a:rPr lang="en-US" sz="1000" dirty="0" smtClean="0"/>
              <a:t>Volume 2: 31-35.</a:t>
            </a:r>
          </a:p>
          <a:p>
            <a:pPr marL="0" indent="0">
              <a:spcBef>
                <a:spcPts val="0"/>
              </a:spcBef>
              <a:buNone/>
            </a:pPr>
            <a:endParaRPr lang="en-US" sz="1000" dirty="0" smtClean="0"/>
          </a:p>
          <a:p>
            <a:pPr marL="0" indent="0">
              <a:spcBef>
                <a:spcPts val="0"/>
              </a:spcBef>
              <a:buNone/>
            </a:pPr>
            <a:r>
              <a:rPr lang="en-US" sz="1000" dirty="0" err="1" smtClean="0"/>
              <a:t>Nangia</a:t>
            </a:r>
            <a:r>
              <a:rPr lang="en-US" sz="1000" dirty="0" smtClean="0"/>
              <a:t>, </a:t>
            </a:r>
            <a:r>
              <a:rPr lang="en-US" sz="1000" dirty="0" err="1" smtClean="0"/>
              <a:t>Parveen</a:t>
            </a:r>
            <a:r>
              <a:rPr lang="en-US" sz="1000" dirty="0" smtClean="0"/>
              <a:t>. 2012. “Immigration, Integration and Inclusion in Sudbury” in Caroline Andrew, John Biles, Meyer Burstein, Victoria </a:t>
            </a:r>
            <a:r>
              <a:rPr lang="en-US" sz="1000" dirty="0" err="1" smtClean="0"/>
              <a:t>Esses</a:t>
            </a:r>
            <a:r>
              <a:rPr lang="en-US" sz="1000" dirty="0" smtClean="0"/>
              <a:t> and Erin </a:t>
            </a:r>
            <a:r>
              <a:rPr lang="en-US" sz="1000" dirty="0" err="1" smtClean="0"/>
              <a:t>Tolley</a:t>
            </a:r>
            <a:r>
              <a:rPr lang="en-US" sz="1000" dirty="0" smtClean="0"/>
              <a:t> eds. </a:t>
            </a:r>
            <a:r>
              <a:rPr lang="en-US" sz="1000" u="sng" dirty="0" smtClean="0"/>
              <a:t>Immigration, Integration and Inclusion in Ontario Cities.</a:t>
            </a:r>
            <a:r>
              <a:rPr lang="en-US" sz="1000" dirty="0" smtClean="0"/>
              <a:t> McGill-Queen’s University Press.</a:t>
            </a:r>
          </a:p>
          <a:p>
            <a:pPr marL="0" indent="0">
              <a:spcBef>
                <a:spcPts val="0"/>
              </a:spcBef>
              <a:buNone/>
            </a:pPr>
            <a:endParaRPr lang="en-US" sz="1000" dirty="0" smtClean="0"/>
          </a:p>
          <a:p>
            <a:pPr marL="0" indent="0">
              <a:spcBef>
                <a:spcPts val="0"/>
              </a:spcBef>
              <a:buNone/>
            </a:pPr>
            <a:r>
              <a:rPr lang="en-US" sz="1000" dirty="0" smtClean="0"/>
              <a:t>National Working Group on Small Centre Strategies. 2007. “Attracting and Retaining Immigrants: A Toolbox of Ideas for Smaller </a:t>
            </a:r>
            <a:r>
              <a:rPr lang="en-US" sz="1000" dirty="0" err="1" smtClean="0"/>
              <a:t>Centres</a:t>
            </a:r>
            <a:r>
              <a:rPr lang="en-US" sz="1000" dirty="0" smtClean="0"/>
              <a:t>, 2</a:t>
            </a:r>
            <a:r>
              <a:rPr lang="en-US" sz="1000" baseline="30000" dirty="0" smtClean="0"/>
              <a:t>nd</a:t>
            </a:r>
            <a:r>
              <a:rPr lang="en-US" sz="1000" dirty="0" smtClean="0"/>
              <a:t> Edition”</a:t>
            </a:r>
          </a:p>
          <a:p>
            <a:pPr marL="0" indent="0">
              <a:spcBef>
                <a:spcPts val="0"/>
              </a:spcBef>
              <a:buNone/>
            </a:pPr>
            <a:endParaRPr lang="en-US" sz="1000" dirty="0" smtClean="0"/>
          </a:p>
          <a:p>
            <a:pPr marL="0" indent="0">
              <a:spcBef>
                <a:spcPts val="0"/>
              </a:spcBef>
              <a:buNone/>
            </a:pPr>
            <a:r>
              <a:rPr lang="en-US" sz="1000" dirty="0" err="1" smtClean="0"/>
              <a:t>Newbold</a:t>
            </a:r>
            <a:r>
              <a:rPr lang="en-US" sz="1000" dirty="0" smtClean="0"/>
              <a:t>, Bruce. 2007. “Secondary Migration of Immigrants to Canada: An Analysis of LSIC Wave 1 data” </a:t>
            </a:r>
            <a:r>
              <a:rPr lang="en-US" sz="1000" i="1" dirty="0" smtClean="0"/>
              <a:t>The Canadian Geographer </a:t>
            </a:r>
            <a:r>
              <a:rPr lang="en-US" sz="1000" dirty="0" smtClean="0"/>
              <a:t>51(1): 58-71.</a:t>
            </a:r>
          </a:p>
          <a:p>
            <a:pPr marL="0" indent="0">
              <a:spcBef>
                <a:spcPts val="0"/>
              </a:spcBef>
              <a:buNone/>
            </a:pPr>
            <a:endParaRPr lang="en-US" sz="1000" dirty="0" smtClean="0"/>
          </a:p>
          <a:p>
            <a:pPr marL="0" indent="0">
              <a:spcBef>
                <a:spcPts val="0"/>
              </a:spcBef>
              <a:buNone/>
            </a:pPr>
            <a:r>
              <a:rPr lang="en-US" sz="1000" dirty="0" smtClean="0"/>
              <a:t>Ngo, </a:t>
            </a:r>
            <a:r>
              <a:rPr lang="en-US" sz="1000" dirty="0" err="1" smtClean="0"/>
              <a:t>Hieu</a:t>
            </a:r>
            <a:r>
              <a:rPr lang="en-US" sz="1000" dirty="0" smtClean="0"/>
              <a:t>. 2003 “Toward cultural competence: A practical guide to facilitate active participation of culturally diverse families in schools” http://</a:t>
            </a:r>
            <a:r>
              <a:rPr lang="en-US" sz="1000" dirty="0" err="1" smtClean="0"/>
              <a:t>www.thunderbay.org/upload/documents/schoolcu.pdf</a:t>
            </a:r>
            <a:r>
              <a:rPr lang="en-US" sz="1000" dirty="0" smtClean="0"/>
              <a:t> (accessed 27 September 2011).</a:t>
            </a:r>
          </a:p>
          <a:p>
            <a:pPr marL="0" indent="0">
              <a:spcBef>
                <a:spcPts val="0"/>
              </a:spcBef>
              <a:buNone/>
            </a:pPr>
            <a:endParaRPr lang="en-US" sz="1000" dirty="0" smtClean="0"/>
          </a:p>
          <a:p>
            <a:pPr marL="0" indent="0">
              <a:spcBef>
                <a:spcPts val="0"/>
              </a:spcBef>
              <a:buNone/>
            </a:pPr>
            <a:r>
              <a:rPr lang="en-US" sz="1000" dirty="0" smtClean="0"/>
              <a:t>Niagara Local Immigration Partnership. 2011.”Niagara’s Collaborative Approach Building on Existing Services for Newcomers” http://welcomingcommunities.ca/wp-content/uploads/2011/09/061.pdf (accessed 27 September 2011).</a:t>
            </a:r>
          </a:p>
          <a:p>
            <a:pPr marL="0" indent="0">
              <a:spcBef>
                <a:spcPts val="0"/>
              </a:spcBef>
              <a:buNone/>
            </a:pPr>
            <a:endParaRPr lang="en-US" sz="1000" dirty="0" smtClean="0"/>
          </a:p>
          <a:p>
            <a:pPr marL="0" indent="0">
              <a:spcBef>
                <a:spcPts val="0"/>
              </a:spcBef>
              <a:buNone/>
            </a:pPr>
            <a:endParaRPr lang="en-US" sz="1000" dirty="0" smtClean="0"/>
          </a:p>
          <a:p>
            <a:pPr marL="0" indent="0">
              <a:spcBef>
                <a:spcPts val="0"/>
              </a:spcBef>
              <a:buNone/>
            </a:pPr>
            <a:endParaRPr lang="en-US" sz="1000" dirty="0" smtClean="0"/>
          </a:p>
          <a:p>
            <a:pPr marL="0" indent="0">
              <a:spcBef>
                <a:spcPts val="0"/>
              </a:spcBef>
              <a:buNone/>
            </a:pPr>
            <a:r>
              <a:rPr lang="en-US" sz="1000" dirty="0" smtClean="0"/>
              <a:t> </a:t>
            </a:r>
          </a:p>
          <a:p>
            <a:pPr>
              <a:buNone/>
            </a:pPr>
            <a:endParaRPr lang="en-US" sz="1000" dirty="0"/>
          </a:p>
        </p:txBody>
      </p:sp>
      <p:sp>
        <p:nvSpPr>
          <p:cNvPr id="3" name="Slide Number Placeholder 2"/>
          <p:cNvSpPr>
            <a:spLocks noGrp="1"/>
          </p:cNvSpPr>
          <p:nvPr>
            <p:ph type="sldNum" sz="quarter" idx="12"/>
          </p:nvPr>
        </p:nvSpPr>
        <p:spPr/>
        <p:txBody>
          <a:bodyPr/>
          <a:lstStyle/>
          <a:p>
            <a:fld id="{89A285D8-B1CC-4D45-993F-C26C8FD8DEF7}" type="slidenum">
              <a:rPr lang="en-US" smtClean="0"/>
              <a:pPr/>
              <a:t>52</a:t>
            </a:fld>
            <a:endParaRPr lang="en-US"/>
          </a:p>
        </p:txBody>
      </p:sp>
      <p:sp>
        <p:nvSpPr>
          <p:cNvPr id="4" name="Title 3"/>
          <p:cNvSpPr>
            <a:spLocks noGrp="1"/>
          </p:cNvSpPr>
          <p:nvPr>
            <p:ph type="title"/>
          </p:nvPr>
        </p:nvSpPr>
        <p:spPr/>
        <p:txBody>
          <a:bodyPr/>
          <a:lstStyle/>
          <a:p>
            <a:r>
              <a:rPr lang="en-US" dirty="0" smtClean="0"/>
              <a:t>Bibliography (cont.)</a:t>
            </a:r>
            <a:endParaRPr lang="en-US"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5800" y="1524000"/>
            <a:ext cx="8001000" cy="4648200"/>
          </a:xfrm>
        </p:spPr>
        <p:txBody>
          <a:bodyPr>
            <a:noAutofit/>
          </a:bodyPr>
          <a:lstStyle/>
          <a:p>
            <a:pPr marL="0" indent="0">
              <a:spcBef>
                <a:spcPts val="0"/>
              </a:spcBef>
              <a:buNone/>
            </a:pPr>
            <a:endParaRPr lang="en-US" sz="1000" dirty="0" smtClean="0"/>
          </a:p>
          <a:p>
            <a:pPr marL="0" indent="0">
              <a:spcBef>
                <a:spcPts val="0"/>
              </a:spcBef>
              <a:buNone/>
            </a:pPr>
            <a:r>
              <a:rPr lang="en-US" sz="1000" dirty="0" smtClean="0"/>
              <a:t>North Bay Newcomer Network. 2010. “LIP Action Plan” http://welcomingcommunities.ca/wp-content/uploads/2011/09/07.pdf (accessed 27 September 2011).</a:t>
            </a:r>
          </a:p>
          <a:p>
            <a:pPr marL="0" indent="0">
              <a:spcBef>
                <a:spcPts val="0"/>
              </a:spcBef>
              <a:buNone/>
            </a:pPr>
            <a:endParaRPr lang="en-US" sz="1000" dirty="0" smtClean="0"/>
          </a:p>
          <a:p>
            <a:pPr marL="0" indent="0">
              <a:spcBef>
                <a:spcPts val="0"/>
              </a:spcBef>
              <a:buNone/>
            </a:pPr>
            <a:r>
              <a:rPr lang="en-US" sz="1000" dirty="0" err="1" smtClean="0"/>
              <a:t>Okonny</a:t>
            </a:r>
            <a:r>
              <a:rPr lang="en-US" sz="1000" dirty="0" smtClean="0"/>
              <a:t>-Myers, </a:t>
            </a:r>
            <a:r>
              <a:rPr lang="en-US" sz="1000" dirty="0" err="1" smtClean="0"/>
              <a:t>Ima</a:t>
            </a:r>
            <a:r>
              <a:rPr lang="en-US" sz="1000" dirty="0" smtClean="0"/>
              <a:t>. 2010. </a:t>
            </a:r>
            <a:r>
              <a:rPr lang="en-CA" sz="1000" i="1" dirty="0" smtClean="0"/>
              <a:t>The Interprovincial Mobility of Immigrants in Canada</a:t>
            </a:r>
            <a:r>
              <a:rPr lang="en-CA" sz="1000" dirty="0" smtClean="0"/>
              <a:t>. </a:t>
            </a:r>
            <a:r>
              <a:rPr lang="en-CA" sz="1000" dirty="0" smtClean="0">
                <a:hlinkClick r:id="rId2"/>
              </a:rPr>
              <a:t>http://www.cic.gc.ca/english/resources/research/interprov-mobility/index.asp</a:t>
            </a:r>
            <a:r>
              <a:rPr lang="en-US" sz="1000" dirty="0" smtClean="0"/>
              <a:t>  (accessed 21 April 2011).</a:t>
            </a:r>
          </a:p>
          <a:p>
            <a:pPr marL="0" indent="0">
              <a:spcBef>
                <a:spcPts val="0"/>
              </a:spcBef>
              <a:buNone/>
            </a:pPr>
            <a:endParaRPr lang="en-US" sz="1000" dirty="0" smtClean="0"/>
          </a:p>
          <a:p>
            <a:pPr marL="0" indent="0">
              <a:spcBef>
                <a:spcPts val="0"/>
              </a:spcBef>
              <a:buNone/>
            </a:pPr>
            <a:r>
              <a:rPr lang="en-US" sz="1000" dirty="0" smtClean="0"/>
              <a:t>Ottawa Local Immigration Partnership. 2011.”Toward an Ottawa Immigration Strategy: A Compendium of </a:t>
            </a:r>
            <a:r>
              <a:rPr lang="en-US" sz="1000" dirty="0" err="1" smtClean="0"/>
              <a:t>Sectoral</a:t>
            </a:r>
            <a:r>
              <a:rPr lang="en-US" sz="1000" dirty="0" smtClean="0"/>
              <a:t> and Horizontal Strategies”  http://welcomingcommunities.ca/wp-content/uploads/2011/09/08.pdf (accessed 27 September 2011).</a:t>
            </a:r>
          </a:p>
          <a:p>
            <a:pPr marL="0" indent="0">
              <a:spcBef>
                <a:spcPts val="0"/>
              </a:spcBef>
              <a:buNone/>
            </a:pPr>
            <a:endParaRPr lang="en-US" sz="1000" dirty="0" smtClean="0"/>
          </a:p>
          <a:p>
            <a:pPr marL="0" indent="0">
              <a:spcBef>
                <a:spcPts val="0"/>
              </a:spcBef>
              <a:buNone/>
            </a:pPr>
            <a:r>
              <a:rPr lang="en-US" sz="1000" dirty="0" smtClean="0"/>
              <a:t>Pearce, Cindy. 2005. “Attracting and Welcoming Immigrants to </a:t>
            </a:r>
            <a:r>
              <a:rPr lang="en-US" sz="1000" dirty="0" err="1" smtClean="0"/>
              <a:t>Revelstoke</a:t>
            </a:r>
            <a:r>
              <a:rPr lang="en-US" sz="1000" dirty="0" smtClean="0"/>
              <a:t> BC –Scanning the Opportunities” http://www.revelstokesocialdevelopment.org/assets/files/attracting%20and%20welcoming%20immigrants%20to%20Revelstoke%20FINAL.pdf (accessed 23 September 2011).</a:t>
            </a:r>
          </a:p>
          <a:p>
            <a:pPr marL="0" indent="0">
              <a:spcBef>
                <a:spcPts val="0"/>
              </a:spcBef>
              <a:buNone/>
            </a:pPr>
            <a:endParaRPr lang="en-US" sz="1000" dirty="0" smtClean="0"/>
          </a:p>
          <a:p>
            <a:pPr marL="0" indent="0">
              <a:spcBef>
                <a:spcPts val="0"/>
              </a:spcBef>
              <a:buNone/>
            </a:pPr>
            <a:r>
              <a:rPr lang="en-US" sz="1000" dirty="0" smtClean="0"/>
              <a:t>Peterborough Partnership Council on Immigrant Integration. 2010. “Newcomer Integration Toolkit” http://ppcii.ca/pdf/Newcomer%20Integration%20Toolkit-%20August%202011.pdf (accessed 23 September 2011).</a:t>
            </a:r>
          </a:p>
          <a:p>
            <a:pPr marL="0" indent="0">
              <a:spcBef>
                <a:spcPts val="0"/>
              </a:spcBef>
              <a:buNone/>
            </a:pPr>
            <a:endParaRPr lang="en-US" sz="1000" dirty="0" smtClean="0"/>
          </a:p>
          <a:p>
            <a:pPr marL="0" indent="0">
              <a:spcBef>
                <a:spcPts val="0"/>
              </a:spcBef>
              <a:buNone/>
            </a:pPr>
            <a:r>
              <a:rPr lang="en-US" sz="1000" dirty="0" smtClean="0"/>
              <a:t>Power Analysis Inc. 2007.”Executive Summary, Summary of Recommendations, and Lessons for LSP Expansion”  http://atwork.settlement.org/downloads/atwork/CIC_Review_Library_Settlement_Partnerships_October_2007.pdf (accessed 27 September 2011).</a:t>
            </a:r>
          </a:p>
          <a:p>
            <a:pPr marL="0" indent="0">
              <a:spcBef>
                <a:spcPts val="0"/>
              </a:spcBef>
              <a:buNone/>
            </a:pPr>
            <a:endParaRPr lang="en-US" sz="1000" dirty="0" smtClean="0"/>
          </a:p>
          <a:p>
            <a:pPr marL="0" indent="0">
              <a:spcBef>
                <a:spcPts val="0"/>
              </a:spcBef>
              <a:buNone/>
            </a:pPr>
            <a:r>
              <a:rPr lang="en-US" sz="1000" dirty="0" smtClean="0"/>
              <a:t>Renwick, Angela. 2010. “Welcoming and Inclusive Communities in Alberta (Policy Development Approach) http://www.metropolis2010.net/presentations/C/docs/C10/C10_Renwick_Angela.pdf (accessed 22 September 2011). </a:t>
            </a:r>
          </a:p>
          <a:p>
            <a:pPr marL="0" indent="0">
              <a:spcBef>
                <a:spcPts val="0"/>
              </a:spcBef>
              <a:buNone/>
            </a:pPr>
            <a:endParaRPr lang="en-US" sz="1000" dirty="0" smtClean="0"/>
          </a:p>
          <a:p>
            <a:pPr marL="0" indent="0">
              <a:spcBef>
                <a:spcPts val="0"/>
              </a:spcBef>
              <a:buNone/>
            </a:pPr>
            <a:r>
              <a:rPr lang="en-US" sz="1000" dirty="0" err="1" smtClean="0"/>
              <a:t>Rimok</a:t>
            </a:r>
            <a:r>
              <a:rPr lang="en-US" sz="1000" dirty="0" smtClean="0"/>
              <a:t>, Patricia and Ralph </a:t>
            </a:r>
            <a:r>
              <a:rPr lang="en-US" sz="1000" dirty="0" err="1" smtClean="0"/>
              <a:t>Rouzier</a:t>
            </a:r>
            <a:r>
              <a:rPr lang="en-US" sz="1000" dirty="0" smtClean="0"/>
              <a:t>. 2008. “Integration Policies in Quebec: A Need to Expand Structures?” in John Biles, Meyer Burstein and James Frideres 2008. </a:t>
            </a:r>
            <a:r>
              <a:rPr lang="en-US" sz="1000" u="sng" dirty="0" smtClean="0"/>
              <a:t>Immigration and Integration in Canada in the Twenty-first Century.</a:t>
            </a:r>
            <a:r>
              <a:rPr lang="en-US" sz="1000" dirty="0" smtClean="0"/>
              <a:t> Montreal: McGill-Queen’s University </a:t>
            </a:r>
            <a:r>
              <a:rPr lang="en-US" sz="1000" dirty="0" err="1" smtClean="0"/>
              <a:t>PRess</a:t>
            </a:r>
            <a:r>
              <a:rPr lang="en-US" sz="1000" dirty="0" smtClean="0"/>
              <a:t>.: 1877-210.</a:t>
            </a:r>
          </a:p>
          <a:p>
            <a:pPr marL="0" indent="0">
              <a:spcBef>
                <a:spcPts val="0"/>
              </a:spcBef>
              <a:buNone/>
            </a:pPr>
            <a:endParaRPr lang="en-US" sz="1000" dirty="0" smtClean="0"/>
          </a:p>
          <a:p>
            <a:pPr marL="0" indent="0">
              <a:spcBef>
                <a:spcPts val="0"/>
              </a:spcBef>
              <a:buNone/>
            </a:pPr>
            <a:r>
              <a:rPr lang="en-US" sz="1000" dirty="0" smtClean="0"/>
              <a:t>Roy, Jean Olivier et. al. 2007. “Francophone Immigration to Minority Communities: The Challenge for Rural Areas” </a:t>
            </a:r>
            <a:r>
              <a:rPr lang="en-US" sz="1000" i="1" dirty="0" smtClean="0"/>
              <a:t>Our Diverse Cities </a:t>
            </a:r>
            <a:r>
              <a:rPr lang="en-US" sz="1000" dirty="0" smtClean="0"/>
              <a:t>3: 80-84.</a:t>
            </a:r>
          </a:p>
          <a:p>
            <a:pPr marL="0" indent="0">
              <a:spcBef>
                <a:spcPts val="0"/>
              </a:spcBef>
              <a:buNone/>
            </a:pPr>
            <a:endParaRPr lang="en-US" sz="1000" dirty="0" smtClean="0"/>
          </a:p>
          <a:p>
            <a:pPr marL="0" indent="0">
              <a:spcBef>
                <a:spcPts val="0"/>
              </a:spcBef>
              <a:buNone/>
            </a:pPr>
            <a:r>
              <a:rPr lang="en-US" sz="1000" dirty="0" err="1" smtClean="0"/>
              <a:t>Satzewich</a:t>
            </a:r>
            <a:r>
              <a:rPr lang="en-US" sz="1000" dirty="0" smtClean="0"/>
              <a:t>, Vic and William </a:t>
            </a:r>
            <a:r>
              <a:rPr lang="en-US" sz="1000" dirty="0" err="1" smtClean="0"/>
              <a:t>Shaffir</a:t>
            </a:r>
            <a:r>
              <a:rPr lang="en-US" sz="1000" dirty="0" smtClean="0"/>
              <a:t>. 2007. “Immigrants and Immigrant Settlement in Hamilton” </a:t>
            </a:r>
            <a:r>
              <a:rPr lang="en-US" sz="1000" i="1" dirty="0" smtClean="0"/>
              <a:t>Our Diverse Cities </a:t>
            </a:r>
            <a:r>
              <a:rPr lang="en-US" sz="1000" dirty="0" smtClean="0"/>
              <a:t>Volume 4: 118-122.</a:t>
            </a:r>
          </a:p>
          <a:p>
            <a:pPr marL="0" indent="0">
              <a:spcBef>
                <a:spcPts val="0"/>
              </a:spcBef>
              <a:buNone/>
            </a:pPr>
            <a:endParaRPr lang="en-US" sz="1000" dirty="0" smtClean="0"/>
          </a:p>
          <a:p>
            <a:pPr marL="0" indent="0">
              <a:spcBef>
                <a:spcPts val="0"/>
              </a:spcBef>
              <a:buNone/>
            </a:pPr>
            <a:endParaRPr lang="en-US" sz="1000" dirty="0" smtClean="0"/>
          </a:p>
          <a:p>
            <a:pPr marL="0" indent="0">
              <a:spcBef>
                <a:spcPts val="0"/>
              </a:spcBef>
              <a:buNone/>
            </a:pPr>
            <a:endParaRPr lang="en-US" sz="1000" dirty="0" smtClean="0"/>
          </a:p>
          <a:p>
            <a:pPr>
              <a:buNone/>
            </a:pPr>
            <a:endParaRPr lang="en-US" sz="1000" dirty="0" smtClean="0"/>
          </a:p>
          <a:p>
            <a:pPr marL="0" indent="0">
              <a:spcBef>
                <a:spcPts val="0"/>
              </a:spcBef>
              <a:buNone/>
            </a:pPr>
            <a:endParaRPr lang="en-US" sz="1000" dirty="0"/>
          </a:p>
        </p:txBody>
      </p:sp>
      <p:sp>
        <p:nvSpPr>
          <p:cNvPr id="3" name="Slide Number Placeholder 2"/>
          <p:cNvSpPr>
            <a:spLocks noGrp="1"/>
          </p:cNvSpPr>
          <p:nvPr>
            <p:ph type="sldNum" sz="quarter" idx="12"/>
          </p:nvPr>
        </p:nvSpPr>
        <p:spPr/>
        <p:txBody>
          <a:bodyPr/>
          <a:lstStyle/>
          <a:p>
            <a:fld id="{89A285D8-B1CC-4D45-993F-C26C8FD8DEF7}" type="slidenum">
              <a:rPr lang="en-US" smtClean="0"/>
              <a:pPr/>
              <a:t>53</a:t>
            </a:fld>
            <a:endParaRPr lang="en-US"/>
          </a:p>
        </p:txBody>
      </p:sp>
      <p:sp>
        <p:nvSpPr>
          <p:cNvPr id="4" name="Title 3"/>
          <p:cNvSpPr>
            <a:spLocks noGrp="1"/>
          </p:cNvSpPr>
          <p:nvPr>
            <p:ph type="title"/>
          </p:nvPr>
        </p:nvSpPr>
        <p:spPr/>
        <p:txBody>
          <a:bodyPr/>
          <a:lstStyle/>
          <a:p>
            <a:r>
              <a:rPr lang="en-US" dirty="0" smtClean="0"/>
              <a:t>Bibliography (cont.)</a:t>
            </a:r>
            <a:endParaRPr lang="en-US"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5800" y="1447800"/>
            <a:ext cx="8001000" cy="4908550"/>
          </a:xfrm>
        </p:spPr>
        <p:txBody>
          <a:bodyPr>
            <a:noAutofit/>
          </a:bodyPr>
          <a:lstStyle/>
          <a:p>
            <a:pPr marL="0" indent="0">
              <a:spcBef>
                <a:spcPts val="0"/>
              </a:spcBef>
              <a:buNone/>
            </a:pPr>
            <a:endParaRPr lang="en-US" sz="1000" dirty="0" smtClean="0"/>
          </a:p>
          <a:p>
            <a:pPr marL="0" indent="0">
              <a:spcBef>
                <a:spcPts val="0"/>
              </a:spcBef>
              <a:buNone/>
            </a:pPr>
            <a:r>
              <a:rPr lang="en-US" sz="1000" dirty="0" smtClean="0"/>
              <a:t>Sault Ste Marie Local Immigration Partnership. 2011. “Creating a Welcoming Community: A Community Based Immigrant Settlement and Integration Strategy  for Newcomers to Sault Ste Marie” http://welcomingcommunities.ca/wp-content/uploads/2011/09/101.pdf (accessed 27 September 2011).</a:t>
            </a:r>
          </a:p>
          <a:p>
            <a:pPr marL="0" indent="0">
              <a:spcBef>
                <a:spcPts val="0"/>
              </a:spcBef>
              <a:buNone/>
            </a:pPr>
            <a:endParaRPr lang="en-US" sz="1000" dirty="0" smtClean="0"/>
          </a:p>
          <a:p>
            <a:pPr marL="0" indent="0">
              <a:spcBef>
                <a:spcPts val="0"/>
              </a:spcBef>
              <a:buNone/>
            </a:pPr>
            <a:r>
              <a:rPr lang="en-US" sz="1000" dirty="0" err="1" smtClean="0"/>
              <a:t>Schollie</a:t>
            </a:r>
            <a:r>
              <a:rPr lang="en-US" sz="1000" dirty="0" smtClean="0"/>
              <a:t> Research and Consulting. 2010. “</a:t>
            </a:r>
            <a:r>
              <a:rPr lang="en-US" sz="1000" dirty="0" err="1" smtClean="0"/>
              <a:t>Labour</a:t>
            </a:r>
            <a:r>
              <a:rPr lang="en-US" sz="1000" dirty="0" smtClean="0"/>
              <a:t> Force Capacity Study: Rural Communities” Prepared for Northeast Alberta Information HUB Ltd. http://www.albertahub.com/media/documents/1287092582AlbertaHUBLaborForceCapacityStudyFinalJune30.pdf (accessed 23 September 2011).</a:t>
            </a:r>
          </a:p>
          <a:p>
            <a:pPr>
              <a:buNone/>
            </a:pPr>
            <a:endParaRPr lang="en-US" sz="1000" dirty="0" smtClean="0"/>
          </a:p>
          <a:p>
            <a:pPr marL="0" indent="0">
              <a:spcBef>
                <a:spcPts val="0"/>
              </a:spcBef>
              <a:buNone/>
            </a:pPr>
            <a:r>
              <a:rPr lang="en-US" sz="1000" dirty="0" err="1" smtClean="0"/>
              <a:t>Sethi</a:t>
            </a:r>
            <a:r>
              <a:rPr lang="en-US" sz="1000" dirty="0" smtClean="0"/>
              <a:t>, </a:t>
            </a:r>
            <a:r>
              <a:rPr lang="en-US" sz="1000" dirty="0" err="1" smtClean="0"/>
              <a:t>Bharati</a:t>
            </a:r>
            <a:r>
              <a:rPr lang="en-US" sz="1000" dirty="0" smtClean="0"/>
              <a:t>. 2009. “Exploring Newcomer Settlement and Integration Supports in Brantford and Brant-</a:t>
            </a:r>
            <a:r>
              <a:rPr lang="en-US" sz="1000" dirty="0" err="1" smtClean="0"/>
              <a:t>Haldimand</a:t>
            </a:r>
            <a:r>
              <a:rPr lang="en-US" sz="1000" dirty="0" smtClean="0"/>
              <a:t>-Norfolk Counties” http://www.workforceplanningboard.org/files/upload/newcomer_settlement_integration_supports.pdf (accessed 23 September 2011).</a:t>
            </a:r>
          </a:p>
          <a:p>
            <a:pPr marL="0" indent="0">
              <a:spcBef>
                <a:spcPts val="0"/>
              </a:spcBef>
              <a:buNone/>
            </a:pPr>
            <a:endParaRPr lang="en-US" sz="1000" dirty="0" smtClean="0"/>
          </a:p>
          <a:p>
            <a:pPr marL="0" indent="0">
              <a:spcBef>
                <a:spcPts val="0"/>
              </a:spcBef>
              <a:buNone/>
            </a:pPr>
            <a:r>
              <a:rPr lang="en-US" sz="1000" dirty="0" err="1" smtClean="0"/>
              <a:t>Sherrell</a:t>
            </a:r>
            <a:r>
              <a:rPr lang="en-US" sz="1000" dirty="0" smtClean="0"/>
              <a:t>, Kathy, Jenifer Hyndman and F. </a:t>
            </a:r>
            <a:r>
              <a:rPr lang="en-US" sz="1000" dirty="0" err="1" smtClean="0"/>
              <a:t>Preniqi</a:t>
            </a:r>
            <a:r>
              <a:rPr lang="en-US" sz="1000" dirty="0" smtClean="0"/>
              <a:t>. 2005. “The settlement of </a:t>
            </a:r>
            <a:r>
              <a:rPr lang="en-US" sz="1000" dirty="0" err="1" smtClean="0"/>
              <a:t>Kosovar</a:t>
            </a:r>
            <a:r>
              <a:rPr lang="en-US" sz="1000" dirty="0" smtClean="0"/>
              <a:t> refugees in smaller British Columbia cities” </a:t>
            </a:r>
            <a:r>
              <a:rPr lang="en-US" sz="1000" i="1" dirty="0" smtClean="0"/>
              <a:t>Canadian Ethnic Studies </a:t>
            </a:r>
            <a:r>
              <a:rPr lang="en-US" sz="1000" dirty="0" smtClean="0"/>
              <a:t>37(3): 76-96.</a:t>
            </a:r>
          </a:p>
          <a:p>
            <a:pPr marL="0" indent="0">
              <a:spcBef>
                <a:spcPts val="0"/>
              </a:spcBef>
              <a:buNone/>
            </a:pPr>
            <a:endParaRPr lang="en-US" sz="1000" dirty="0" smtClean="0"/>
          </a:p>
          <a:p>
            <a:pPr marL="0" indent="0">
              <a:spcBef>
                <a:spcPts val="0"/>
              </a:spcBef>
              <a:buNone/>
            </a:pPr>
            <a:r>
              <a:rPr lang="en-US" sz="1000" dirty="0" err="1" smtClean="0"/>
              <a:t>Shukla</a:t>
            </a:r>
            <a:r>
              <a:rPr lang="en-US" sz="1000" dirty="0" smtClean="0"/>
              <a:t>, Kim. 2010. “The SME’s Role in a Welcoming Community” presentation at the Metropolis Welcoming Communities Seminar, Ottawa http://canada.metropolis.net/events/metropolis_presents/Metropolis_presents_Welcoming_Seminar/Shukla_E.pdf (accessed 23 September 2011). </a:t>
            </a:r>
          </a:p>
          <a:p>
            <a:pPr marL="0" indent="0">
              <a:spcBef>
                <a:spcPts val="0"/>
              </a:spcBef>
              <a:buNone/>
            </a:pPr>
            <a:endParaRPr lang="en-US" sz="1000" dirty="0" smtClean="0"/>
          </a:p>
          <a:p>
            <a:pPr marL="0" indent="0">
              <a:spcBef>
                <a:spcPts val="0"/>
              </a:spcBef>
              <a:buNone/>
            </a:pPr>
            <a:r>
              <a:rPr lang="en-US" sz="1000" dirty="0" err="1" smtClean="0"/>
              <a:t>Siemiatycki</a:t>
            </a:r>
            <a:r>
              <a:rPr lang="en-US" sz="1000" dirty="0" smtClean="0"/>
              <a:t>, Myer. 2012. “Integration and Inclusion in Toronto” in Caroline Andrew, John Biles, Meyer Burstein, Victoria </a:t>
            </a:r>
            <a:r>
              <a:rPr lang="en-US" sz="1000" dirty="0" err="1" smtClean="0"/>
              <a:t>Esses</a:t>
            </a:r>
            <a:r>
              <a:rPr lang="en-US" sz="1000" dirty="0" smtClean="0"/>
              <a:t> and Erin </a:t>
            </a:r>
            <a:r>
              <a:rPr lang="en-US" sz="1000" dirty="0" err="1" smtClean="0"/>
              <a:t>Tolley</a:t>
            </a:r>
            <a:r>
              <a:rPr lang="en-US" sz="1000" dirty="0" smtClean="0"/>
              <a:t> eds. </a:t>
            </a:r>
            <a:r>
              <a:rPr lang="en-US" sz="1000" u="sng" dirty="0" smtClean="0"/>
              <a:t>Immigration, Integration and Inclusion in Ontario Cities.</a:t>
            </a:r>
            <a:r>
              <a:rPr lang="en-US" sz="1000" dirty="0" smtClean="0"/>
              <a:t> McGill-Queen’s University Press.</a:t>
            </a:r>
          </a:p>
          <a:p>
            <a:pPr marL="0" indent="0">
              <a:spcBef>
                <a:spcPts val="0"/>
              </a:spcBef>
              <a:buNone/>
            </a:pPr>
            <a:endParaRPr lang="en-US" sz="1000" dirty="0" smtClean="0"/>
          </a:p>
          <a:p>
            <a:pPr marL="0" indent="0">
              <a:spcBef>
                <a:spcPts val="0"/>
              </a:spcBef>
              <a:buNone/>
            </a:pPr>
            <a:r>
              <a:rPr lang="en-US" sz="1000" dirty="0" smtClean="0"/>
              <a:t>Southcott, Chris. 2012. “Immigration, Integration and Inclusion in Thunder Bay” in Caroline Andrew, John Biles, Meyer Burstein, Victoria </a:t>
            </a:r>
            <a:r>
              <a:rPr lang="en-US" sz="1000" dirty="0" err="1" smtClean="0"/>
              <a:t>Esses</a:t>
            </a:r>
            <a:r>
              <a:rPr lang="en-US" sz="1000" dirty="0" smtClean="0"/>
              <a:t> and Erin </a:t>
            </a:r>
            <a:r>
              <a:rPr lang="en-US" sz="1000" dirty="0" err="1" smtClean="0"/>
              <a:t>Tolley</a:t>
            </a:r>
            <a:r>
              <a:rPr lang="en-US" sz="1000" dirty="0" smtClean="0"/>
              <a:t> eds. </a:t>
            </a:r>
            <a:r>
              <a:rPr lang="en-US" sz="1000" u="sng" dirty="0" smtClean="0"/>
              <a:t>Immigration, Integration and Inclusion in Ontario Cities.</a:t>
            </a:r>
            <a:r>
              <a:rPr lang="en-US" sz="1000" dirty="0" smtClean="0"/>
              <a:t> McGill-Queen’s University Press.</a:t>
            </a:r>
          </a:p>
          <a:p>
            <a:pPr marL="0" indent="0">
              <a:spcBef>
                <a:spcPts val="0"/>
              </a:spcBef>
              <a:buNone/>
            </a:pPr>
            <a:endParaRPr lang="en-US" sz="1000" dirty="0" smtClean="0"/>
          </a:p>
          <a:p>
            <a:pPr marL="0" indent="0">
              <a:spcBef>
                <a:spcPts val="0"/>
              </a:spcBef>
              <a:buNone/>
            </a:pPr>
            <a:r>
              <a:rPr lang="en-US" sz="1000" dirty="0" smtClean="0"/>
              <a:t>Strait-Highlands Regional Development Agency. 2007. “Newcomers Network Implementation Plan” http://www.strait-highlands.ns.ca/shrda/shrda_main.nsf/Cape%20Breton%20Newcomers%20Network%20Research%20Project%20-%20Newcomers%20Network%20Implementation%20Plan%20Complete.pdf?OpenFileResource (accessed 23 September 2011).</a:t>
            </a:r>
          </a:p>
          <a:p>
            <a:pPr marL="0" indent="0">
              <a:spcBef>
                <a:spcPts val="0"/>
              </a:spcBef>
              <a:buNone/>
            </a:pPr>
            <a:endParaRPr lang="en-US" sz="1000" dirty="0" smtClean="0"/>
          </a:p>
          <a:p>
            <a:pPr marL="0" indent="0">
              <a:spcBef>
                <a:spcPts val="0"/>
              </a:spcBef>
              <a:buNone/>
            </a:pPr>
            <a:r>
              <a:rPr lang="en-US" sz="1000" dirty="0" smtClean="0"/>
              <a:t>Thunder Bay 2010.”Thunder Bay Immigration Working Committee Strategic Plan Working Document” http://welcomingcommunities.ca/wp-content/uploads/2011/09/11.pdf (accessed 27 September 2011).</a:t>
            </a:r>
          </a:p>
          <a:p>
            <a:pPr marL="0" indent="0">
              <a:spcBef>
                <a:spcPts val="0"/>
              </a:spcBef>
              <a:buNone/>
            </a:pPr>
            <a:endParaRPr lang="en-US" sz="1000" dirty="0" smtClean="0"/>
          </a:p>
          <a:p>
            <a:pPr marL="0" indent="0">
              <a:spcBef>
                <a:spcPts val="0"/>
              </a:spcBef>
              <a:buNone/>
            </a:pPr>
            <a:r>
              <a:rPr lang="en-US" sz="1000" dirty="0" smtClean="0"/>
              <a:t>Timmins Economic Development Corporation. 2011. “Timmins Settlement Strategy Plan to Promote Settlement and Integration of Immigrants in the Community” http://welcomingcommunities.ca/wp-content/uploads/2011/09/12.pdf (accessed 27 September 2011).</a:t>
            </a:r>
          </a:p>
          <a:p>
            <a:pPr marL="0" indent="0">
              <a:spcBef>
                <a:spcPts val="0"/>
              </a:spcBef>
              <a:buNone/>
            </a:pPr>
            <a:endParaRPr lang="en-US" sz="1000" dirty="0" smtClean="0"/>
          </a:p>
          <a:p>
            <a:pPr marL="0" indent="0">
              <a:spcBef>
                <a:spcPts val="0"/>
              </a:spcBef>
              <a:buNone/>
            </a:pPr>
            <a:endParaRPr lang="en-US" sz="1000" dirty="0" smtClean="0"/>
          </a:p>
        </p:txBody>
      </p:sp>
      <p:sp>
        <p:nvSpPr>
          <p:cNvPr id="3" name="Slide Number Placeholder 2"/>
          <p:cNvSpPr>
            <a:spLocks noGrp="1"/>
          </p:cNvSpPr>
          <p:nvPr>
            <p:ph type="sldNum" sz="quarter" idx="12"/>
          </p:nvPr>
        </p:nvSpPr>
        <p:spPr/>
        <p:txBody>
          <a:bodyPr/>
          <a:lstStyle/>
          <a:p>
            <a:fld id="{89A285D8-B1CC-4D45-993F-C26C8FD8DEF7}" type="slidenum">
              <a:rPr lang="en-US" smtClean="0"/>
              <a:pPr/>
              <a:t>54</a:t>
            </a:fld>
            <a:endParaRPr lang="en-US"/>
          </a:p>
        </p:txBody>
      </p:sp>
      <p:sp>
        <p:nvSpPr>
          <p:cNvPr id="4" name="Title 3"/>
          <p:cNvSpPr>
            <a:spLocks noGrp="1"/>
          </p:cNvSpPr>
          <p:nvPr>
            <p:ph type="title"/>
          </p:nvPr>
        </p:nvSpPr>
        <p:spPr/>
        <p:txBody>
          <a:bodyPr/>
          <a:lstStyle/>
          <a:p>
            <a:r>
              <a:rPr lang="en-US" dirty="0" smtClean="0"/>
              <a:t>Bibliography (cont.)</a:t>
            </a:r>
            <a:endParaRPr lang="en-US"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5800" y="1676400"/>
            <a:ext cx="8001000" cy="4297363"/>
          </a:xfrm>
        </p:spPr>
        <p:txBody>
          <a:bodyPr>
            <a:normAutofit/>
          </a:bodyPr>
          <a:lstStyle/>
          <a:p>
            <a:pPr marL="0" indent="0">
              <a:spcBef>
                <a:spcPts val="0"/>
              </a:spcBef>
              <a:buNone/>
            </a:pPr>
            <a:r>
              <a:rPr lang="en-US" sz="1000" dirty="0" smtClean="0"/>
              <a:t>Toronto Public Library. 2007. “Library Settlement Partnerships: A Program Model” http://atwork.settlement.org/downloads/atwork/CIC_Final_Report_Library_Settlement_Partnerships_October_2007.pdf (accessed 27 September 2011).</a:t>
            </a:r>
          </a:p>
          <a:p>
            <a:pPr marL="0" indent="0">
              <a:spcBef>
                <a:spcPts val="0"/>
              </a:spcBef>
              <a:buNone/>
            </a:pPr>
            <a:endParaRPr lang="en-US" sz="1000" dirty="0" smtClean="0"/>
          </a:p>
          <a:p>
            <a:pPr marL="0" indent="0">
              <a:spcBef>
                <a:spcPts val="0"/>
              </a:spcBef>
              <a:buNone/>
            </a:pPr>
            <a:r>
              <a:rPr lang="en-US" sz="1000" dirty="0" err="1" smtClean="0"/>
              <a:t>Tossutti</a:t>
            </a:r>
            <a:r>
              <a:rPr lang="en-US" sz="1000" dirty="0" smtClean="0"/>
              <a:t>, </a:t>
            </a:r>
            <a:r>
              <a:rPr lang="en-US" sz="1000" dirty="0" err="1" smtClean="0"/>
              <a:t>Livianna</a:t>
            </a:r>
            <a:r>
              <a:rPr lang="en-US" sz="1000" dirty="0" smtClean="0"/>
              <a:t>. 2012. “Immigration, Integration and Inclusion in Niagara-St Catherine’s” in Caroline Andrew, John </a:t>
            </a:r>
            <a:r>
              <a:rPr lang="en-US" sz="1000" dirty="0" err="1" smtClean="0"/>
              <a:t>Biles</a:t>
            </a:r>
            <a:r>
              <a:rPr lang="en-US" sz="1000" dirty="0" smtClean="0"/>
              <a:t>, Meyer Burstein, Victoria Esses and Erin Tolley eds. </a:t>
            </a:r>
            <a:r>
              <a:rPr lang="en-US" sz="1000" u="sng" dirty="0" smtClean="0"/>
              <a:t>Immigration, Integration and Inclusion in Ontario Cities.</a:t>
            </a:r>
            <a:r>
              <a:rPr lang="en-US" sz="1000" dirty="0" smtClean="0"/>
              <a:t> McGill-Queen’s University Press.</a:t>
            </a:r>
          </a:p>
          <a:p>
            <a:pPr marL="0" indent="0">
              <a:spcBef>
                <a:spcPts val="0"/>
              </a:spcBef>
              <a:buNone/>
            </a:pPr>
            <a:endParaRPr lang="en-US" sz="1000" dirty="0" smtClean="0"/>
          </a:p>
          <a:p>
            <a:pPr marL="0" indent="0">
              <a:spcBef>
                <a:spcPts val="0"/>
              </a:spcBef>
              <a:buNone/>
            </a:pPr>
            <a:r>
              <a:rPr lang="en-US" sz="1000" dirty="0" smtClean="0"/>
              <a:t>Tunis, Deborah. 2010. “Building Welcoming Communities: The Role of the Federal Government.” Presentation to Metropolis Welcoming Communities Seminar, Ottawa http://canada.metropolis.net/events/metropolis_presents/Metropolis_presents_Welcoming_Seminar/Tunis_E.pdf (accessed 27 September 2011).</a:t>
            </a:r>
          </a:p>
          <a:p>
            <a:pPr marL="0" indent="0">
              <a:spcBef>
                <a:spcPts val="0"/>
              </a:spcBef>
              <a:buNone/>
            </a:pPr>
            <a:endParaRPr lang="en-US" sz="1000" dirty="0" smtClean="0"/>
          </a:p>
          <a:p>
            <a:pPr marL="0" indent="0">
              <a:spcBef>
                <a:spcPts val="0"/>
              </a:spcBef>
              <a:buNone/>
            </a:pPr>
            <a:r>
              <a:rPr lang="en-US" sz="1000" dirty="0" smtClean="0"/>
              <a:t>Twist Marketing. 2009. “Alberta Employment and Immigration: Web Content/Messaging for the Alberta Regional Economic Development Alliances” http://www.centralalberta.ab.ca/imagesedit/Appendix%205a%20OVERALL%20REDA%20CONTENT%20STRATEGY.pdf (accessed 27 September 2011).</a:t>
            </a:r>
          </a:p>
          <a:p>
            <a:pPr marL="0" indent="0">
              <a:spcBef>
                <a:spcPts val="0"/>
              </a:spcBef>
              <a:buNone/>
            </a:pPr>
            <a:endParaRPr lang="en-US" sz="1000" dirty="0" smtClean="0"/>
          </a:p>
          <a:p>
            <a:pPr marL="0" indent="0">
              <a:spcBef>
                <a:spcPts val="0"/>
              </a:spcBef>
              <a:buNone/>
            </a:pPr>
            <a:r>
              <a:rPr lang="en-US" sz="1000" dirty="0" err="1" smtClean="0"/>
              <a:t>Vatz-Laaroussi</a:t>
            </a:r>
            <a:r>
              <a:rPr lang="en-US" sz="1000" dirty="0" smtClean="0"/>
              <a:t>, Michele and Gabriela </a:t>
            </a:r>
            <a:r>
              <a:rPr lang="en-US" sz="1000" dirty="0" err="1" smtClean="0"/>
              <a:t>Bezzi</a:t>
            </a:r>
            <a:r>
              <a:rPr lang="en-US" sz="1000" dirty="0" smtClean="0"/>
              <a:t>. 2010. “The Regionalization of Immigration in Quebec: From Political Challenges to Ethical Questions” </a:t>
            </a:r>
            <a:r>
              <a:rPr lang="en-US" sz="1000" i="1" dirty="0" smtClean="0"/>
              <a:t>Our Diverse Cities </a:t>
            </a:r>
            <a:r>
              <a:rPr lang="en-US" sz="1000" dirty="0" smtClean="0"/>
              <a:t>Volume 7: 29-36.</a:t>
            </a:r>
          </a:p>
          <a:p>
            <a:pPr marL="0" indent="0">
              <a:spcBef>
                <a:spcPts val="0"/>
              </a:spcBef>
              <a:buNone/>
            </a:pPr>
            <a:endParaRPr lang="en-US" sz="1000" dirty="0" smtClean="0"/>
          </a:p>
          <a:p>
            <a:pPr marL="0" indent="0">
              <a:spcBef>
                <a:spcPts val="0"/>
              </a:spcBef>
              <a:buNone/>
            </a:pPr>
            <a:r>
              <a:rPr lang="en-US" sz="1000" dirty="0" smtClean="0"/>
              <a:t>Walton-Roberts, Margaret. 2008. “Immigration, the University, and the Tolerant Second-tier City” </a:t>
            </a:r>
            <a:r>
              <a:rPr lang="en-US" sz="1000" i="1" dirty="0" smtClean="0"/>
              <a:t>CERIS Working Paper Series </a:t>
            </a:r>
            <a:r>
              <a:rPr lang="en-US" sz="1000" dirty="0" smtClean="0"/>
              <a:t>69. http://ceris.metropolis.net/wp-content/uploads/pdf/research_publication/working_papers/wp69.pdf (accessed 23 September 2011).</a:t>
            </a:r>
          </a:p>
          <a:p>
            <a:pPr marL="0" indent="0">
              <a:spcBef>
                <a:spcPts val="0"/>
              </a:spcBef>
              <a:buNone/>
            </a:pPr>
            <a:endParaRPr lang="en-US" sz="1000" dirty="0" smtClean="0"/>
          </a:p>
          <a:p>
            <a:pPr marL="0" indent="0">
              <a:spcBef>
                <a:spcPts val="0"/>
              </a:spcBef>
              <a:buNone/>
            </a:pPr>
            <a:r>
              <a:rPr lang="en-US" sz="1000" dirty="0" err="1" smtClean="0"/>
              <a:t>Zehtab</a:t>
            </a:r>
            <a:r>
              <a:rPr lang="en-US" sz="1000" dirty="0" smtClean="0"/>
              <a:t>-Martin A. and K.B. </a:t>
            </a:r>
            <a:r>
              <a:rPr lang="en-US" sz="1000" dirty="0" err="1" smtClean="0"/>
              <a:t>Beesley</a:t>
            </a:r>
            <a:r>
              <a:rPr lang="en-US" sz="1000" dirty="0" smtClean="0"/>
              <a:t>. 2007 “Immigrant Service Gaps in a Small City: Brandon Manitoba” </a:t>
            </a:r>
            <a:r>
              <a:rPr lang="en-US" sz="1000" i="1" dirty="0" smtClean="0"/>
              <a:t>Our Diverse Cities </a:t>
            </a:r>
            <a:r>
              <a:rPr lang="en-US" sz="1000" dirty="0" smtClean="0"/>
              <a:t>Spring:</a:t>
            </a:r>
          </a:p>
          <a:p>
            <a:pPr>
              <a:buNone/>
            </a:pPr>
            <a:endParaRPr lang="en-US" sz="1000" dirty="0"/>
          </a:p>
        </p:txBody>
      </p:sp>
      <p:sp>
        <p:nvSpPr>
          <p:cNvPr id="3" name="Slide Number Placeholder 2"/>
          <p:cNvSpPr>
            <a:spLocks noGrp="1"/>
          </p:cNvSpPr>
          <p:nvPr>
            <p:ph type="sldNum" sz="quarter" idx="12"/>
          </p:nvPr>
        </p:nvSpPr>
        <p:spPr/>
        <p:txBody>
          <a:bodyPr/>
          <a:lstStyle/>
          <a:p>
            <a:fld id="{89A285D8-B1CC-4D45-993F-C26C8FD8DEF7}" type="slidenum">
              <a:rPr lang="en-US" smtClean="0"/>
              <a:pPr/>
              <a:t>55</a:t>
            </a:fld>
            <a:endParaRPr lang="en-US"/>
          </a:p>
        </p:txBody>
      </p:sp>
      <p:sp>
        <p:nvSpPr>
          <p:cNvPr id="4" name="Title 3"/>
          <p:cNvSpPr>
            <a:spLocks noGrp="1"/>
          </p:cNvSpPr>
          <p:nvPr>
            <p:ph type="title"/>
          </p:nvPr>
        </p:nvSpPr>
        <p:spPr/>
        <p:txBody>
          <a:bodyPr/>
          <a:lstStyle/>
          <a:p>
            <a:r>
              <a:rPr lang="en-US" dirty="0" smtClean="0"/>
              <a:t>Bibliography (cont.)</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buNone/>
            </a:pPr>
            <a:r>
              <a:rPr lang="en-US" sz="1600" dirty="0" smtClean="0"/>
              <a:t>Permanent Residents: </a:t>
            </a:r>
          </a:p>
          <a:p>
            <a:pPr>
              <a:buNone/>
            </a:pPr>
            <a:r>
              <a:rPr lang="en-US" sz="1600" dirty="0" smtClean="0"/>
              <a:t>Intended Province of Destination</a:t>
            </a:r>
          </a:p>
          <a:p>
            <a:pPr>
              <a:buNone/>
            </a:pPr>
            <a:endParaRPr lang="en-US" sz="1600" dirty="0"/>
          </a:p>
        </p:txBody>
      </p:sp>
      <p:sp>
        <p:nvSpPr>
          <p:cNvPr id="3" name="Slide Number Placeholder 2"/>
          <p:cNvSpPr>
            <a:spLocks noGrp="1"/>
          </p:cNvSpPr>
          <p:nvPr>
            <p:ph type="sldNum" sz="quarter" idx="12"/>
          </p:nvPr>
        </p:nvSpPr>
        <p:spPr/>
        <p:txBody>
          <a:bodyPr/>
          <a:lstStyle/>
          <a:p>
            <a:fld id="{89A285D8-B1CC-4D45-993F-C26C8FD8DEF7}" type="slidenum">
              <a:rPr lang="en-US" smtClean="0"/>
              <a:pPr/>
              <a:t>6</a:t>
            </a:fld>
            <a:endParaRPr lang="en-US"/>
          </a:p>
        </p:txBody>
      </p:sp>
      <p:sp>
        <p:nvSpPr>
          <p:cNvPr id="4" name="Title 3"/>
          <p:cNvSpPr>
            <a:spLocks noGrp="1"/>
          </p:cNvSpPr>
          <p:nvPr>
            <p:ph type="title"/>
          </p:nvPr>
        </p:nvSpPr>
        <p:spPr/>
        <p:txBody>
          <a:bodyPr/>
          <a:lstStyle/>
          <a:p>
            <a:r>
              <a:rPr lang="en-US" dirty="0" smtClean="0"/>
              <a:t>Demographics	</a:t>
            </a:r>
            <a:endParaRPr lang="en-US" dirty="0"/>
          </a:p>
        </p:txBody>
      </p:sp>
      <p:pic>
        <p:nvPicPr>
          <p:cNvPr id="5" name="Picture 4"/>
          <p:cNvPicPr>
            <a:picLocks noChangeAspect="1"/>
          </p:cNvPicPr>
          <p:nvPr/>
        </p:nvPicPr>
        <p:blipFill>
          <a:blip r:embed="rId2"/>
          <a:stretch>
            <a:fillRect/>
          </a:stretch>
        </p:blipFill>
        <p:spPr>
          <a:xfrm>
            <a:off x="685800" y="2133600"/>
            <a:ext cx="3779988" cy="3925498"/>
          </a:xfrm>
          <a:prstGeom prst="rect">
            <a:avLst/>
          </a:prstGeom>
        </p:spPr>
      </p:pic>
      <p:pic>
        <p:nvPicPr>
          <p:cNvPr id="6" name="Picture 5"/>
          <p:cNvPicPr>
            <a:picLocks noChangeAspect="1"/>
          </p:cNvPicPr>
          <p:nvPr/>
        </p:nvPicPr>
        <p:blipFill>
          <a:blip r:embed="rId3"/>
          <a:stretch>
            <a:fillRect/>
          </a:stretch>
        </p:blipFill>
        <p:spPr>
          <a:xfrm>
            <a:off x="4648200" y="2133600"/>
            <a:ext cx="3294374" cy="3925498"/>
          </a:xfrm>
          <a:prstGeom prst="rect">
            <a:avLst/>
          </a:prstGeom>
        </p:spPr>
      </p:pic>
      <p:sp>
        <p:nvSpPr>
          <p:cNvPr id="7" name="TextBox 6"/>
          <p:cNvSpPr txBox="1"/>
          <p:nvPr/>
        </p:nvSpPr>
        <p:spPr>
          <a:xfrm>
            <a:off x="3581400" y="6059098"/>
            <a:ext cx="5105400" cy="276999"/>
          </a:xfrm>
          <a:prstGeom prst="rect">
            <a:avLst/>
          </a:prstGeom>
          <a:noFill/>
        </p:spPr>
        <p:txBody>
          <a:bodyPr wrap="square" rtlCol="0">
            <a:spAutoFit/>
          </a:bodyPr>
          <a:lstStyle/>
          <a:p>
            <a:r>
              <a:rPr lang="en-US" sz="1200" dirty="0" smtClean="0"/>
              <a:t>Sources: Citizenship and Immigration Statistics 1995; Facts and Figures 2009</a:t>
            </a:r>
          </a:p>
        </p:txBody>
      </p:sp>
      <p:sp>
        <p:nvSpPr>
          <p:cNvPr id="8" name="TextBox 7"/>
          <p:cNvSpPr txBox="1"/>
          <p:nvPr/>
        </p:nvSpPr>
        <p:spPr>
          <a:xfrm>
            <a:off x="4800600" y="1548824"/>
            <a:ext cx="2971800" cy="584776"/>
          </a:xfrm>
          <a:prstGeom prst="rect">
            <a:avLst/>
          </a:prstGeom>
          <a:noFill/>
        </p:spPr>
        <p:txBody>
          <a:bodyPr wrap="square" rtlCol="0">
            <a:spAutoFit/>
          </a:bodyPr>
          <a:lstStyle/>
          <a:p>
            <a:r>
              <a:rPr lang="en-US" sz="1600" dirty="0" smtClean="0"/>
              <a:t>Permanent Residents</a:t>
            </a:r>
          </a:p>
          <a:p>
            <a:r>
              <a:rPr lang="en-US" sz="1600" dirty="0" smtClean="0"/>
              <a:t>Intended City of Destination</a:t>
            </a:r>
            <a:endParaRPr lang="en-US" sz="16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89A285D8-B1CC-4D45-993F-C26C8FD8DEF7}" type="slidenum">
              <a:rPr lang="en-US" smtClean="0"/>
              <a:pPr/>
              <a:t>7</a:t>
            </a:fld>
            <a:endParaRPr lang="en-US"/>
          </a:p>
        </p:txBody>
      </p:sp>
      <p:sp>
        <p:nvSpPr>
          <p:cNvPr id="4" name="Title 3"/>
          <p:cNvSpPr>
            <a:spLocks noGrp="1"/>
          </p:cNvSpPr>
          <p:nvPr>
            <p:ph type="title"/>
          </p:nvPr>
        </p:nvSpPr>
        <p:spPr/>
        <p:txBody>
          <a:bodyPr/>
          <a:lstStyle/>
          <a:p>
            <a:endParaRPr lang="en-CA"/>
          </a:p>
        </p:txBody>
      </p:sp>
      <p:pic>
        <p:nvPicPr>
          <p:cNvPr id="5" name="Picture 6"/>
          <p:cNvPicPr>
            <a:picLocks noGrp="1" noChangeAspect="1"/>
          </p:cNvPicPr>
          <p:nvPr>
            <p:ph idx="1"/>
          </p:nvPr>
        </p:nvPicPr>
        <p:blipFill>
          <a:blip r:embed="rId2"/>
          <a:stretch>
            <a:fillRect/>
          </a:stretch>
        </p:blipFill>
        <p:spPr>
          <a:xfrm>
            <a:off x="570220" y="2276872"/>
            <a:ext cx="8001000" cy="1984500"/>
          </a:xfrm>
          <a:prstGeom prst="rect">
            <a:avLst/>
          </a:prstGeom>
          <a:noFill/>
          <a:ln>
            <a:noFill/>
          </a:ln>
          <a:effectLst>
            <a:outerShdw dist="22997" dir="5400000" algn="tl">
              <a:srgbClr val="000000">
                <a:alpha val="35000"/>
              </a:srgbClr>
            </a:outerShdw>
          </a:effectLst>
        </p:spPr>
      </p:pic>
      <p:sp>
        <p:nvSpPr>
          <p:cNvPr id="6" name="Text Placeholder 2"/>
          <p:cNvSpPr txBox="1">
            <a:spLocks/>
          </p:cNvSpPr>
          <p:nvPr/>
        </p:nvSpPr>
        <p:spPr>
          <a:xfrm>
            <a:off x="896871" y="1772816"/>
            <a:ext cx="7789929" cy="639759"/>
          </a:xfrm>
          <a:prstGeom prst="rect">
            <a:avLst/>
          </a:prstGeom>
        </p:spPr>
        <p:txBody>
          <a:bodyPr vert="horz" lIns="91440" tIns="45720" rIns="91440" bIns="45720" rtlCol="0">
            <a:normAutofit/>
          </a:bodyPr>
          <a:lstStyle/>
          <a:p>
            <a:pPr marL="342900" marR="0" lvl="0" indent="-342900" algn="l" defTabSz="457200" rtl="0" eaLnBrk="1" fontAlgn="auto" latinLnBrk="0" hangingPunct="1">
              <a:lnSpc>
                <a:spcPct val="100000"/>
              </a:lnSpc>
              <a:spcBef>
                <a:spcPts val="500"/>
              </a:spcBef>
              <a:spcAft>
                <a:spcPts val="0"/>
              </a:spcAft>
              <a:buClrTx/>
              <a:buSzTx/>
              <a:tabLst/>
              <a:defRPr/>
            </a:pPr>
            <a:r>
              <a:rPr kumimoji="0" lang="en-US" sz="2200" b="0" i="0" u="none" strike="noStrike" kern="1200" cap="none" spc="0" normalizeH="0" baseline="0" noProof="0" dirty="0" smtClean="0">
                <a:ln>
                  <a:noFill/>
                </a:ln>
                <a:solidFill>
                  <a:schemeClr val="tx1"/>
                </a:solidFill>
                <a:effectLst/>
                <a:uLnTx/>
                <a:uFillTx/>
                <a:latin typeface="+mn-lt"/>
                <a:ea typeface="+mn-ea"/>
                <a:cs typeface="+mn-cs"/>
              </a:rPr>
              <a:t>Temporary Residents By Province Present on December 1, 2009</a:t>
            </a:r>
            <a:endParaRPr kumimoji="0" lang="en-US" sz="2200" b="0" i="0" u="none" strike="noStrike" kern="1200" cap="none" spc="0" normalizeH="0" baseline="0" noProof="0" dirty="0">
              <a:ln>
                <a:noFill/>
              </a:ln>
              <a:solidFill>
                <a:schemeClr val="tx1"/>
              </a:solidFill>
              <a:effectLst/>
              <a:uLnTx/>
              <a:uFillTx/>
              <a:latin typeface="+mn-lt"/>
              <a:ea typeface="+mn-ea"/>
              <a:cs typeface="+mn-cs"/>
            </a:endParaRPr>
          </a:p>
        </p:txBody>
      </p:sp>
      <p:sp>
        <p:nvSpPr>
          <p:cNvPr id="7" name="TextBox 6"/>
          <p:cNvSpPr txBox="1"/>
          <p:nvPr/>
        </p:nvSpPr>
        <p:spPr>
          <a:xfrm>
            <a:off x="5220072" y="4941168"/>
            <a:ext cx="3351148" cy="523220"/>
          </a:xfrm>
          <a:prstGeom prst="rect">
            <a:avLst/>
          </a:prstGeom>
          <a:noFill/>
          <a:ln>
            <a:noFill/>
          </a:ln>
          <a:effectLst>
            <a:outerShdw dist="22997" dir="5400000" algn="tl">
              <a:srgbClr val="000000">
                <a:alpha val="35000"/>
              </a:srgbClr>
            </a:outerShdw>
          </a:effectLst>
        </p:spPr>
        <p:txBody>
          <a:bodyPr vert="horz" wrap="square" lIns="91440" tIns="45720" rIns="91440" bIns="45720" anchor="t" anchorCtr="0" compatLnSpc="1">
            <a:sp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400" b="0" i="0" u="none" strike="noStrike" kern="1200" cap="none" spc="0" baseline="0" dirty="0">
                <a:solidFill>
                  <a:srgbClr val="000000"/>
                </a:solidFill>
                <a:uFillTx/>
                <a:latin typeface="Calibri"/>
              </a:rPr>
              <a:t>Source:  Facts and Figures 2009</a:t>
            </a: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1200" cap="none" spc="0" baseline="0" dirty="0">
              <a:solidFill>
                <a:srgbClr val="000000"/>
              </a:solidFill>
              <a:uFillTx/>
              <a:latin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None/>
            </a:pPr>
            <a:endParaRPr lang="en-US" dirty="0"/>
          </a:p>
        </p:txBody>
      </p:sp>
      <p:sp>
        <p:nvSpPr>
          <p:cNvPr id="3" name="Slide Number Placeholder 2"/>
          <p:cNvSpPr>
            <a:spLocks noGrp="1"/>
          </p:cNvSpPr>
          <p:nvPr>
            <p:ph type="sldNum" sz="quarter" idx="12"/>
          </p:nvPr>
        </p:nvSpPr>
        <p:spPr/>
        <p:txBody>
          <a:bodyPr/>
          <a:lstStyle/>
          <a:p>
            <a:fld id="{89A285D8-B1CC-4D45-993F-C26C8FD8DEF7}" type="slidenum">
              <a:rPr lang="en-US" smtClean="0"/>
              <a:pPr/>
              <a:t>8</a:t>
            </a:fld>
            <a:endParaRPr lang="en-US"/>
          </a:p>
        </p:txBody>
      </p:sp>
      <p:sp>
        <p:nvSpPr>
          <p:cNvPr id="4" name="Title 3"/>
          <p:cNvSpPr>
            <a:spLocks noGrp="1"/>
          </p:cNvSpPr>
          <p:nvPr>
            <p:ph type="title"/>
          </p:nvPr>
        </p:nvSpPr>
        <p:spPr/>
        <p:txBody>
          <a:bodyPr/>
          <a:lstStyle/>
          <a:p>
            <a:r>
              <a:rPr lang="en-US" dirty="0" smtClean="0"/>
              <a:t>Alberta Demographic Snapshots		</a:t>
            </a:r>
            <a:endParaRPr lang="en-US" dirty="0"/>
          </a:p>
        </p:txBody>
      </p:sp>
      <p:pic>
        <p:nvPicPr>
          <p:cNvPr id="7" name="Picture 6"/>
          <p:cNvPicPr>
            <a:picLocks noChangeAspect="1"/>
          </p:cNvPicPr>
          <p:nvPr/>
        </p:nvPicPr>
        <p:blipFill>
          <a:blip r:embed="rId2"/>
          <a:stretch>
            <a:fillRect/>
          </a:stretch>
        </p:blipFill>
        <p:spPr>
          <a:xfrm>
            <a:off x="685800" y="1524000"/>
            <a:ext cx="8001000" cy="4738942"/>
          </a:xfrm>
          <a:prstGeom prst="rect">
            <a:avLst/>
          </a:prstGeom>
        </p:spPr>
      </p:pic>
      <p:sp>
        <p:nvSpPr>
          <p:cNvPr id="8" name="TextBox 7"/>
          <p:cNvSpPr txBox="1"/>
          <p:nvPr/>
        </p:nvSpPr>
        <p:spPr>
          <a:xfrm>
            <a:off x="5410200" y="6356350"/>
            <a:ext cx="1676400" cy="276999"/>
          </a:xfrm>
          <a:prstGeom prst="rect">
            <a:avLst/>
          </a:prstGeom>
          <a:noFill/>
        </p:spPr>
        <p:txBody>
          <a:bodyPr wrap="square" rtlCol="0">
            <a:spAutoFit/>
          </a:bodyPr>
          <a:lstStyle/>
          <a:p>
            <a:r>
              <a:rPr lang="en-US" sz="1200" dirty="0" smtClean="0"/>
              <a:t>Source: Renwick 2010</a:t>
            </a:r>
            <a:endParaRPr lang="en-US" sz="12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None/>
            </a:pPr>
            <a:endParaRPr lang="en-US" dirty="0"/>
          </a:p>
        </p:txBody>
      </p:sp>
      <p:sp>
        <p:nvSpPr>
          <p:cNvPr id="3" name="Slide Number Placeholder 2"/>
          <p:cNvSpPr>
            <a:spLocks noGrp="1"/>
          </p:cNvSpPr>
          <p:nvPr>
            <p:ph type="sldNum" sz="quarter" idx="12"/>
          </p:nvPr>
        </p:nvSpPr>
        <p:spPr/>
        <p:txBody>
          <a:bodyPr/>
          <a:lstStyle/>
          <a:p>
            <a:fld id="{89A285D8-B1CC-4D45-993F-C26C8FD8DEF7}" type="slidenum">
              <a:rPr lang="en-US" smtClean="0"/>
              <a:pPr/>
              <a:t>9</a:t>
            </a:fld>
            <a:endParaRPr lang="en-US"/>
          </a:p>
        </p:txBody>
      </p:sp>
      <p:sp>
        <p:nvSpPr>
          <p:cNvPr id="4" name="Title 3"/>
          <p:cNvSpPr>
            <a:spLocks noGrp="1"/>
          </p:cNvSpPr>
          <p:nvPr>
            <p:ph type="title"/>
          </p:nvPr>
        </p:nvSpPr>
        <p:spPr/>
        <p:txBody>
          <a:bodyPr/>
          <a:lstStyle/>
          <a:p>
            <a:r>
              <a:rPr lang="en-US" dirty="0" smtClean="0"/>
              <a:t>Alberta Demographic Snapshots		</a:t>
            </a:r>
            <a:endParaRPr lang="en-US" dirty="0"/>
          </a:p>
        </p:txBody>
      </p:sp>
      <p:pic>
        <p:nvPicPr>
          <p:cNvPr id="5" name="Picture 4"/>
          <p:cNvPicPr>
            <a:picLocks noChangeAspect="1"/>
          </p:cNvPicPr>
          <p:nvPr/>
        </p:nvPicPr>
        <p:blipFill>
          <a:blip r:embed="rId2"/>
          <a:stretch>
            <a:fillRect/>
          </a:stretch>
        </p:blipFill>
        <p:spPr>
          <a:xfrm>
            <a:off x="685800" y="1523999"/>
            <a:ext cx="8001000" cy="4617735"/>
          </a:xfrm>
          <a:prstGeom prst="rect">
            <a:avLst/>
          </a:prstGeom>
        </p:spPr>
      </p:pic>
      <p:sp>
        <p:nvSpPr>
          <p:cNvPr id="6" name="TextBox 5"/>
          <p:cNvSpPr txBox="1"/>
          <p:nvPr/>
        </p:nvSpPr>
        <p:spPr>
          <a:xfrm>
            <a:off x="5334000" y="6356350"/>
            <a:ext cx="1752600" cy="276999"/>
          </a:xfrm>
          <a:prstGeom prst="rect">
            <a:avLst/>
          </a:prstGeom>
          <a:noFill/>
        </p:spPr>
        <p:txBody>
          <a:bodyPr wrap="square" rtlCol="0">
            <a:spAutoFit/>
          </a:bodyPr>
          <a:lstStyle/>
          <a:p>
            <a:r>
              <a:rPr lang="en-US" sz="1200" dirty="0" smtClean="0"/>
              <a:t>Source: Renwick 2010</a:t>
            </a:r>
            <a:endParaRPr lang="en-US" sz="12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Custom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3560</TotalTime>
  <Words>7171</Words>
  <Application>Microsoft Office PowerPoint</Application>
  <PresentationFormat>On-screen Show (4:3)</PresentationFormat>
  <Paragraphs>823</Paragraphs>
  <Slides>55</Slides>
  <Notes>7</Notes>
  <HiddenSlides>0</HiddenSlides>
  <MMClips>0</MMClips>
  <ScaleCrop>false</ScaleCrop>
  <HeadingPairs>
    <vt:vector size="4" baseType="variant">
      <vt:variant>
        <vt:lpstr>Theme</vt:lpstr>
      </vt:variant>
      <vt:variant>
        <vt:i4>1</vt:i4>
      </vt:variant>
      <vt:variant>
        <vt:lpstr>Slide Titles</vt:lpstr>
      </vt:variant>
      <vt:variant>
        <vt:i4>55</vt:i4>
      </vt:variant>
    </vt:vector>
  </HeadingPairs>
  <TitlesOfParts>
    <vt:vector size="56" baseType="lpstr">
      <vt:lpstr>Office Theme</vt:lpstr>
      <vt:lpstr>Slide 1</vt:lpstr>
      <vt:lpstr>Contents</vt:lpstr>
      <vt:lpstr>Why a Concern with Welcoming Communities?</vt:lpstr>
      <vt:lpstr>Why a Concern with Welcoming Communities? (cont.)</vt:lpstr>
      <vt:lpstr>Why a Concern with Welcoming Communities? (cont.)</vt:lpstr>
      <vt:lpstr>Demographics </vt:lpstr>
      <vt:lpstr>Slide 7</vt:lpstr>
      <vt:lpstr>Alberta Demographic Snapshots  </vt:lpstr>
      <vt:lpstr>Alberta Demographic Snapshots  </vt:lpstr>
      <vt:lpstr>Secondary Migration</vt:lpstr>
      <vt:lpstr>Definition 1</vt:lpstr>
      <vt:lpstr>Definition 2</vt:lpstr>
      <vt:lpstr>Ingredients</vt:lpstr>
      <vt:lpstr>Organizing the Ingredients</vt:lpstr>
      <vt:lpstr>Sample Recipes?</vt:lpstr>
      <vt:lpstr>Sample Recipes? Ontario</vt:lpstr>
      <vt:lpstr>Now You’re Cooking: Overview</vt:lpstr>
      <vt:lpstr>Examples </vt:lpstr>
      <vt:lpstr>Local Immigration Partnerships  </vt:lpstr>
      <vt:lpstr>Partnership Council Membership</vt:lpstr>
      <vt:lpstr>Slide 21</vt:lpstr>
      <vt:lpstr>Slide 22</vt:lpstr>
      <vt:lpstr>Commonalities within LIPs Strategies</vt:lpstr>
      <vt:lpstr>CMARD </vt:lpstr>
      <vt:lpstr>CMARD: Lethbridge Strategy</vt:lpstr>
      <vt:lpstr>Membership of Lethbridge CMARD Committee</vt:lpstr>
      <vt:lpstr>Developing the Plan</vt:lpstr>
      <vt:lpstr>Components of the Plan</vt:lpstr>
      <vt:lpstr>Components of the Plan (cont.)</vt:lpstr>
      <vt:lpstr>Components of the Plan (cont).</vt:lpstr>
      <vt:lpstr>Developing Your Own Recipe</vt:lpstr>
      <vt:lpstr>Alberta Ingredients</vt:lpstr>
      <vt:lpstr>Looking for the Appropriate Utensils </vt:lpstr>
      <vt:lpstr>Looking for the Appropriate Utensils (cont.)</vt:lpstr>
      <vt:lpstr>Looking for the Appropriate Utensils (cont.)</vt:lpstr>
      <vt:lpstr>Chefs’ Notes</vt:lpstr>
      <vt:lpstr>Chefs’ Notes (cont.)</vt:lpstr>
      <vt:lpstr>Chefs’ Notes (cont.)</vt:lpstr>
      <vt:lpstr>Chefs’ Notes (cont.) </vt:lpstr>
      <vt:lpstr>Thinking About Community Connections for Newcomers</vt:lpstr>
      <vt:lpstr>CIC Settlement Program Best Practices</vt:lpstr>
      <vt:lpstr>Related Initiatives</vt:lpstr>
      <vt:lpstr>Take Away Thoughts </vt:lpstr>
      <vt:lpstr>ANNEX: How Not to Make First Impressions</vt:lpstr>
      <vt:lpstr>Bibliography</vt:lpstr>
      <vt:lpstr>Bibliography (cont.)</vt:lpstr>
      <vt:lpstr>Bibliography (cont.)</vt:lpstr>
      <vt:lpstr>Bibliography (cont.)</vt:lpstr>
      <vt:lpstr>Bibliography (cont.)</vt:lpstr>
      <vt:lpstr>Bibliography (cont.)</vt:lpstr>
      <vt:lpstr>Bibliography (cont.)</vt:lpstr>
      <vt:lpstr>Bibliography (cont.)</vt:lpstr>
      <vt:lpstr>Bibliography (cont.)</vt:lpstr>
      <vt:lpstr>Bibliography (cont.)</vt:lpstr>
      <vt:lpstr>Bibliography (cont.)</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Welcoming Communities: Same Ingredients, Different Recipes</dc:title>
  <dc:creator>CIC</dc:creator>
  <cp:lastModifiedBy>RESLB</cp:lastModifiedBy>
  <cp:revision>245</cp:revision>
  <dcterms:created xsi:type="dcterms:W3CDTF">2011-10-04T22:27:13Z</dcterms:created>
  <dcterms:modified xsi:type="dcterms:W3CDTF">2012-02-04T19:41:58Z</dcterms:modified>
</cp:coreProperties>
</file>