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1"/>
  </p:notesMasterIdLst>
  <p:handoutMasterIdLst>
    <p:handoutMasterId r:id="rId32"/>
  </p:handoutMasterIdLst>
  <p:sldIdLst>
    <p:sldId id="256" r:id="rId2"/>
    <p:sldId id="369" r:id="rId3"/>
    <p:sldId id="368" r:id="rId4"/>
    <p:sldId id="377" r:id="rId5"/>
    <p:sldId id="357" r:id="rId6"/>
    <p:sldId id="356" r:id="rId7"/>
    <p:sldId id="359" r:id="rId8"/>
    <p:sldId id="378" r:id="rId9"/>
    <p:sldId id="349" r:id="rId10"/>
    <p:sldId id="350" r:id="rId11"/>
    <p:sldId id="351" r:id="rId12"/>
    <p:sldId id="367" r:id="rId13"/>
    <p:sldId id="352" r:id="rId14"/>
    <p:sldId id="370" r:id="rId15"/>
    <p:sldId id="371" r:id="rId16"/>
    <p:sldId id="379" r:id="rId17"/>
    <p:sldId id="374" r:id="rId18"/>
    <p:sldId id="373" r:id="rId19"/>
    <p:sldId id="380" r:id="rId20"/>
    <p:sldId id="360" r:id="rId21"/>
    <p:sldId id="375" r:id="rId22"/>
    <p:sldId id="372" r:id="rId23"/>
    <p:sldId id="361" r:id="rId24"/>
    <p:sldId id="362" r:id="rId25"/>
    <p:sldId id="363" r:id="rId26"/>
    <p:sldId id="376" r:id="rId27"/>
    <p:sldId id="364" r:id="rId28"/>
    <p:sldId id="365" r:id="rId29"/>
    <p:sldId id="366" r:id="rId30"/>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Tahoma" pitchFamily="34" charset="0"/>
        <a:ea typeface="+mn-ea"/>
        <a:cs typeface="+mn-cs"/>
      </a:defRPr>
    </a:lvl1pPr>
    <a:lvl2pPr marL="457200" algn="l" rtl="0" fontAlgn="base">
      <a:spcBef>
        <a:spcPct val="0"/>
      </a:spcBef>
      <a:spcAft>
        <a:spcPct val="0"/>
      </a:spcAft>
      <a:defRPr sz="2000" kern="1200">
        <a:solidFill>
          <a:schemeClr val="tx1"/>
        </a:solidFill>
        <a:latin typeface="Tahoma" pitchFamily="34" charset="0"/>
        <a:ea typeface="+mn-ea"/>
        <a:cs typeface="+mn-cs"/>
      </a:defRPr>
    </a:lvl2pPr>
    <a:lvl3pPr marL="914400" algn="l" rtl="0" fontAlgn="base">
      <a:spcBef>
        <a:spcPct val="0"/>
      </a:spcBef>
      <a:spcAft>
        <a:spcPct val="0"/>
      </a:spcAft>
      <a:defRPr sz="2000" kern="1200">
        <a:solidFill>
          <a:schemeClr val="tx1"/>
        </a:solidFill>
        <a:latin typeface="Tahoma" pitchFamily="34" charset="0"/>
        <a:ea typeface="+mn-ea"/>
        <a:cs typeface="+mn-cs"/>
      </a:defRPr>
    </a:lvl3pPr>
    <a:lvl4pPr marL="1371600" algn="l" rtl="0" fontAlgn="base">
      <a:spcBef>
        <a:spcPct val="0"/>
      </a:spcBef>
      <a:spcAft>
        <a:spcPct val="0"/>
      </a:spcAft>
      <a:defRPr sz="2000" kern="1200">
        <a:solidFill>
          <a:schemeClr val="tx1"/>
        </a:solidFill>
        <a:latin typeface="Tahoma" pitchFamily="34" charset="0"/>
        <a:ea typeface="+mn-ea"/>
        <a:cs typeface="+mn-cs"/>
      </a:defRPr>
    </a:lvl4pPr>
    <a:lvl5pPr marL="1828800" algn="l" rtl="0" fontAlgn="base">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50" d="100"/>
          <a:sy n="50" d="100"/>
        </p:scale>
        <p:origin x="-172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1167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1167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1167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D876942-AE3C-42D2-974B-AC44D65C476C}" type="slidenum">
              <a:rPr lang="en-CA"/>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11469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11469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469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1469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11469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EBC1983-DD9C-4179-BCAA-EF1664F7268F}" type="slidenum">
              <a:rPr lang="en-CA"/>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04450" name="Group 2"/>
          <p:cNvGrpSpPr>
            <a:grpSpLocks/>
          </p:cNvGrpSpPr>
          <p:nvPr/>
        </p:nvGrpSpPr>
        <p:grpSpPr bwMode="auto">
          <a:xfrm>
            <a:off x="0" y="2438400"/>
            <a:ext cx="9009063" cy="1052513"/>
            <a:chOff x="0" y="1536"/>
            <a:chExt cx="5675" cy="663"/>
          </a:xfrm>
        </p:grpSpPr>
        <p:grpSp>
          <p:nvGrpSpPr>
            <p:cNvPr id="104451" name="Group 3"/>
            <p:cNvGrpSpPr>
              <a:grpSpLocks/>
            </p:cNvGrpSpPr>
            <p:nvPr/>
          </p:nvGrpSpPr>
          <p:grpSpPr bwMode="auto">
            <a:xfrm>
              <a:off x="183" y="1604"/>
              <a:ext cx="448" cy="299"/>
              <a:chOff x="720" y="336"/>
              <a:chExt cx="624" cy="432"/>
            </a:xfrm>
          </p:grpSpPr>
          <p:sp>
            <p:nvSpPr>
              <p:cNvPr id="10445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CA"/>
              </a:p>
            </p:txBody>
          </p:sp>
          <p:sp>
            <p:nvSpPr>
              <p:cNvPr id="10445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CA"/>
              </a:p>
            </p:txBody>
          </p:sp>
        </p:grpSp>
        <p:grpSp>
          <p:nvGrpSpPr>
            <p:cNvPr id="104454" name="Group 6"/>
            <p:cNvGrpSpPr>
              <a:grpSpLocks/>
            </p:cNvGrpSpPr>
            <p:nvPr/>
          </p:nvGrpSpPr>
          <p:grpSpPr bwMode="auto">
            <a:xfrm>
              <a:off x="261" y="1870"/>
              <a:ext cx="465" cy="299"/>
              <a:chOff x="912" y="2640"/>
              <a:chExt cx="672" cy="432"/>
            </a:xfrm>
          </p:grpSpPr>
          <p:sp>
            <p:nvSpPr>
              <p:cNvPr id="104455"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CA"/>
              </a:p>
            </p:txBody>
          </p:sp>
          <p:sp>
            <p:nvSpPr>
              <p:cNvPr id="104456"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CA"/>
              </a:p>
            </p:txBody>
          </p:sp>
        </p:grpSp>
        <p:sp>
          <p:nvSpPr>
            <p:cNvPr id="10445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CA"/>
            </a:p>
          </p:txBody>
        </p:sp>
        <p:sp>
          <p:nvSpPr>
            <p:cNvPr id="10445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CA"/>
            </a:p>
          </p:txBody>
        </p:sp>
        <p:sp>
          <p:nvSpPr>
            <p:cNvPr id="10445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CA"/>
            </a:p>
          </p:txBody>
        </p:sp>
      </p:grpSp>
      <p:sp>
        <p:nvSpPr>
          <p:cNvPr id="104460" name="Rectangle 12"/>
          <p:cNvSpPr>
            <a:spLocks noGrp="1" noChangeArrowheads="1"/>
          </p:cNvSpPr>
          <p:nvPr>
            <p:ph type="ctrTitle"/>
          </p:nvPr>
        </p:nvSpPr>
        <p:spPr>
          <a:xfrm>
            <a:off x="990600" y="1828800"/>
            <a:ext cx="7772400" cy="1143000"/>
          </a:xfrm>
        </p:spPr>
        <p:txBody>
          <a:bodyPr/>
          <a:lstStyle>
            <a:lvl1pPr>
              <a:defRPr/>
            </a:lvl1pPr>
          </a:lstStyle>
          <a:p>
            <a:r>
              <a:rPr lang="en-CA"/>
              <a:t>Click to edit Master title style</a:t>
            </a:r>
          </a:p>
        </p:txBody>
      </p:sp>
      <p:sp>
        <p:nvSpPr>
          <p:cNvPr id="10446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CA"/>
              <a:t>Click to edit Master subtitle style</a:t>
            </a:r>
          </a:p>
        </p:txBody>
      </p:sp>
      <p:sp>
        <p:nvSpPr>
          <p:cNvPr id="104462"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CA"/>
          </a:p>
        </p:txBody>
      </p:sp>
      <p:sp>
        <p:nvSpPr>
          <p:cNvPr id="104463"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CA"/>
          </a:p>
        </p:txBody>
      </p:sp>
      <p:sp>
        <p:nvSpPr>
          <p:cNvPr id="104464"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6C1746BF-5B96-428E-BD6C-A315A2456A38}"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p>
        </p:txBody>
      </p:sp>
      <p:sp>
        <p:nvSpPr>
          <p:cNvPr id="5" name="Footer Placeholder 4"/>
          <p:cNvSpPr>
            <a:spLocks noGrp="1"/>
          </p:cNvSpPr>
          <p:nvPr>
            <p:ph type="ftr" sz="quarter" idx="11"/>
          </p:nvPr>
        </p:nvSpPr>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69B4222A-5CCD-4825-B3A6-C1A1F0BD9954}"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p>
        </p:txBody>
      </p:sp>
      <p:sp>
        <p:nvSpPr>
          <p:cNvPr id="5" name="Footer Placeholder 4"/>
          <p:cNvSpPr>
            <a:spLocks noGrp="1"/>
          </p:cNvSpPr>
          <p:nvPr>
            <p:ph type="ftr" sz="quarter" idx="11"/>
          </p:nvPr>
        </p:nvSpPr>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8409CA63-4A83-44A1-9F49-78B592AA6770}"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p>
        </p:txBody>
      </p:sp>
      <p:sp>
        <p:nvSpPr>
          <p:cNvPr id="5" name="Footer Placeholder 4"/>
          <p:cNvSpPr>
            <a:spLocks noGrp="1"/>
          </p:cNvSpPr>
          <p:nvPr>
            <p:ph type="ftr" sz="quarter" idx="11"/>
          </p:nvPr>
        </p:nvSpPr>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4B490159-A758-4032-8590-533D6AFE1725}"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CA"/>
          </a:p>
        </p:txBody>
      </p:sp>
      <p:sp>
        <p:nvSpPr>
          <p:cNvPr id="5" name="Footer Placeholder 4"/>
          <p:cNvSpPr>
            <a:spLocks noGrp="1"/>
          </p:cNvSpPr>
          <p:nvPr>
            <p:ph type="ftr" sz="quarter" idx="11"/>
          </p:nvPr>
        </p:nvSpPr>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9108691C-B6DD-4E8B-8021-114F678AD535}"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en-CA"/>
          </a:p>
        </p:txBody>
      </p:sp>
      <p:sp>
        <p:nvSpPr>
          <p:cNvPr id="6" name="Footer Placeholder 5"/>
          <p:cNvSpPr>
            <a:spLocks noGrp="1"/>
          </p:cNvSpPr>
          <p:nvPr>
            <p:ph type="ftr" sz="quarter" idx="11"/>
          </p:nvPr>
        </p:nvSpPr>
        <p:spPr/>
        <p:txBody>
          <a:bodyPr/>
          <a:lstStyle>
            <a:lvl1pPr>
              <a:defRPr/>
            </a:lvl1pPr>
          </a:lstStyle>
          <a:p>
            <a:endParaRPr lang="en-CA"/>
          </a:p>
        </p:txBody>
      </p:sp>
      <p:sp>
        <p:nvSpPr>
          <p:cNvPr id="7" name="Slide Number Placeholder 6"/>
          <p:cNvSpPr>
            <a:spLocks noGrp="1"/>
          </p:cNvSpPr>
          <p:nvPr>
            <p:ph type="sldNum" sz="quarter" idx="12"/>
          </p:nvPr>
        </p:nvSpPr>
        <p:spPr/>
        <p:txBody>
          <a:bodyPr/>
          <a:lstStyle>
            <a:lvl1pPr>
              <a:defRPr/>
            </a:lvl1pPr>
          </a:lstStyle>
          <a:p>
            <a:fld id="{71368383-E5BC-457D-AA92-C519A2C2E371}"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en-CA"/>
          </a:p>
        </p:txBody>
      </p:sp>
      <p:sp>
        <p:nvSpPr>
          <p:cNvPr id="8" name="Footer Placeholder 7"/>
          <p:cNvSpPr>
            <a:spLocks noGrp="1"/>
          </p:cNvSpPr>
          <p:nvPr>
            <p:ph type="ftr" sz="quarter" idx="11"/>
          </p:nvPr>
        </p:nvSpPr>
        <p:spPr/>
        <p:txBody>
          <a:bodyPr/>
          <a:lstStyle>
            <a:lvl1pPr>
              <a:defRPr/>
            </a:lvl1pPr>
          </a:lstStyle>
          <a:p>
            <a:endParaRPr lang="en-CA"/>
          </a:p>
        </p:txBody>
      </p:sp>
      <p:sp>
        <p:nvSpPr>
          <p:cNvPr id="9" name="Slide Number Placeholder 8"/>
          <p:cNvSpPr>
            <a:spLocks noGrp="1"/>
          </p:cNvSpPr>
          <p:nvPr>
            <p:ph type="sldNum" sz="quarter" idx="12"/>
          </p:nvPr>
        </p:nvSpPr>
        <p:spPr/>
        <p:txBody>
          <a:bodyPr/>
          <a:lstStyle>
            <a:lvl1pPr>
              <a:defRPr/>
            </a:lvl1pPr>
          </a:lstStyle>
          <a:p>
            <a:fld id="{0FDBDCF3-E910-4351-B2D4-CF52122B04D8}"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CA"/>
          </a:p>
        </p:txBody>
      </p:sp>
      <p:sp>
        <p:nvSpPr>
          <p:cNvPr id="4" name="Footer Placeholder 3"/>
          <p:cNvSpPr>
            <a:spLocks noGrp="1"/>
          </p:cNvSpPr>
          <p:nvPr>
            <p:ph type="ftr" sz="quarter" idx="11"/>
          </p:nvPr>
        </p:nvSpPr>
        <p:spPr/>
        <p:txBody>
          <a:bodyPr/>
          <a:lstStyle>
            <a:lvl1pPr>
              <a:defRPr/>
            </a:lvl1pPr>
          </a:lstStyle>
          <a:p>
            <a:endParaRPr lang="en-CA"/>
          </a:p>
        </p:txBody>
      </p:sp>
      <p:sp>
        <p:nvSpPr>
          <p:cNvPr id="5" name="Slide Number Placeholder 4"/>
          <p:cNvSpPr>
            <a:spLocks noGrp="1"/>
          </p:cNvSpPr>
          <p:nvPr>
            <p:ph type="sldNum" sz="quarter" idx="12"/>
          </p:nvPr>
        </p:nvSpPr>
        <p:spPr/>
        <p:txBody>
          <a:bodyPr/>
          <a:lstStyle>
            <a:lvl1pPr>
              <a:defRPr/>
            </a:lvl1pPr>
          </a:lstStyle>
          <a:p>
            <a:fld id="{9BB8B961-04FA-4BFB-A6BC-41BDD30A8643}"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CA"/>
          </a:p>
        </p:txBody>
      </p:sp>
      <p:sp>
        <p:nvSpPr>
          <p:cNvPr id="3" name="Footer Placeholder 2"/>
          <p:cNvSpPr>
            <a:spLocks noGrp="1"/>
          </p:cNvSpPr>
          <p:nvPr>
            <p:ph type="ftr" sz="quarter" idx="11"/>
          </p:nvPr>
        </p:nvSpPr>
        <p:spPr/>
        <p:txBody>
          <a:bodyPr/>
          <a:lstStyle>
            <a:lvl1pPr>
              <a:defRPr/>
            </a:lvl1pPr>
          </a:lstStyle>
          <a:p>
            <a:endParaRPr lang="en-CA"/>
          </a:p>
        </p:txBody>
      </p:sp>
      <p:sp>
        <p:nvSpPr>
          <p:cNvPr id="4" name="Slide Number Placeholder 3"/>
          <p:cNvSpPr>
            <a:spLocks noGrp="1"/>
          </p:cNvSpPr>
          <p:nvPr>
            <p:ph type="sldNum" sz="quarter" idx="12"/>
          </p:nvPr>
        </p:nvSpPr>
        <p:spPr/>
        <p:txBody>
          <a:bodyPr/>
          <a:lstStyle>
            <a:lvl1pPr>
              <a:defRPr/>
            </a:lvl1pPr>
          </a:lstStyle>
          <a:p>
            <a:fld id="{09F32076-1B88-4823-BFB5-68C532D2A661}"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CA"/>
          </a:p>
        </p:txBody>
      </p:sp>
      <p:sp>
        <p:nvSpPr>
          <p:cNvPr id="6" name="Footer Placeholder 5"/>
          <p:cNvSpPr>
            <a:spLocks noGrp="1"/>
          </p:cNvSpPr>
          <p:nvPr>
            <p:ph type="ftr" sz="quarter" idx="11"/>
          </p:nvPr>
        </p:nvSpPr>
        <p:spPr/>
        <p:txBody>
          <a:bodyPr/>
          <a:lstStyle>
            <a:lvl1pPr>
              <a:defRPr/>
            </a:lvl1pPr>
          </a:lstStyle>
          <a:p>
            <a:endParaRPr lang="en-CA"/>
          </a:p>
        </p:txBody>
      </p:sp>
      <p:sp>
        <p:nvSpPr>
          <p:cNvPr id="7" name="Slide Number Placeholder 6"/>
          <p:cNvSpPr>
            <a:spLocks noGrp="1"/>
          </p:cNvSpPr>
          <p:nvPr>
            <p:ph type="sldNum" sz="quarter" idx="12"/>
          </p:nvPr>
        </p:nvSpPr>
        <p:spPr/>
        <p:txBody>
          <a:bodyPr/>
          <a:lstStyle>
            <a:lvl1pPr>
              <a:defRPr/>
            </a:lvl1pPr>
          </a:lstStyle>
          <a:p>
            <a:fld id="{E2383EA4-9F41-45EF-A5CF-95274B8F449A}"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CA"/>
          </a:p>
        </p:txBody>
      </p:sp>
      <p:sp>
        <p:nvSpPr>
          <p:cNvPr id="6" name="Footer Placeholder 5"/>
          <p:cNvSpPr>
            <a:spLocks noGrp="1"/>
          </p:cNvSpPr>
          <p:nvPr>
            <p:ph type="ftr" sz="quarter" idx="11"/>
          </p:nvPr>
        </p:nvSpPr>
        <p:spPr/>
        <p:txBody>
          <a:bodyPr/>
          <a:lstStyle>
            <a:lvl1pPr>
              <a:defRPr/>
            </a:lvl1pPr>
          </a:lstStyle>
          <a:p>
            <a:endParaRPr lang="en-CA"/>
          </a:p>
        </p:txBody>
      </p:sp>
      <p:sp>
        <p:nvSpPr>
          <p:cNvPr id="7" name="Slide Number Placeholder 6"/>
          <p:cNvSpPr>
            <a:spLocks noGrp="1"/>
          </p:cNvSpPr>
          <p:nvPr>
            <p:ph type="sldNum" sz="quarter" idx="12"/>
          </p:nvPr>
        </p:nvSpPr>
        <p:spPr/>
        <p:txBody>
          <a:bodyPr/>
          <a:lstStyle>
            <a:lvl1pPr>
              <a:defRPr/>
            </a:lvl1pPr>
          </a:lstStyle>
          <a:p>
            <a:fld id="{F234DC1A-AB06-43E8-A444-14D6BF1B7E36}"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CA" sz="2400"/>
          </a:p>
        </p:txBody>
      </p:sp>
      <p:sp>
        <p:nvSpPr>
          <p:cNvPr id="1034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CA" sz="2400"/>
          </a:p>
        </p:txBody>
      </p:sp>
      <p:sp>
        <p:nvSpPr>
          <p:cNvPr id="1034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CA" sz="2400"/>
          </a:p>
        </p:txBody>
      </p:sp>
      <p:sp>
        <p:nvSpPr>
          <p:cNvPr id="1034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CA" sz="2400"/>
          </a:p>
        </p:txBody>
      </p:sp>
      <p:sp>
        <p:nvSpPr>
          <p:cNvPr id="1034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CA" sz="2400"/>
          </a:p>
        </p:txBody>
      </p:sp>
      <p:sp>
        <p:nvSpPr>
          <p:cNvPr id="1034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CA" sz="2400"/>
          </a:p>
        </p:txBody>
      </p:sp>
      <p:sp>
        <p:nvSpPr>
          <p:cNvPr id="1034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CA" sz="2400"/>
          </a:p>
        </p:txBody>
      </p:sp>
      <p:sp>
        <p:nvSpPr>
          <p:cNvPr id="103433"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CA" smtClean="0"/>
              <a:t>Click to edit Master title style</a:t>
            </a:r>
          </a:p>
        </p:txBody>
      </p:sp>
      <p:sp>
        <p:nvSpPr>
          <p:cNvPr id="1034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43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CA"/>
          </a:p>
        </p:txBody>
      </p:sp>
      <p:sp>
        <p:nvSpPr>
          <p:cNvPr id="10343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CA"/>
          </a:p>
        </p:txBody>
      </p:sp>
      <p:sp>
        <p:nvSpPr>
          <p:cNvPr id="10343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62BE8606-DB85-4792-8D09-2B41AA68807A}" type="slidenum">
              <a:rPr lang="en-CA"/>
              <a:pPr/>
              <a:t>‹#›</a:t>
            </a:fld>
            <a:endParaRPr lang="en-CA"/>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smtClean="0"/>
              <a:t>Ontario’s Local Immigration Partnership Councils: Renewing Multiculturalism from Below?</a:t>
            </a:r>
            <a:endParaRPr lang="en-US"/>
          </a:p>
        </p:txBody>
      </p:sp>
      <p:sp>
        <p:nvSpPr>
          <p:cNvPr id="4099" name="Rectangle 3"/>
          <p:cNvSpPr>
            <a:spLocks noGrp="1" noChangeArrowheads="1"/>
          </p:cNvSpPr>
          <p:nvPr>
            <p:ph type="subTitle" idx="1"/>
          </p:nvPr>
        </p:nvSpPr>
        <p:spPr/>
        <p:txBody>
          <a:bodyPr/>
          <a:lstStyle/>
          <a:p>
            <a:r>
              <a:rPr lang="en-US" smtClean="0"/>
              <a:t>Neil Bradford,  Department of Political Science</a:t>
            </a:r>
          </a:p>
          <a:p>
            <a:r>
              <a:rPr lang="en-US" smtClean="0"/>
              <a:t>Huron University of College</a:t>
            </a:r>
          </a:p>
          <a:p>
            <a:r>
              <a:rPr lang="en-US" smtClean="0"/>
              <a:t>November 2010</a:t>
            </a:r>
          </a:p>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r>
              <a:rPr lang="en-US" sz="3200"/>
              <a:t>Debates and Controversies</a:t>
            </a:r>
            <a:endParaRPr lang="en-CA" sz="3200"/>
          </a:p>
        </p:txBody>
      </p:sp>
      <p:sp>
        <p:nvSpPr>
          <p:cNvPr id="289795" name="Rectangle 3"/>
          <p:cNvSpPr>
            <a:spLocks noGrp="1" noChangeArrowheads="1"/>
          </p:cNvSpPr>
          <p:nvPr>
            <p:ph type="body" idx="1"/>
          </p:nvPr>
        </p:nvSpPr>
        <p:spPr/>
        <p:txBody>
          <a:bodyPr/>
          <a:lstStyle/>
          <a:p>
            <a:pPr marL="533400" indent="-533400">
              <a:lnSpc>
                <a:spcPct val="90000"/>
              </a:lnSpc>
              <a:buFont typeface="Wingdings" pitchFamily="2" charset="2"/>
              <a:buNone/>
            </a:pPr>
            <a:r>
              <a:rPr lang="en-US" sz="2000" b="1"/>
              <a:t>Scholarly literature identifies four federal motivations/drivers</a:t>
            </a:r>
          </a:p>
          <a:p>
            <a:pPr marL="533400" indent="-533400">
              <a:lnSpc>
                <a:spcPct val="90000"/>
              </a:lnSpc>
              <a:buFont typeface="Wingdings" pitchFamily="2" charset="2"/>
              <a:buNone/>
            </a:pPr>
            <a:endParaRPr lang="en-US" sz="2000" b="1"/>
          </a:p>
          <a:p>
            <a:pPr marL="533400" indent="-533400">
              <a:lnSpc>
                <a:spcPct val="90000"/>
              </a:lnSpc>
              <a:buFont typeface="Wingdings" pitchFamily="2" charset="2"/>
              <a:buAutoNum type="arabicPeriod"/>
            </a:pPr>
            <a:r>
              <a:rPr lang="en-US" sz="2000" b="1"/>
              <a:t>Fiscal: </a:t>
            </a:r>
            <a:r>
              <a:rPr lang="en-US" sz="1800" b="1"/>
              <a:t>federal deficit and program review lead to off-loading (Richmond, Laforest)</a:t>
            </a:r>
          </a:p>
          <a:p>
            <a:pPr marL="533400" indent="-533400">
              <a:lnSpc>
                <a:spcPct val="90000"/>
              </a:lnSpc>
              <a:buFont typeface="Wingdings" pitchFamily="2" charset="2"/>
              <a:buAutoNum type="arabicPeriod"/>
            </a:pPr>
            <a:endParaRPr lang="en-US" sz="1800" b="1"/>
          </a:p>
          <a:p>
            <a:pPr marL="533400" indent="-533400">
              <a:lnSpc>
                <a:spcPct val="90000"/>
              </a:lnSpc>
              <a:buFont typeface="Wingdings" pitchFamily="2" charset="2"/>
              <a:buAutoNum type="arabicPeriod"/>
            </a:pPr>
            <a:r>
              <a:rPr lang="en-US" sz="2000" b="1"/>
              <a:t>Ideological/Partisan: </a:t>
            </a:r>
            <a:r>
              <a:rPr lang="en-US" sz="1800" b="1"/>
              <a:t>decentralize social policy in global era and ‘new deal’ for cities (Shields and Evans, Leo)</a:t>
            </a:r>
          </a:p>
          <a:p>
            <a:pPr marL="533400" indent="-533400">
              <a:lnSpc>
                <a:spcPct val="90000"/>
              </a:lnSpc>
              <a:buFont typeface="Wingdings" pitchFamily="2" charset="2"/>
              <a:buAutoNum type="arabicPeriod"/>
            </a:pPr>
            <a:endParaRPr lang="en-US" sz="1800" b="1"/>
          </a:p>
          <a:p>
            <a:pPr marL="533400" indent="-533400">
              <a:lnSpc>
                <a:spcPct val="90000"/>
              </a:lnSpc>
              <a:buFont typeface="Wingdings" pitchFamily="2" charset="2"/>
              <a:buAutoNum type="arabicPeriod"/>
            </a:pPr>
            <a:r>
              <a:rPr lang="en-US" sz="2000" b="1"/>
              <a:t>New Multicultural Policy Knowledge: </a:t>
            </a:r>
            <a:r>
              <a:rPr lang="en-US" sz="1800" b="1"/>
              <a:t>‘three stages’ of settling, integrating, belonging (Mwarigha, Omvidar)</a:t>
            </a:r>
          </a:p>
          <a:p>
            <a:pPr marL="533400" indent="-533400">
              <a:lnSpc>
                <a:spcPct val="90000"/>
              </a:lnSpc>
              <a:buFont typeface="Wingdings" pitchFamily="2" charset="2"/>
              <a:buAutoNum type="arabicPeriod"/>
            </a:pPr>
            <a:endParaRPr lang="en-US" sz="1800" b="1"/>
          </a:p>
          <a:p>
            <a:pPr marL="533400" indent="-533400">
              <a:lnSpc>
                <a:spcPct val="90000"/>
              </a:lnSpc>
              <a:buFont typeface="Wingdings" pitchFamily="2" charset="2"/>
              <a:buAutoNum type="arabicPeriod"/>
            </a:pPr>
            <a:r>
              <a:rPr lang="en-US" sz="2000" b="1"/>
              <a:t>New Multicultural Conceptual Framework: </a:t>
            </a:r>
            <a:r>
              <a:rPr lang="en-US" sz="1800" b="1"/>
              <a:t>inter-cultural  communities and localized bridging social capital (Parekh,  Landry</a:t>
            </a:r>
            <a:r>
              <a:rPr lang="en-US" sz="2000" b="1"/>
              <a:t>)</a:t>
            </a:r>
          </a:p>
          <a:p>
            <a:pPr marL="533400" indent="-533400">
              <a:lnSpc>
                <a:spcPct val="90000"/>
              </a:lnSpc>
            </a:pPr>
            <a:endParaRPr lang="en-US" sz="2000" b="1"/>
          </a:p>
          <a:p>
            <a:pPr marL="533400" indent="-533400">
              <a:lnSpc>
                <a:spcPct val="90000"/>
              </a:lnSpc>
              <a:buFont typeface="Wingdings" pitchFamily="2" charset="2"/>
              <a:buNone/>
            </a:pPr>
            <a:endParaRPr lang="en-CA" sz="20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050"/>
          <p:cNvSpPr>
            <a:spLocks noGrp="1" noChangeArrowheads="1"/>
          </p:cNvSpPr>
          <p:nvPr>
            <p:ph type="title"/>
          </p:nvPr>
        </p:nvSpPr>
        <p:spPr/>
        <p:txBody>
          <a:bodyPr/>
          <a:lstStyle/>
          <a:p>
            <a:r>
              <a:rPr lang="en-US" sz="3200"/>
              <a:t>Multiculturalism and Devolution: Three Frameworks for Analysis</a:t>
            </a:r>
            <a:endParaRPr lang="en-CA" sz="3200"/>
          </a:p>
        </p:txBody>
      </p:sp>
      <p:sp>
        <p:nvSpPr>
          <p:cNvPr id="290819" name="Rectangle 2051"/>
          <p:cNvSpPr>
            <a:spLocks noGrp="1" noChangeArrowheads="1"/>
          </p:cNvSpPr>
          <p:nvPr>
            <p:ph type="body" idx="1"/>
          </p:nvPr>
        </p:nvSpPr>
        <p:spPr/>
        <p:txBody>
          <a:bodyPr/>
          <a:lstStyle/>
          <a:p>
            <a:pPr marL="609600" indent="-609600">
              <a:lnSpc>
                <a:spcPct val="90000"/>
              </a:lnSpc>
              <a:buFont typeface="Wingdings" pitchFamily="2" charset="2"/>
              <a:buNone/>
            </a:pPr>
            <a:r>
              <a:rPr lang="en-US" sz="2000" b="1"/>
              <a:t>       1. New Localism: Bottom-up Innovation</a:t>
            </a:r>
          </a:p>
          <a:p>
            <a:pPr marL="609600" indent="-609600">
              <a:lnSpc>
                <a:spcPct val="90000"/>
              </a:lnSpc>
              <a:buFont typeface="Wingdings" pitchFamily="2" charset="2"/>
              <a:buNone/>
            </a:pPr>
            <a:r>
              <a:rPr lang="en-US" sz="1600" b="1"/>
              <a:t>	Optimistic Devolvers (focus on factors 3 and 4 on previous slide) </a:t>
            </a:r>
          </a:p>
          <a:p>
            <a:pPr marL="609600" indent="-609600">
              <a:lnSpc>
                <a:spcPct val="90000"/>
              </a:lnSpc>
              <a:buFont typeface="Wingdings" pitchFamily="2" charset="2"/>
              <a:buNone/>
            </a:pPr>
            <a:r>
              <a:rPr lang="en-US" sz="1600" b="1"/>
              <a:t>	</a:t>
            </a:r>
          </a:p>
          <a:p>
            <a:pPr marL="609600" indent="-609600">
              <a:lnSpc>
                <a:spcPct val="90000"/>
              </a:lnSpc>
            </a:pPr>
            <a:r>
              <a:rPr lang="en-US" sz="1600" b="1"/>
              <a:t>beyond top down, centralized bureaucracy, local engagement for new ideas and community-based  leadership (Stren and Polese)</a:t>
            </a:r>
          </a:p>
          <a:p>
            <a:pPr marL="609600" indent="-609600">
              <a:lnSpc>
                <a:spcPct val="90000"/>
              </a:lnSpc>
              <a:buFont typeface="Wingdings" pitchFamily="2" charset="2"/>
              <a:buNone/>
            </a:pPr>
            <a:r>
              <a:rPr lang="en-US" sz="1600" b="1"/>
              <a:t>	</a:t>
            </a:r>
          </a:p>
          <a:p>
            <a:pPr marL="609600" indent="-609600">
              <a:lnSpc>
                <a:spcPct val="90000"/>
              </a:lnSpc>
            </a:pPr>
            <a:r>
              <a:rPr lang="en-US" sz="1600" b="1"/>
              <a:t>create local settlement service and civic networks for participatory planning and policy (Sandercock)</a:t>
            </a:r>
          </a:p>
          <a:p>
            <a:pPr marL="609600" indent="-609600">
              <a:lnSpc>
                <a:spcPct val="90000"/>
              </a:lnSpc>
              <a:buFont typeface="Wingdings" pitchFamily="2" charset="2"/>
              <a:buNone/>
            </a:pPr>
            <a:endParaRPr lang="en-US" sz="1600" b="1"/>
          </a:p>
          <a:p>
            <a:pPr marL="609600" indent="-609600">
              <a:lnSpc>
                <a:spcPct val="90000"/>
              </a:lnSpc>
            </a:pPr>
            <a:r>
              <a:rPr lang="en-US" sz="1600" b="1"/>
              <a:t>B. Parekh “</a:t>
            </a:r>
            <a:r>
              <a:rPr lang="en-US" sz="1600" b="1" i="1"/>
              <a:t>Decentralization of power has a particularly important role to play in ensuring justice in multicultural societies.  It is easier for local and regional bodies to accommodate differences than it is for the central government, because the adjustment required is more  readily identified, limited in scale, not too costly and generally free from the glare of publicity.”</a:t>
            </a:r>
            <a:r>
              <a:rPr lang="en-US" sz="1600" b="1"/>
              <a:t> ( </a:t>
            </a:r>
            <a:r>
              <a:rPr lang="en-US" sz="1600" b="1" i="1"/>
              <a:t>Rethinking Multiculturalism</a:t>
            </a:r>
            <a:r>
              <a:rPr lang="en-US" sz="1600" b="1"/>
              <a:t>, 2006: 212)</a:t>
            </a:r>
          </a:p>
          <a:p>
            <a:pPr marL="609600" indent="-609600">
              <a:lnSpc>
                <a:spcPct val="90000"/>
              </a:lnSpc>
            </a:pPr>
            <a:endParaRPr lang="en-US" sz="1600" b="1"/>
          </a:p>
          <a:p>
            <a:pPr marL="609600" indent="-609600">
              <a:lnSpc>
                <a:spcPct val="90000"/>
              </a:lnSpc>
              <a:buFont typeface="Wingdings" pitchFamily="2" charset="2"/>
              <a:buNone/>
            </a:pPr>
            <a:endParaRPr lang="en-US" sz="1600" b="1"/>
          </a:p>
          <a:p>
            <a:pPr marL="609600" indent="-609600">
              <a:lnSpc>
                <a:spcPct val="90000"/>
              </a:lnSpc>
            </a:pPr>
            <a:endParaRPr lang="en-US" sz="1400" b="1"/>
          </a:p>
          <a:p>
            <a:pPr marL="609600" indent="-609600">
              <a:lnSpc>
                <a:spcPct val="90000"/>
              </a:lnSpc>
              <a:buFont typeface="Wingdings" pitchFamily="2" charset="2"/>
              <a:buNone/>
            </a:pPr>
            <a:endParaRPr lang="en-US" sz="16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r>
              <a:rPr lang="en-US"/>
              <a:t>Three Frameworks …</a:t>
            </a:r>
            <a:endParaRPr lang="en-CA"/>
          </a:p>
        </p:txBody>
      </p:sp>
      <p:sp>
        <p:nvSpPr>
          <p:cNvPr id="338947" name="Rectangle 3"/>
          <p:cNvSpPr>
            <a:spLocks noGrp="1" noChangeArrowheads="1"/>
          </p:cNvSpPr>
          <p:nvPr>
            <p:ph type="body" idx="1"/>
          </p:nvPr>
        </p:nvSpPr>
        <p:spPr/>
        <p:txBody>
          <a:bodyPr/>
          <a:lstStyle/>
          <a:p>
            <a:pPr>
              <a:lnSpc>
                <a:spcPct val="90000"/>
              </a:lnSpc>
              <a:buFont typeface="Wingdings" pitchFamily="2" charset="2"/>
              <a:buNone/>
            </a:pPr>
            <a:r>
              <a:rPr lang="en-US" sz="1800" b="1"/>
              <a:t>2. Neo-liberalism: Top-down Regulation</a:t>
            </a:r>
          </a:p>
          <a:p>
            <a:pPr>
              <a:lnSpc>
                <a:spcPct val="90000"/>
              </a:lnSpc>
              <a:buFont typeface="Wingdings" pitchFamily="2" charset="2"/>
              <a:buNone/>
            </a:pPr>
            <a:r>
              <a:rPr lang="en-US" sz="1600" b="1"/>
              <a:t>	Pessimistic Devolvers (focus on factors 1 and 2 on previous slide) </a:t>
            </a:r>
          </a:p>
          <a:p>
            <a:pPr>
              <a:lnSpc>
                <a:spcPct val="90000"/>
              </a:lnSpc>
              <a:buFont typeface="Wingdings" pitchFamily="2" charset="2"/>
              <a:buNone/>
            </a:pPr>
            <a:r>
              <a:rPr lang="en-US" sz="1600" b="1"/>
              <a:t>	</a:t>
            </a:r>
          </a:p>
          <a:p>
            <a:pPr>
              <a:lnSpc>
                <a:spcPct val="90000"/>
              </a:lnSpc>
            </a:pPr>
            <a:r>
              <a:rPr lang="en-US" sz="1600" b="1"/>
              <a:t>off- loading state responsibilities to local actors through rigid contractualism that compromises settlement sector and integration processes</a:t>
            </a:r>
          </a:p>
          <a:p>
            <a:pPr>
              <a:lnSpc>
                <a:spcPct val="90000"/>
              </a:lnSpc>
            </a:pPr>
            <a:endParaRPr lang="en-US" sz="1600" b="1"/>
          </a:p>
          <a:p>
            <a:pPr>
              <a:lnSpc>
                <a:spcPct val="90000"/>
              </a:lnSpc>
            </a:pPr>
            <a:r>
              <a:rPr lang="en-US" sz="1600" b="1"/>
              <a:t>need to “scale-up” policy to address systemic problems: service underfunding, restrictive eligibility, sector capacity (Keil, Brenner)</a:t>
            </a:r>
          </a:p>
          <a:p>
            <a:pPr>
              <a:lnSpc>
                <a:spcPct val="90000"/>
              </a:lnSpc>
            </a:pPr>
            <a:endParaRPr lang="en-US" sz="1600" b="1"/>
          </a:p>
          <a:p>
            <a:pPr>
              <a:lnSpc>
                <a:spcPct val="90000"/>
              </a:lnSpc>
            </a:pPr>
            <a:r>
              <a:rPr lang="en-US" sz="1600" b="1"/>
              <a:t>Tom Kent “Immigration to Canada is in chaos. The federal government’s response to the problems has been to shuffle much of the responsibility to provincial governments and to employers for ostensibly temporary work. In the resulting confusion, the national purpose for immigration is lost. Some easements, such as better settlement services and language upgrading, are widely urged but little is done. At best, they are only band-aids. Fundamental changes are needed.” ( </a:t>
            </a:r>
            <a:r>
              <a:rPr lang="en-US" sz="1600" b="1" i="1"/>
              <a:t>Immigration: For Young Citizens</a:t>
            </a:r>
            <a:r>
              <a:rPr lang="en-US" sz="1600" b="1"/>
              <a:t>, 2010: 1)</a:t>
            </a:r>
          </a:p>
          <a:p>
            <a:pPr>
              <a:lnSpc>
                <a:spcPct val="90000"/>
              </a:lnSpc>
            </a:pPr>
            <a:endParaRPr lang="en-CA"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1026"/>
          <p:cNvSpPr>
            <a:spLocks noGrp="1" noChangeArrowheads="1"/>
          </p:cNvSpPr>
          <p:nvPr>
            <p:ph type="title"/>
          </p:nvPr>
        </p:nvSpPr>
        <p:spPr/>
        <p:txBody>
          <a:bodyPr/>
          <a:lstStyle/>
          <a:p>
            <a:r>
              <a:rPr lang="en-US" sz="3200"/>
              <a:t>Kymlicka: Shifting the Debate</a:t>
            </a:r>
            <a:endParaRPr lang="en-CA" sz="3200"/>
          </a:p>
        </p:txBody>
      </p:sp>
      <p:sp>
        <p:nvSpPr>
          <p:cNvPr id="291843" name="Rectangle 1027"/>
          <p:cNvSpPr>
            <a:spLocks noGrp="1" noChangeArrowheads="1"/>
          </p:cNvSpPr>
          <p:nvPr>
            <p:ph type="body" idx="1"/>
          </p:nvPr>
        </p:nvSpPr>
        <p:spPr/>
        <p:txBody>
          <a:bodyPr/>
          <a:lstStyle/>
          <a:p>
            <a:pPr marL="533400" indent="-533400">
              <a:lnSpc>
                <a:spcPct val="90000"/>
              </a:lnSpc>
              <a:buFont typeface="Wingdings" pitchFamily="2" charset="2"/>
              <a:buNone/>
            </a:pPr>
            <a:r>
              <a:rPr lang="en-US" sz="1600" b="1"/>
              <a:t>Third framework takes it cue from Will Kymlicka:  “multicultural states” require “intercultural citizens” to flourish (citizens who support multicultural policies that recognize and accommodate difference)</a:t>
            </a:r>
          </a:p>
          <a:p>
            <a:pPr marL="533400" indent="-533400">
              <a:lnSpc>
                <a:spcPct val="90000"/>
              </a:lnSpc>
              <a:buFont typeface="Wingdings" pitchFamily="2" charset="2"/>
              <a:buNone/>
            </a:pPr>
            <a:endParaRPr lang="en-US" sz="1600" b="1"/>
          </a:p>
          <a:p>
            <a:pPr marL="533400" indent="-533400">
              <a:lnSpc>
                <a:spcPct val="90000"/>
              </a:lnSpc>
              <a:buFont typeface="Wingdings" pitchFamily="2" charset="2"/>
              <a:buNone/>
            </a:pPr>
            <a:r>
              <a:rPr lang="en-US" sz="1600" b="1"/>
              <a:t>Kymlicka’s concern:  a growing gap between the multicultural state and intercultural citizens: “progress at state level not been  matched in lived experience of inter-group relations”</a:t>
            </a:r>
          </a:p>
          <a:p>
            <a:pPr marL="533400" indent="-533400">
              <a:lnSpc>
                <a:spcPct val="90000"/>
              </a:lnSpc>
              <a:buFont typeface="Wingdings" pitchFamily="2" charset="2"/>
              <a:buNone/>
            </a:pPr>
            <a:endParaRPr lang="en-US" sz="1600" b="1"/>
          </a:p>
          <a:p>
            <a:pPr marL="533400" indent="-533400">
              <a:lnSpc>
                <a:spcPct val="90000"/>
              </a:lnSpc>
              <a:buFont typeface="Wingdings" pitchFamily="2" charset="2"/>
              <a:buNone/>
            </a:pPr>
            <a:r>
              <a:rPr lang="en-US" sz="1600" b="1"/>
              <a:t>Three ideas:</a:t>
            </a:r>
          </a:p>
          <a:p>
            <a:pPr marL="533400" indent="-533400">
              <a:lnSpc>
                <a:spcPct val="90000"/>
              </a:lnSpc>
              <a:buFontTx/>
              <a:buAutoNum type="arabicPeriod"/>
            </a:pPr>
            <a:r>
              <a:rPr lang="en-US" sz="1600" b="1"/>
              <a:t>Citizens must </a:t>
            </a:r>
            <a:r>
              <a:rPr lang="en-US" sz="1600" b="1" i="1"/>
              <a:t>learn and practice</a:t>
            </a:r>
            <a:r>
              <a:rPr lang="en-US" sz="1600" b="1"/>
              <a:t> their intercultural skills through ongoing dialogue and interaction</a:t>
            </a:r>
          </a:p>
          <a:p>
            <a:pPr marL="533400" indent="-533400">
              <a:lnSpc>
                <a:spcPct val="90000"/>
              </a:lnSpc>
              <a:buFontTx/>
              <a:buAutoNum type="arabicPeriod"/>
            </a:pPr>
            <a:r>
              <a:rPr lang="en-US" sz="1600" b="1"/>
              <a:t>Local hybrid  spaces for joint problem solving between “celebrating food and festivals” and “reconciling deep differences”</a:t>
            </a:r>
          </a:p>
          <a:p>
            <a:pPr marL="533400" indent="-533400">
              <a:lnSpc>
                <a:spcPct val="90000"/>
              </a:lnSpc>
              <a:buFontTx/>
              <a:buAutoNum type="arabicPeriod"/>
            </a:pPr>
            <a:r>
              <a:rPr lang="en-US" sz="1600" b="1"/>
              <a:t>Feedback loops from local interculturalism to multicultural state</a:t>
            </a:r>
          </a:p>
          <a:p>
            <a:pPr marL="533400" indent="-533400">
              <a:lnSpc>
                <a:spcPct val="90000"/>
              </a:lnSpc>
              <a:buFontTx/>
              <a:buNone/>
            </a:pPr>
            <a:endParaRPr lang="en-US" sz="1600" b="1"/>
          </a:p>
          <a:p>
            <a:pPr marL="533400" indent="-533400">
              <a:lnSpc>
                <a:spcPct val="90000"/>
              </a:lnSpc>
              <a:buFont typeface="Wingdings" pitchFamily="2" charset="2"/>
              <a:buNone/>
            </a:pPr>
            <a:r>
              <a:rPr lang="en-US" sz="1600" b="1"/>
              <a:t>Kymlicka effectively reframes the Canadian multicultural policy debate beyond polarized ‘new localism v. neo-liberalism’ to formation of </a:t>
            </a:r>
            <a:r>
              <a:rPr lang="en-US" sz="1600" b="1" i="1"/>
              <a:t>local hybrid institutions</a:t>
            </a:r>
            <a:r>
              <a:rPr lang="en-US" sz="1600" b="1"/>
              <a:t> </a:t>
            </a:r>
          </a:p>
          <a:p>
            <a:pPr marL="533400" indent="-533400">
              <a:lnSpc>
                <a:spcPct val="90000"/>
              </a:lnSpc>
              <a:buFontTx/>
              <a:buNone/>
            </a:pPr>
            <a:endParaRPr lang="en-US" sz="1600" b="1"/>
          </a:p>
          <a:p>
            <a:pPr marL="533400" indent="-533400">
              <a:lnSpc>
                <a:spcPct val="90000"/>
              </a:lnSpc>
              <a:buFontTx/>
              <a:buNone/>
            </a:pPr>
            <a:endParaRPr lang="en-US" sz="1600" b="1" i="1"/>
          </a:p>
          <a:p>
            <a:pPr marL="533400" indent="-533400">
              <a:lnSpc>
                <a:spcPct val="90000"/>
              </a:lnSpc>
              <a:buFontTx/>
              <a:buChar char="-"/>
            </a:pPr>
            <a:endParaRPr lang="en-CA" sz="16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n-US"/>
              <a:t>Third Framework: New Institutional Hybrids</a:t>
            </a:r>
            <a:endParaRPr lang="en-CA"/>
          </a:p>
        </p:txBody>
      </p:sp>
      <p:sp>
        <p:nvSpPr>
          <p:cNvPr id="345091" name="Rectangle 3"/>
          <p:cNvSpPr>
            <a:spLocks noGrp="1" noChangeArrowheads="1"/>
          </p:cNvSpPr>
          <p:nvPr>
            <p:ph type="body" idx="1"/>
          </p:nvPr>
        </p:nvSpPr>
        <p:spPr/>
        <p:txBody>
          <a:bodyPr/>
          <a:lstStyle/>
          <a:p>
            <a:pPr marL="533400" indent="-533400">
              <a:lnSpc>
                <a:spcPct val="90000"/>
              </a:lnSpc>
            </a:pPr>
            <a:r>
              <a:rPr lang="en-US" sz="2000" b="1"/>
              <a:t>Kymlicka is a philosopher -- doesn’t delve into design and strategy questions</a:t>
            </a:r>
          </a:p>
          <a:p>
            <a:pPr marL="533400" indent="-533400">
              <a:lnSpc>
                <a:spcPct val="90000"/>
              </a:lnSpc>
              <a:buFont typeface="Wingdings" pitchFamily="2" charset="2"/>
              <a:buNone/>
            </a:pPr>
            <a:r>
              <a:rPr lang="en-US" sz="2000" b="1"/>
              <a:t>     </a:t>
            </a:r>
          </a:p>
          <a:p>
            <a:pPr marL="533400" indent="-533400">
              <a:lnSpc>
                <a:spcPct val="90000"/>
              </a:lnSpc>
            </a:pPr>
            <a:r>
              <a:rPr lang="en-US" sz="2000" b="1"/>
              <a:t>From the public administration/organizational design literature we can propose three central features of such new institutional hybrids</a:t>
            </a:r>
          </a:p>
          <a:p>
            <a:pPr marL="533400" indent="-533400">
              <a:lnSpc>
                <a:spcPct val="90000"/>
              </a:lnSpc>
              <a:buFont typeface="Wingdings" pitchFamily="2" charset="2"/>
              <a:buNone/>
            </a:pPr>
            <a:endParaRPr lang="en-US" sz="2000" b="1"/>
          </a:p>
          <a:p>
            <a:pPr marL="533400" indent="-533400">
              <a:lnSpc>
                <a:spcPct val="90000"/>
              </a:lnSpc>
              <a:buFont typeface="Wingdings" pitchFamily="2" charset="2"/>
              <a:buAutoNum type="arabicPeriod"/>
            </a:pPr>
            <a:r>
              <a:rPr lang="en-US" sz="2000" b="1"/>
              <a:t>Interest Representation: </a:t>
            </a:r>
            <a:r>
              <a:rPr lang="en-US" sz="2000" b="1" i="1"/>
              <a:t>Partnership</a:t>
            </a:r>
            <a:r>
              <a:rPr lang="en-US" sz="2000" b="1"/>
              <a:t> (OECD, 2001) ‘networks of area-based partnerships’</a:t>
            </a:r>
          </a:p>
          <a:p>
            <a:pPr marL="533400" indent="-533400">
              <a:lnSpc>
                <a:spcPct val="90000"/>
              </a:lnSpc>
              <a:buFont typeface="Wingdings" pitchFamily="2" charset="2"/>
              <a:buAutoNum type="arabicPeriod"/>
            </a:pPr>
            <a:endParaRPr lang="en-US" sz="2000" b="1"/>
          </a:p>
          <a:p>
            <a:pPr marL="533400" indent="-533400">
              <a:lnSpc>
                <a:spcPct val="90000"/>
              </a:lnSpc>
              <a:buFont typeface="Wingdings" pitchFamily="2" charset="2"/>
              <a:buAutoNum type="arabicPeriod"/>
            </a:pPr>
            <a:r>
              <a:rPr lang="en-US" sz="2000" b="1"/>
              <a:t>Institutional Design: </a:t>
            </a:r>
            <a:r>
              <a:rPr lang="en-US" sz="2000" b="1" i="1"/>
              <a:t>Metagovernance</a:t>
            </a:r>
            <a:r>
              <a:rPr lang="en-US" sz="2000" b="1"/>
              <a:t> (Jessop, 2004; Peters, 2010) ‘not just government or governance’ </a:t>
            </a:r>
          </a:p>
          <a:p>
            <a:pPr marL="533400" indent="-533400">
              <a:lnSpc>
                <a:spcPct val="90000"/>
              </a:lnSpc>
              <a:buFont typeface="Wingdings" pitchFamily="2" charset="2"/>
              <a:buAutoNum type="arabicPeriod"/>
            </a:pPr>
            <a:endParaRPr lang="en-US" sz="2000" b="1"/>
          </a:p>
          <a:p>
            <a:pPr marL="533400" indent="-533400">
              <a:lnSpc>
                <a:spcPct val="90000"/>
              </a:lnSpc>
              <a:buFont typeface="Wingdings" pitchFamily="2" charset="2"/>
              <a:buAutoNum type="arabicPeriod"/>
            </a:pPr>
            <a:r>
              <a:rPr lang="en-US" sz="2000" b="1"/>
              <a:t>Policy Strategy: </a:t>
            </a:r>
            <a:r>
              <a:rPr lang="en-US" sz="2000" b="1" i="1"/>
              <a:t>Mainstreaming </a:t>
            </a:r>
            <a:r>
              <a:rPr lang="en-US" sz="2000" b="1"/>
              <a:t>(Torjman, 2007) ‘not just devolution or subsidiarity’</a:t>
            </a:r>
            <a:endParaRPr lang="en-CA" sz="20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4098"/>
          <p:cNvSpPr>
            <a:spLocks noGrp="1" noChangeArrowheads="1"/>
          </p:cNvSpPr>
          <p:nvPr>
            <p:ph type="title"/>
          </p:nvPr>
        </p:nvSpPr>
        <p:spPr/>
        <p:txBody>
          <a:bodyPr/>
          <a:lstStyle/>
          <a:p>
            <a:r>
              <a:rPr lang="en-US"/>
              <a:t>New Institutional Hybrids</a:t>
            </a:r>
            <a:endParaRPr lang="en-CA"/>
          </a:p>
        </p:txBody>
      </p:sp>
      <p:sp>
        <p:nvSpPr>
          <p:cNvPr id="346115" name="Rectangle 4099"/>
          <p:cNvSpPr>
            <a:spLocks noGrp="1" noChangeArrowheads="1"/>
          </p:cNvSpPr>
          <p:nvPr>
            <p:ph type="body" idx="1"/>
          </p:nvPr>
        </p:nvSpPr>
        <p:spPr>
          <a:xfrm>
            <a:off x="1371600" y="1981200"/>
            <a:ext cx="7772400" cy="4114800"/>
          </a:xfrm>
        </p:spPr>
        <p:txBody>
          <a:bodyPr/>
          <a:lstStyle/>
          <a:p>
            <a:pPr marL="533400" indent="-533400">
              <a:lnSpc>
                <a:spcPct val="90000"/>
              </a:lnSpc>
            </a:pPr>
            <a:r>
              <a:rPr lang="en-US" sz="2400" b="1"/>
              <a:t>Metagovernance?</a:t>
            </a:r>
          </a:p>
          <a:p>
            <a:pPr marL="533400" indent="-533400">
              <a:lnSpc>
                <a:spcPct val="90000"/>
              </a:lnSpc>
              <a:buFont typeface="Wingdings" pitchFamily="2" charset="2"/>
              <a:buNone/>
            </a:pPr>
            <a:endParaRPr lang="en-US" sz="1600" b="1">
              <a:sym typeface="Wingdings" pitchFamily="2" charset="2"/>
            </a:endParaRPr>
          </a:p>
          <a:p>
            <a:pPr marL="533400" indent="-533400">
              <a:lnSpc>
                <a:spcPct val="90000"/>
              </a:lnSpc>
              <a:buFont typeface="Wingdings" pitchFamily="2" charset="2"/>
              <a:buNone/>
            </a:pPr>
            <a:r>
              <a:rPr lang="en-US" sz="1600" b="1">
                <a:sym typeface="Wingdings" pitchFamily="2" charset="2"/>
              </a:rPr>
              <a:t>“Steering Networks at a Distance”: local autonomy within national parameters</a:t>
            </a:r>
          </a:p>
          <a:p>
            <a:pPr marL="533400" indent="-533400">
              <a:lnSpc>
                <a:spcPct val="90000"/>
              </a:lnSpc>
              <a:buFont typeface="Wingdings" pitchFamily="2" charset="2"/>
              <a:buNone/>
            </a:pPr>
            <a:r>
              <a:rPr lang="en-US" sz="1600" b="1">
                <a:sym typeface="Wingdings" pitchFamily="2" charset="2"/>
              </a:rPr>
              <a:t>Tasks: mandate representation; set goals; build capacity; supply incentives; shared accountability </a:t>
            </a:r>
          </a:p>
          <a:p>
            <a:pPr marL="533400" indent="-533400">
              <a:lnSpc>
                <a:spcPct val="90000"/>
              </a:lnSpc>
              <a:buFont typeface="Wingdings" pitchFamily="2" charset="2"/>
              <a:buNone/>
            </a:pPr>
            <a:endParaRPr lang="en-US" sz="1600" b="1"/>
          </a:p>
          <a:p>
            <a:pPr marL="533400" indent="-533400">
              <a:lnSpc>
                <a:spcPct val="90000"/>
              </a:lnSpc>
            </a:pPr>
            <a:r>
              <a:rPr lang="en-US" sz="2400" b="1"/>
              <a:t>Mainstreaming?</a:t>
            </a:r>
          </a:p>
          <a:p>
            <a:pPr marL="533400" indent="-533400">
              <a:lnSpc>
                <a:spcPct val="90000"/>
              </a:lnSpc>
              <a:buFont typeface="Wingdings" pitchFamily="2" charset="2"/>
              <a:buNone/>
            </a:pPr>
            <a:r>
              <a:rPr lang="en-US" sz="1600" b="1"/>
              <a:t>“Learning from the local”: local innovations into ‘core’ activities (Smith et al., 2007)</a:t>
            </a:r>
          </a:p>
          <a:p>
            <a:pPr marL="533400" indent="-533400">
              <a:lnSpc>
                <a:spcPct val="90000"/>
              </a:lnSpc>
              <a:buFont typeface="Wingdings" pitchFamily="2" charset="2"/>
              <a:buNone/>
            </a:pPr>
            <a:r>
              <a:rPr lang="en-US" sz="1600" b="1"/>
              <a:t>Types:</a:t>
            </a:r>
          </a:p>
          <a:p>
            <a:pPr marL="533400" indent="-533400">
              <a:lnSpc>
                <a:spcPct val="90000"/>
              </a:lnSpc>
              <a:buFont typeface="Wingdings" pitchFamily="2" charset="2"/>
              <a:buAutoNum type="arabicPeriod"/>
            </a:pPr>
            <a:r>
              <a:rPr lang="en-US" sz="1600" b="1"/>
              <a:t>Systemic change (policy design eg. settlement linked to housing or health)</a:t>
            </a:r>
          </a:p>
          <a:p>
            <a:pPr marL="533400" indent="-533400">
              <a:lnSpc>
                <a:spcPct val="90000"/>
              </a:lnSpc>
              <a:buFont typeface="Wingdings" pitchFamily="2" charset="2"/>
              <a:buAutoNum type="arabicPeriod"/>
            </a:pPr>
            <a:r>
              <a:rPr lang="en-US" sz="1600" b="1"/>
              <a:t>Programmatic (service delivery eg. one stop shopping or settlement service eligibility)</a:t>
            </a:r>
          </a:p>
          <a:p>
            <a:pPr marL="533400" indent="-533400">
              <a:lnSpc>
                <a:spcPct val="90000"/>
              </a:lnSpc>
              <a:buFont typeface="Wingdings" pitchFamily="2" charset="2"/>
              <a:buAutoNum type="arabicPeriod"/>
            </a:pPr>
            <a:r>
              <a:rPr lang="en-US" sz="1600" b="1"/>
              <a:t>Organizational (planning priorities eg. municipal agencies or corporate mentorships)</a:t>
            </a:r>
          </a:p>
          <a:p>
            <a:pPr marL="533400" indent="-533400">
              <a:lnSpc>
                <a:spcPct val="90000"/>
              </a:lnSpc>
              <a:buFont typeface="Wingdings" pitchFamily="2" charset="2"/>
              <a:buAutoNum type="arabicPeriod"/>
            </a:pPr>
            <a:endParaRPr lang="en-CA" sz="16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050"/>
          <p:cNvSpPr>
            <a:spLocks noGrp="1" noChangeArrowheads="1"/>
          </p:cNvSpPr>
          <p:nvPr>
            <p:ph type="title"/>
          </p:nvPr>
        </p:nvSpPr>
        <p:spPr/>
        <p:txBody>
          <a:bodyPr/>
          <a:lstStyle/>
          <a:p>
            <a:r>
              <a:rPr lang="en-US"/>
              <a:t>PART 3</a:t>
            </a:r>
            <a:endParaRPr lang="en-CA"/>
          </a:p>
        </p:txBody>
      </p:sp>
      <p:sp>
        <p:nvSpPr>
          <p:cNvPr id="359427" name="Rectangle 2051"/>
          <p:cNvSpPr>
            <a:spLocks noGrp="1" noChangeArrowheads="1"/>
          </p:cNvSpPr>
          <p:nvPr>
            <p:ph type="body" idx="1"/>
          </p:nvPr>
        </p:nvSpPr>
        <p:spPr/>
        <p:txBody>
          <a:bodyPr/>
          <a:lstStyle/>
          <a:p>
            <a:pPr>
              <a:buFont typeface="Wingdings" pitchFamily="2" charset="2"/>
              <a:buNone/>
            </a:pPr>
            <a:r>
              <a:rPr lang="en-US" sz="4400" i="1"/>
              <a:t>Diversity Ideas in Practice: </a:t>
            </a:r>
          </a:p>
          <a:p>
            <a:pPr>
              <a:buFont typeface="Wingdings" pitchFamily="2" charset="2"/>
              <a:buNone/>
            </a:pPr>
            <a:r>
              <a:rPr lang="en-US" sz="4400" i="1"/>
              <a:t>Reporting from the LIP front lines</a:t>
            </a:r>
            <a:endParaRPr lang="en-CA" sz="4400" i="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1026"/>
          <p:cNvSpPr>
            <a:spLocks noGrp="1" noChangeArrowheads="1"/>
          </p:cNvSpPr>
          <p:nvPr>
            <p:ph type="title"/>
          </p:nvPr>
        </p:nvSpPr>
        <p:spPr/>
        <p:txBody>
          <a:bodyPr/>
          <a:lstStyle/>
          <a:p>
            <a:r>
              <a:rPr lang="en-US"/>
              <a:t>LIPs as institutional hybrid</a:t>
            </a:r>
            <a:endParaRPr lang="en-CA"/>
          </a:p>
        </p:txBody>
      </p:sp>
      <p:sp>
        <p:nvSpPr>
          <p:cNvPr id="349187" name="Rectangle 1027"/>
          <p:cNvSpPr>
            <a:spLocks noGrp="1" noChangeArrowheads="1"/>
          </p:cNvSpPr>
          <p:nvPr>
            <p:ph type="body" idx="1"/>
          </p:nvPr>
        </p:nvSpPr>
        <p:spPr/>
        <p:txBody>
          <a:bodyPr/>
          <a:lstStyle/>
          <a:p>
            <a:pPr marL="533400" indent="-533400">
              <a:lnSpc>
                <a:spcPct val="90000"/>
              </a:lnSpc>
              <a:buFont typeface="Wingdings" pitchFamily="2" charset="2"/>
              <a:buNone/>
            </a:pPr>
            <a:r>
              <a:rPr lang="en-US" sz="2800" i="1"/>
              <a:t>A variety of cross-fertilizations:</a:t>
            </a:r>
            <a:r>
              <a:rPr lang="en-US" sz="2800"/>
              <a:t> </a:t>
            </a:r>
          </a:p>
          <a:p>
            <a:pPr marL="533400" indent="-533400">
              <a:lnSpc>
                <a:spcPct val="90000"/>
              </a:lnSpc>
              <a:buFont typeface="Wingdings" pitchFamily="2" charset="2"/>
              <a:buNone/>
            </a:pPr>
            <a:endParaRPr lang="en-US" sz="2800"/>
          </a:p>
          <a:p>
            <a:pPr marL="533400" indent="-533400">
              <a:lnSpc>
                <a:spcPct val="90000"/>
              </a:lnSpc>
              <a:buFont typeface="Wingdings" pitchFamily="2" charset="2"/>
              <a:buAutoNum type="arabicPeriod"/>
            </a:pPr>
            <a:r>
              <a:rPr lang="en-US" sz="2000" b="1"/>
              <a:t>Federal Metagovernance </a:t>
            </a:r>
            <a:r>
              <a:rPr lang="en-US" sz="2000" b="1" i="1"/>
              <a:t>and </a:t>
            </a:r>
            <a:r>
              <a:rPr lang="en-US" sz="2000" b="1"/>
              <a:t> Local Action-Planning</a:t>
            </a:r>
          </a:p>
          <a:p>
            <a:pPr marL="533400" indent="-533400">
              <a:lnSpc>
                <a:spcPct val="90000"/>
              </a:lnSpc>
              <a:buFont typeface="Wingdings" pitchFamily="2" charset="2"/>
              <a:buAutoNum type="arabicPeriod"/>
            </a:pPr>
            <a:r>
              <a:rPr lang="en-US" sz="2000" b="1"/>
              <a:t>Municipal </a:t>
            </a:r>
            <a:r>
              <a:rPr lang="en-US" sz="2000" b="1" i="1"/>
              <a:t>and</a:t>
            </a:r>
            <a:r>
              <a:rPr lang="en-US" sz="2000" b="1"/>
              <a:t> Community ‘co-production’</a:t>
            </a:r>
          </a:p>
          <a:p>
            <a:pPr marL="533400" indent="-533400">
              <a:lnSpc>
                <a:spcPct val="90000"/>
              </a:lnSpc>
              <a:buFont typeface="Wingdings" pitchFamily="2" charset="2"/>
              <a:buAutoNum type="arabicPeriod"/>
            </a:pPr>
            <a:r>
              <a:rPr lang="en-US" sz="2000" b="1"/>
              <a:t>Newcomer Representation </a:t>
            </a:r>
            <a:r>
              <a:rPr lang="en-US" sz="2000" b="1" i="1"/>
              <a:t>and </a:t>
            </a:r>
            <a:r>
              <a:rPr lang="en-US" sz="2000" b="1"/>
              <a:t>Mainstream Organizations</a:t>
            </a:r>
          </a:p>
          <a:p>
            <a:pPr marL="533400" indent="-533400">
              <a:lnSpc>
                <a:spcPct val="90000"/>
              </a:lnSpc>
              <a:buFont typeface="Wingdings" pitchFamily="2" charset="2"/>
              <a:buAutoNum type="arabicPeriod"/>
            </a:pPr>
            <a:r>
              <a:rPr lang="en-US" sz="2000" b="1"/>
              <a:t>Community of Place </a:t>
            </a:r>
            <a:r>
              <a:rPr lang="en-US" sz="2000" b="1" i="1"/>
              <a:t>and </a:t>
            </a:r>
            <a:r>
              <a:rPr lang="en-US" sz="2000" b="1"/>
              <a:t>Communities of Interest/Identity</a:t>
            </a:r>
          </a:p>
          <a:p>
            <a:pPr marL="533400" indent="-533400">
              <a:lnSpc>
                <a:spcPct val="90000"/>
              </a:lnSpc>
              <a:buFont typeface="Wingdings" pitchFamily="2" charset="2"/>
              <a:buAutoNum type="arabicPeriod"/>
            </a:pPr>
            <a:r>
              <a:rPr lang="en-US" sz="2000" b="1"/>
              <a:t>Economic Development </a:t>
            </a:r>
            <a:r>
              <a:rPr lang="en-US" sz="2000" b="1" i="1"/>
              <a:t>and</a:t>
            </a:r>
            <a:r>
              <a:rPr lang="en-US" sz="2000" b="1"/>
              <a:t> Social Inclusion</a:t>
            </a:r>
          </a:p>
          <a:p>
            <a:pPr marL="533400" indent="-533400">
              <a:lnSpc>
                <a:spcPct val="90000"/>
              </a:lnSpc>
              <a:buFont typeface="Wingdings" pitchFamily="2" charset="2"/>
              <a:buAutoNum type="arabicPeriod"/>
            </a:pPr>
            <a:r>
              <a:rPr lang="en-US" sz="2000" b="1"/>
              <a:t>Multicultural state </a:t>
            </a:r>
            <a:r>
              <a:rPr lang="en-US" sz="2000" b="1" i="1"/>
              <a:t>and</a:t>
            </a:r>
            <a:r>
              <a:rPr lang="en-US" sz="2000" b="1"/>
              <a:t> intercultural citizens</a:t>
            </a:r>
          </a:p>
          <a:p>
            <a:pPr marL="533400" indent="-533400">
              <a:lnSpc>
                <a:spcPct val="90000"/>
              </a:lnSpc>
              <a:buFont typeface="Wingdings" pitchFamily="2" charset="2"/>
              <a:buAutoNum type="arabicPeriod"/>
            </a:pPr>
            <a:r>
              <a:rPr lang="en-US" sz="2000" b="1"/>
              <a:t>Community Action </a:t>
            </a:r>
            <a:r>
              <a:rPr lang="en-US" sz="2000" b="1" i="1"/>
              <a:t>and</a:t>
            </a:r>
            <a:r>
              <a:rPr lang="en-US" sz="2000" b="1"/>
              <a:t>  Community Research (WCI relationship: SSHRC and CIC)</a:t>
            </a:r>
          </a:p>
          <a:p>
            <a:pPr marL="533400" indent="-533400">
              <a:lnSpc>
                <a:spcPct val="90000"/>
              </a:lnSpc>
              <a:buFont typeface="Wingdings" pitchFamily="2" charset="2"/>
              <a:buAutoNum type="arabicPeriod"/>
            </a:pPr>
            <a:r>
              <a:rPr lang="en-US" sz="2000" b="1"/>
              <a:t>Tacit knowledge </a:t>
            </a:r>
            <a:r>
              <a:rPr lang="en-US" sz="2000" b="1" i="1"/>
              <a:t>and</a:t>
            </a:r>
            <a:r>
              <a:rPr lang="en-US" sz="2000" b="1"/>
              <a:t> Public Discourse</a:t>
            </a:r>
          </a:p>
          <a:p>
            <a:pPr marL="533400" indent="-533400">
              <a:lnSpc>
                <a:spcPct val="90000"/>
              </a:lnSpc>
              <a:buFont typeface="Wingdings" pitchFamily="2" charset="2"/>
              <a:buAutoNum type="arabicPeriod"/>
            </a:pPr>
            <a:endParaRPr lang="en-US" sz="2000" b="1"/>
          </a:p>
          <a:p>
            <a:pPr marL="533400" indent="-533400">
              <a:lnSpc>
                <a:spcPct val="90000"/>
              </a:lnSpc>
              <a:buFont typeface="Wingdings" pitchFamily="2" charset="2"/>
              <a:buAutoNum type="arabicPeriod"/>
            </a:pPr>
            <a:endParaRPr lang="en-CA" sz="24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t>Other relevant hybrids?</a:t>
            </a:r>
            <a:endParaRPr lang="en-CA"/>
          </a:p>
        </p:txBody>
      </p:sp>
      <p:sp>
        <p:nvSpPr>
          <p:cNvPr id="348163" name="Rectangle 3"/>
          <p:cNvSpPr>
            <a:spLocks noGrp="1" noChangeArrowheads="1"/>
          </p:cNvSpPr>
          <p:nvPr>
            <p:ph type="body" idx="1"/>
          </p:nvPr>
        </p:nvSpPr>
        <p:spPr/>
        <p:txBody>
          <a:bodyPr/>
          <a:lstStyle/>
          <a:p>
            <a:pPr marL="533400" indent="-533400">
              <a:lnSpc>
                <a:spcPct val="90000"/>
              </a:lnSpc>
              <a:buFont typeface="Wingdings" pitchFamily="2" charset="2"/>
              <a:buNone/>
            </a:pPr>
            <a:r>
              <a:rPr lang="en-US" sz="2800"/>
              <a:t>Many examples from EU, but Canadian federal government not without its own history:  </a:t>
            </a:r>
          </a:p>
          <a:p>
            <a:pPr marL="533400" indent="-533400">
              <a:lnSpc>
                <a:spcPct val="90000"/>
              </a:lnSpc>
              <a:buFont typeface="Wingdings" pitchFamily="2" charset="2"/>
              <a:buAutoNum type="arabicPeriod"/>
            </a:pPr>
            <a:r>
              <a:rPr lang="en-US" sz="2800"/>
              <a:t>Neighbourhood Renewal (ANC, NIP 1970s)</a:t>
            </a:r>
          </a:p>
          <a:p>
            <a:pPr marL="533400" indent="-533400">
              <a:lnSpc>
                <a:spcPct val="90000"/>
              </a:lnSpc>
              <a:buFont typeface="Wingdings" pitchFamily="2" charset="2"/>
              <a:buAutoNum type="arabicPeriod"/>
            </a:pPr>
            <a:r>
              <a:rPr lang="en-US" sz="2800"/>
              <a:t>Rural Development (CFDCs 1980s)</a:t>
            </a:r>
          </a:p>
          <a:p>
            <a:pPr marL="533400" indent="-533400">
              <a:lnSpc>
                <a:spcPct val="90000"/>
              </a:lnSpc>
              <a:buFont typeface="Wingdings" pitchFamily="2" charset="2"/>
              <a:buAutoNum type="arabicPeriod"/>
            </a:pPr>
            <a:r>
              <a:rPr lang="en-US" sz="2800"/>
              <a:t>Urban Poverty (UDAs, VCs, UAS 1990s)</a:t>
            </a:r>
          </a:p>
          <a:p>
            <a:pPr marL="533400" indent="-533400">
              <a:lnSpc>
                <a:spcPct val="90000"/>
              </a:lnSpc>
              <a:buFont typeface="Wingdings" pitchFamily="2" charset="2"/>
              <a:buAutoNum type="arabicPeriod"/>
            </a:pPr>
            <a:r>
              <a:rPr lang="en-US" sz="2800"/>
              <a:t>Homelessness (SCPI/CHP 2000s)</a:t>
            </a:r>
          </a:p>
          <a:p>
            <a:pPr marL="533400" indent="-533400">
              <a:lnSpc>
                <a:spcPct val="90000"/>
              </a:lnSpc>
              <a:buFont typeface="Wingdings" pitchFamily="2" charset="2"/>
              <a:buNone/>
            </a:pPr>
            <a:endParaRPr lang="en-US" sz="2800"/>
          </a:p>
          <a:p>
            <a:pPr marL="533400" indent="-533400">
              <a:lnSpc>
                <a:spcPct val="90000"/>
              </a:lnSpc>
              <a:buFont typeface="Wingdings" pitchFamily="2" charset="2"/>
              <a:buNone/>
            </a:pPr>
            <a:r>
              <a:rPr lang="en-US" sz="2800" i="1"/>
              <a:t>CIC can learn from these examples</a:t>
            </a:r>
            <a:r>
              <a:rPr lang="en-US" sz="2800"/>
              <a:t> </a:t>
            </a:r>
          </a:p>
          <a:p>
            <a:pPr marL="533400" indent="-533400">
              <a:lnSpc>
                <a:spcPct val="90000"/>
              </a:lnSpc>
              <a:buFont typeface="Wingdings" pitchFamily="2" charset="2"/>
              <a:buNone/>
            </a:pPr>
            <a:endParaRPr lang="en-US" sz="2800"/>
          </a:p>
          <a:p>
            <a:pPr marL="533400" indent="-533400">
              <a:lnSpc>
                <a:spcPct val="90000"/>
              </a:lnSpc>
              <a:buFont typeface="Wingdings" pitchFamily="2" charset="2"/>
              <a:buNone/>
            </a:pPr>
            <a:r>
              <a:rPr lang="en-US" sz="1800" b="1" i="1"/>
              <a:t>Bradford (forthcoming) “The Federal Communities Agenda: Metagovernance for Place-based Policy”</a:t>
            </a:r>
          </a:p>
          <a:p>
            <a:pPr marL="533400" indent="-533400">
              <a:lnSpc>
                <a:spcPct val="90000"/>
              </a:lnSpc>
              <a:buFont typeface="Wingdings" pitchFamily="2" charset="2"/>
              <a:buNone/>
            </a:pPr>
            <a:endParaRPr lang="en-CA" sz="1800" b="1" i="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r>
              <a:rPr lang="en-US"/>
              <a:t>A New role for Federal Government?</a:t>
            </a:r>
            <a:endParaRPr lang="en-CA"/>
          </a:p>
        </p:txBody>
      </p:sp>
      <p:sp>
        <p:nvSpPr>
          <p:cNvPr id="364547" name="Rectangle 3"/>
          <p:cNvSpPr>
            <a:spLocks noGrp="1" noChangeArrowheads="1"/>
          </p:cNvSpPr>
          <p:nvPr>
            <p:ph type="body" idx="1"/>
          </p:nvPr>
        </p:nvSpPr>
        <p:spPr/>
        <p:txBody>
          <a:bodyPr/>
          <a:lstStyle/>
          <a:p>
            <a:pPr>
              <a:lnSpc>
                <a:spcPct val="90000"/>
              </a:lnSpc>
            </a:pPr>
            <a:r>
              <a:rPr lang="en-US" sz="2000" b="1"/>
              <a:t>COIA emerges in 2005 (NDCC, Harcourt Report)</a:t>
            </a:r>
          </a:p>
          <a:p>
            <a:pPr>
              <a:lnSpc>
                <a:spcPct val="90000"/>
              </a:lnSpc>
              <a:buFont typeface="Wingdings" pitchFamily="2" charset="2"/>
              <a:buNone/>
            </a:pPr>
            <a:endParaRPr lang="en-US" sz="2000" b="1"/>
          </a:p>
          <a:p>
            <a:pPr>
              <a:lnSpc>
                <a:spcPct val="90000"/>
              </a:lnSpc>
              <a:buFont typeface="Wingdings" pitchFamily="2" charset="2"/>
              <a:buNone/>
            </a:pPr>
            <a:r>
              <a:rPr lang="en-US" sz="1800" i="1"/>
              <a:t>“</a:t>
            </a:r>
            <a:r>
              <a:rPr lang="en-US" sz="1800" b="1" i="1"/>
              <a:t>It is time for a profound transformation in the federal government’s role from being prescriptive, controlling and sectoral to becoming enabling, deft and integrated – and, where relevant, place-based”</a:t>
            </a:r>
          </a:p>
          <a:p>
            <a:pPr>
              <a:lnSpc>
                <a:spcPct val="90000"/>
              </a:lnSpc>
              <a:buFont typeface="Wingdings" pitchFamily="2" charset="2"/>
              <a:buNone/>
            </a:pPr>
            <a:endParaRPr lang="en-US" sz="1800" b="1" i="1"/>
          </a:p>
          <a:p>
            <a:pPr>
              <a:lnSpc>
                <a:spcPct val="90000"/>
              </a:lnSpc>
              <a:buFont typeface="Wingdings" pitchFamily="2" charset="2"/>
              <a:buNone/>
            </a:pPr>
            <a:r>
              <a:rPr lang="en-US" sz="1800" b="1" i="1"/>
              <a:t>“The federal government should serve as a leader in ideas and as a convenor and facilitator, bringing people, governments and institutions together to help design solutions to be chosen and applied locally”.</a:t>
            </a:r>
          </a:p>
          <a:p>
            <a:pPr>
              <a:lnSpc>
                <a:spcPct val="90000"/>
              </a:lnSpc>
              <a:buFont typeface="Wingdings" pitchFamily="2" charset="2"/>
              <a:buNone/>
            </a:pPr>
            <a:endParaRPr lang="en-US" sz="1800" b="1" i="1"/>
          </a:p>
          <a:p>
            <a:pPr>
              <a:lnSpc>
                <a:spcPct val="90000"/>
              </a:lnSpc>
              <a:buFont typeface="Wingdings" pitchFamily="2" charset="2"/>
              <a:buNone/>
            </a:pPr>
            <a:r>
              <a:rPr lang="en-US" sz="1800" b="1" i="1"/>
              <a:t>“It can offer national resources to convene those closer to communities, facilitate their dialogue and cooperation, and enable solutions through regulatory change and funding”</a:t>
            </a:r>
          </a:p>
          <a:p>
            <a:pPr>
              <a:lnSpc>
                <a:spcPct val="90000"/>
              </a:lnSpc>
            </a:pPr>
            <a:endParaRPr lang="en-US" sz="2000" b="1"/>
          </a:p>
          <a:p>
            <a:pPr>
              <a:lnSpc>
                <a:spcPct val="90000"/>
              </a:lnSpc>
            </a:pPr>
            <a:r>
              <a:rPr lang="en-US" sz="2000" b="1"/>
              <a:t>(Harcourt Report, 2006: 21, 22, 29)</a:t>
            </a:r>
          </a:p>
          <a:p>
            <a:pPr>
              <a:lnSpc>
                <a:spcPct val="90000"/>
              </a:lnSpc>
              <a:buFont typeface="Wingdings" pitchFamily="2" charset="2"/>
              <a:buNone/>
            </a:pPr>
            <a:endParaRPr lang="en-CA" sz="2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r>
              <a:rPr lang="en-US"/>
              <a:t>Presentation Themes</a:t>
            </a:r>
            <a:endParaRPr lang="en-CA"/>
          </a:p>
        </p:txBody>
      </p:sp>
      <p:sp>
        <p:nvSpPr>
          <p:cNvPr id="343043" name="Rectangle 3"/>
          <p:cNvSpPr>
            <a:spLocks noGrp="1" noChangeArrowheads="1"/>
          </p:cNvSpPr>
          <p:nvPr>
            <p:ph type="body" idx="1"/>
          </p:nvPr>
        </p:nvSpPr>
        <p:spPr/>
        <p:txBody>
          <a:bodyPr/>
          <a:lstStyle/>
          <a:p>
            <a:pPr marL="609600" indent="-609600">
              <a:lnSpc>
                <a:spcPct val="90000"/>
              </a:lnSpc>
              <a:buFont typeface="Wingdings" pitchFamily="2" charset="2"/>
              <a:buNone/>
            </a:pPr>
            <a:endParaRPr lang="en-US" sz="2400"/>
          </a:p>
          <a:p>
            <a:pPr marL="609600" indent="-609600">
              <a:lnSpc>
                <a:spcPct val="90000"/>
              </a:lnSpc>
            </a:pPr>
            <a:r>
              <a:rPr lang="en-US" sz="2800" i="1"/>
              <a:t>Diversity Ideas in Transition: </a:t>
            </a:r>
          </a:p>
          <a:p>
            <a:pPr marL="609600" indent="-609600">
              <a:lnSpc>
                <a:spcPct val="90000"/>
              </a:lnSpc>
              <a:buFont typeface="Wingdings" pitchFamily="2" charset="2"/>
              <a:buNone/>
            </a:pPr>
            <a:r>
              <a:rPr lang="en-US" sz="2800" i="1"/>
              <a:t>Challenge and Change in Multiculturalism</a:t>
            </a:r>
          </a:p>
          <a:p>
            <a:pPr marL="609600" indent="-609600">
              <a:lnSpc>
                <a:spcPct val="90000"/>
              </a:lnSpc>
            </a:pPr>
            <a:endParaRPr lang="en-US" sz="2800" i="1"/>
          </a:p>
          <a:p>
            <a:pPr marL="609600" indent="-609600">
              <a:lnSpc>
                <a:spcPct val="90000"/>
              </a:lnSpc>
            </a:pPr>
            <a:r>
              <a:rPr lang="en-US" sz="2800" i="1"/>
              <a:t>Diversity Ideas Going Local: </a:t>
            </a:r>
          </a:p>
          <a:p>
            <a:pPr marL="609600" indent="-609600">
              <a:lnSpc>
                <a:spcPct val="90000"/>
              </a:lnSpc>
              <a:buFont typeface="Wingdings" pitchFamily="2" charset="2"/>
              <a:buNone/>
            </a:pPr>
            <a:r>
              <a:rPr lang="en-US" sz="2800" i="1"/>
              <a:t>Federal Devolution in Immigration Policy</a:t>
            </a:r>
          </a:p>
          <a:p>
            <a:pPr marL="609600" indent="-609600">
              <a:lnSpc>
                <a:spcPct val="90000"/>
              </a:lnSpc>
            </a:pPr>
            <a:endParaRPr lang="en-US" sz="2800" i="1"/>
          </a:p>
          <a:p>
            <a:pPr marL="609600" indent="-609600">
              <a:lnSpc>
                <a:spcPct val="90000"/>
              </a:lnSpc>
            </a:pPr>
            <a:r>
              <a:rPr lang="en-US" sz="2800" i="1"/>
              <a:t>Diversity Ideas in Practice: </a:t>
            </a:r>
          </a:p>
          <a:p>
            <a:pPr marL="609600" indent="-609600">
              <a:lnSpc>
                <a:spcPct val="90000"/>
              </a:lnSpc>
              <a:buFont typeface="Wingdings" pitchFamily="2" charset="2"/>
              <a:buNone/>
            </a:pPr>
            <a:r>
              <a:rPr lang="en-US" sz="2800" i="1"/>
              <a:t>Reporting from the LIP front lines</a:t>
            </a:r>
            <a:endParaRPr lang="en-CA" sz="2800" i="1"/>
          </a:p>
          <a:p>
            <a:pPr marL="609600" indent="-609600">
              <a:lnSpc>
                <a:spcPct val="90000"/>
              </a:lnSpc>
              <a:buFont typeface="Wingdings" pitchFamily="2" charset="2"/>
              <a:buNone/>
            </a:pPr>
            <a:endParaRPr lang="en-CA" sz="2800" i="1"/>
          </a:p>
          <a:p>
            <a:pPr marL="609600" indent="-609600">
              <a:lnSpc>
                <a:spcPct val="90000"/>
              </a:lnSpc>
            </a:pPr>
            <a:endParaRPr lang="en-CA" sz="2400" i="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1026"/>
          <p:cNvSpPr>
            <a:spLocks noGrp="1" noChangeArrowheads="1"/>
          </p:cNvSpPr>
          <p:nvPr>
            <p:ph type="title"/>
          </p:nvPr>
        </p:nvSpPr>
        <p:spPr/>
        <p:txBody>
          <a:bodyPr/>
          <a:lstStyle/>
          <a:p>
            <a:r>
              <a:rPr lang="en-US" sz="3200"/>
              <a:t>LIPs: The Roll-Out</a:t>
            </a:r>
            <a:endParaRPr lang="en-CA" sz="3200"/>
          </a:p>
        </p:txBody>
      </p:sp>
      <p:sp>
        <p:nvSpPr>
          <p:cNvPr id="329731" name="Rectangle 1027"/>
          <p:cNvSpPr>
            <a:spLocks noGrp="1" noChangeArrowheads="1"/>
          </p:cNvSpPr>
          <p:nvPr>
            <p:ph type="body" idx="1"/>
          </p:nvPr>
        </p:nvSpPr>
        <p:spPr/>
        <p:txBody>
          <a:bodyPr/>
          <a:lstStyle/>
          <a:p>
            <a:pPr marL="533400" indent="-533400">
              <a:lnSpc>
                <a:spcPct val="90000"/>
              </a:lnSpc>
            </a:pPr>
            <a:r>
              <a:rPr lang="en-US" sz="1600" b="1"/>
              <a:t>2008 CIC call for proposals, 2010 34 LIPs across Ontario </a:t>
            </a:r>
          </a:p>
          <a:p>
            <a:pPr marL="533400" indent="-533400">
              <a:lnSpc>
                <a:spcPct val="90000"/>
              </a:lnSpc>
              <a:buFont typeface="Wingdings" pitchFamily="2" charset="2"/>
              <a:buNone/>
            </a:pPr>
            <a:endParaRPr lang="en-US" sz="1600" b="1"/>
          </a:p>
          <a:p>
            <a:pPr marL="533400" indent="-533400">
              <a:lnSpc>
                <a:spcPct val="90000"/>
              </a:lnSpc>
              <a:buFont typeface="Wingdings" pitchFamily="2" charset="2"/>
              <a:buNone/>
            </a:pPr>
            <a:r>
              <a:rPr lang="en-US" sz="1600" b="1"/>
              <a:t>CIC Purposes and Parameters:</a:t>
            </a:r>
          </a:p>
          <a:p>
            <a:pPr marL="533400" indent="-533400">
              <a:lnSpc>
                <a:spcPct val="90000"/>
              </a:lnSpc>
              <a:buFont typeface="Wingdings" pitchFamily="2" charset="2"/>
              <a:buNone/>
            </a:pPr>
            <a:endParaRPr lang="en-US" sz="1600" b="1" i="1"/>
          </a:p>
          <a:p>
            <a:pPr marL="533400" indent="-533400">
              <a:lnSpc>
                <a:spcPct val="90000"/>
              </a:lnSpc>
              <a:buFont typeface="Wingdings" pitchFamily="2" charset="2"/>
              <a:buNone/>
            </a:pPr>
            <a:r>
              <a:rPr lang="en-US" sz="1600" b="1" i="1"/>
              <a:t>“LIPs will provide a collaborative framework for, and facilitate the development and implementation of, sustainable local and regional solutions for succesful integration of immigrants to Ontario.”</a:t>
            </a:r>
          </a:p>
          <a:p>
            <a:pPr marL="533400" indent="-533400">
              <a:lnSpc>
                <a:spcPct val="90000"/>
              </a:lnSpc>
              <a:buFont typeface="Wingdings" pitchFamily="2" charset="2"/>
              <a:buNone/>
            </a:pPr>
            <a:endParaRPr lang="en-US" sz="1600" b="1" i="1"/>
          </a:p>
          <a:p>
            <a:pPr marL="533400" indent="-533400">
              <a:lnSpc>
                <a:spcPct val="90000"/>
              </a:lnSpc>
              <a:buFont typeface="Wingdings" pitchFamily="2" charset="2"/>
              <a:buNone/>
            </a:pPr>
            <a:r>
              <a:rPr lang="en-US" sz="1600" b="1"/>
              <a:t>CIC CFP identifies four specific objectives and outcomes:</a:t>
            </a:r>
          </a:p>
          <a:p>
            <a:pPr marL="533400" indent="-533400">
              <a:lnSpc>
                <a:spcPct val="90000"/>
              </a:lnSpc>
              <a:buFont typeface="Wingdings" pitchFamily="2" charset="2"/>
              <a:buNone/>
            </a:pPr>
            <a:endParaRPr lang="en-US" sz="1600" b="1"/>
          </a:p>
          <a:p>
            <a:pPr marL="533400" indent="-533400">
              <a:lnSpc>
                <a:spcPct val="90000"/>
              </a:lnSpc>
              <a:buFont typeface="Wingdings" pitchFamily="2" charset="2"/>
              <a:buAutoNum type="arabicPeriod"/>
            </a:pPr>
            <a:r>
              <a:rPr lang="en-US" sz="1600" b="1"/>
              <a:t>Improve access to, and coordination of, effective services</a:t>
            </a:r>
          </a:p>
          <a:p>
            <a:pPr marL="533400" indent="-533400">
              <a:lnSpc>
                <a:spcPct val="90000"/>
              </a:lnSpc>
              <a:buFont typeface="Wingdings" pitchFamily="2" charset="2"/>
              <a:buAutoNum type="arabicPeriod"/>
            </a:pPr>
            <a:r>
              <a:rPr lang="en-US" sz="1600" b="1"/>
              <a:t>Improve access to the labour market</a:t>
            </a:r>
          </a:p>
          <a:p>
            <a:pPr marL="533400" indent="-533400">
              <a:lnSpc>
                <a:spcPct val="90000"/>
              </a:lnSpc>
              <a:buFont typeface="Wingdings" pitchFamily="2" charset="2"/>
              <a:buAutoNum type="arabicPeriod"/>
            </a:pPr>
            <a:r>
              <a:rPr lang="en-US" sz="1600" b="1"/>
              <a:t>Strengthen local and regional awareness and capacity to integrate</a:t>
            </a:r>
          </a:p>
          <a:p>
            <a:pPr marL="533400" indent="-533400">
              <a:lnSpc>
                <a:spcPct val="90000"/>
              </a:lnSpc>
              <a:buFont typeface="Wingdings" pitchFamily="2" charset="2"/>
              <a:buAutoNum type="arabicPeriod"/>
            </a:pPr>
            <a:r>
              <a:rPr lang="en-US" sz="1600" b="1"/>
              <a:t>Establish or enhance partnerships and participation of multiple stakeholders in planning, and coordinating delivery of integration services of both CIC and MCI</a:t>
            </a:r>
          </a:p>
          <a:p>
            <a:pPr marL="533400" indent="-533400">
              <a:lnSpc>
                <a:spcPct val="90000"/>
              </a:lnSpc>
              <a:buFont typeface="Wingdings" pitchFamily="2" charset="2"/>
              <a:buAutoNum type="arabicPeriod"/>
            </a:pPr>
            <a:endParaRPr lang="en-CA" sz="1600"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r>
              <a:rPr lang="en-US"/>
              <a:t>LIPs: The Roll-Out</a:t>
            </a:r>
            <a:endParaRPr lang="en-CA"/>
          </a:p>
        </p:txBody>
      </p:sp>
      <p:sp>
        <p:nvSpPr>
          <p:cNvPr id="353283" name="Rectangle 3"/>
          <p:cNvSpPr>
            <a:spLocks noGrp="1" noChangeArrowheads="1"/>
          </p:cNvSpPr>
          <p:nvPr>
            <p:ph type="body" idx="1"/>
          </p:nvPr>
        </p:nvSpPr>
        <p:spPr/>
        <p:txBody>
          <a:bodyPr/>
          <a:lstStyle/>
          <a:p>
            <a:pPr marL="609600" indent="-609600">
              <a:lnSpc>
                <a:spcPct val="90000"/>
              </a:lnSpc>
              <a:buFont typeface="Wingdings" pitchFamily="2" charset="2"/>
              <a:buNone/>
            </a:pPr>
            <a:r>
              <a:rPr lang="en-US" sz="1600" b="1"/>
              <a:t>CIC funding:</a:t>
            </a:r>
          </a:p>
          <a:p>
            <a:pPr marL="609600" indent="-609600">
              <a:lnSpc>
                <a:spcPct val="90000"/>
              </a:lnSpc>
              <a:buFont typeface="Wingdings" pitchFamily="2" charset="2"/>
              <a:buAutoNum type="arabicPeriod"/>
            </a:pPr>
            <a:r>
              <a:rPr lang="en-US" sz="1600" b="1"/>
              <a:t>Establish partnership council that must include wide stakeholders including municipal/regional government, community organizations, settlement agencies employers; council will develop strategic settlement/integration plan including performance measures and evaluation</a:t>
            </a:r>
          </a:p>
          <a:p>
            <a:pPr marL="609600" indent="-609600">
              <a:lnSpc>
                <a:spcPct val="90000"/>
              </a:lnSpc>
              <a:buFont typeface="Wingdings" pitchFamily="2" charset="2"/>
              <a:buAutoNum type="arabicPeriod"/>
            </a:pPr>
            <a:r>
              <a:rPr lang="en-US" sz="1600" b="1"/>
              <a:t>Support partnership council to coordinate implementation of plan (but not specific projects unless in CIC mandate)</a:t>
            </a:r>
          </a:p>
          <a:p>
            <a:pPr marL="609600" indent="-609600">
              <a:lnSpc>
                <a:spcPct val="90000"/>
              </a:lnSpc>
              <a:buFont typeface="Wingdings" pitchFamily="2" charset="2"/>
              <a:buNone/>
            </a:pPr>
            <a:endParaRPr lang="en-US" sz="1600"/>
          </a:p>
          <a:p>
            <a:pPr marL="609600" indent="-609600">
              <a:lnSpc>
                <a:spcPct val="90000"/>
              </a:lnSpc>
              <a:buFont typeface="Wingdings" pitchFamily="2" charset="2"/>
              <a:buNone/>
            </a:pPr>
            <a:r>
              <a:rPr lang="en-US" sz="2000" b="1"/>
              <a:t>Three-step process:</a:t>
            </a:r>
          </a:p>
          <a:p>
            <a:pPr marL="609600" indent="-609600">
              <a:lnSpc>
                <a:spcPct val="90000"/>
              </a:lnSpc>
              <a:buFont typeface="Wingdings" pitchFamily="2" charset="2"/>
              <a:buAutoNum type="arabicPeriod"/>
            </a:pPr>
            <a:endParaRPr lang="en-US" sz="2000" b="1"/>
          </a:p>
          <a:p>
            <a:pPr marL="609600" indent="-609600">
              <a:lnSpc>
                <a:spcPct val="90000"/>
              </a:lnSpc>
              <a:buFont typeface="Wingdings" pitchFamily="2" charset="2"/>
              <a:buAutoNum type="arabicPeriod"/>
            </a:pPr>
            <a:r>
              <a:rPr lang="en-US" sz="2000" b="1"/>
              <a:t>Establish partnership council/terms of reference</a:t>
            </a:r>
          </a:p>
          <a:p>
            <a:pPr marL="609600" indent="-609600">
              <a:lnSpc>
                <a:spcPct val="90000"/>
              </a:lnSpc>
              <a:buFont typeface="Wingdings" pitchFamily="2" charset="2"/>
              <a:buAutoNum type="arabicPeriod"/>
            </a:pPr>
            <a:r>
              <a:rPr lang="en-US" sz="2000" b="1"/>
              <a:t>Conduct research and establish local settlement strategy to be implemented over 3 years</a:t>
            </a:r>
          </a:p>
          <a:p>
            <a:pPr marL="609600" indent="-609600">
              <a:lnSpc>
                <a:spcPct val="90000"/>
              </a:lnSpc>
              <a:buFont typeface="Wingdings" pitchFamily="2" charset="2"/>
              <a:buAutoNum type="arabicPeriod"/>
            </a:pPr>
            <a:r>
              <a:rPr lang="en-US" sz="2000" b="1"/>
              <a:t>Develop annual action plan and report progress</a:t>
            </a:r>
            <a:endParaRPr lang="en-CA" sz="20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1026"/>
          <p:cNvSpPr>
            <a:spLocks noGrp="1" noChangeArrowheads="1"/>
          </p:cNvSpPr>
          <p:nvPr>
            <p:ph type="title"/>
          </p:nvPr>
        </p:nvSpPr>
        <p:spPr/>
        <p:txBody>
          <a:bodyPr/>
          <a:lstStyle/>
          <a:p>
            <a:r>
              <a:rPr lang="en-US"/>
              <a:t>Great expectations …</a:t>
            </a:r>
            <a:endParaRPr lang="en-CA"/>
          </a:p>
        </p:txBody>
      </p:sp>
      <p:sp>
        <p:nvSpPr>
          <p:cNvPr id="347139" name="Rectangle 1027"/>
          <p:cNvSpPr>
            <a:spLocks noGrp="1" noChangeArrowheads="1"/>
          </p:cNvSpPr>
          <p:nvPr>
            <p:ph type="body" idx="1"/>
          </p:nvPr>
        </p:nvSpPr>
        <p:spPr/>
        <p:txBody>
          <a:bodyPr/>
          <a:lstStyle/>
          <a:p>
            <a:pPr>
              <a:lnSpc>
                <a:spcPct val="90000"/>
              </a:lnSpc>
            </a:pPr>
            <a:r>
              <a:rPr lang="en-US" sz="1800" b="1"/>
              <a:t>Standing Committee March 2010: </a:t>
            </a:r>
          </a:p>
          <a:p>
            <a:pPr>
              <a:lnSpc>
                <a:spcPct val="90000"/>
              </a:lnSpc>
              <a:buFont typeface="Wingdings" pitchFamily="2" charset="2"/>
              <a:buNone/>
            </a:pPr>
            <a:r>
              <a:rPr lang="en-US" sz="1800" b="1" i="1"/>
              <a:t>“The Committee believes LIPs have great potential. They could bring together diverse parties who might not otherwise collaborate on immigrant settlement. The LIPs provide a vehicle to move collaboration beyond their original purpose”.</a:t>
            </a:r>
          </a:p>
          <a:p>
            <a:pPr>
              <a:lnSpc>
                <a:spcPct val="90000"/>
              </a:lnSpc>
            </a:pPr>
            <a:endParaRPr lang="en-US" sz="1800" b="1" i="1"/>
          </a:p>
          <a:p>
            <a:pPr>
              <a:lnSpc>
                <a:spcPct val="90000"/>
              </a:lnSpc>
            </a:pPr>
            <a:r>
              <a:rPr lang="en-US" sz="1800" b="1"/>
              <a:t>Government response September 2010:</a:t>
            </a:r>
          </a:p>
          <a:p>
            <a:pPr>
              <a:lnSpc>
                <a:spcPct val="90000"/>
              </a:lnSpc>
              <a:buFont typeface="Wingdings" pitchFamily="2" charset="2"/>
              <a:buNone/>
            </a:pPr>
            <a:r>
              <a:rPr lang="en-US" sz="1800" b="1" i="1"/>
              <a:t>“The principles of the LIPs are in line with government priorities in the Speech from the Throne, namely that the GOC will take steps to support communities in their efforts to tackle local challenges .. LIPS are the best example of existing projects that foster partnerships … LIPs’ efforts have also involved examining needs of immigrants and refugees in order to render mainstream services more responsive”.</a:t>
            </a:r>
          </a:p>
          <a:p>
            <a:pPr>
              <a:lnSpc>
                <a:spcPct val="90000"/>
              </a:lnSpc>
              <a:buFont typeface="Wingdings" pitchFamily="2" charset="2"/>
              <a:buNone/>
            </a:pPr>
            <a:endParaRPr lang="en-US" sz="1800" b="1" i="1"/>
          </a:p>
          <a:p>
            <a:pPr>
              <a:lnSpc>
                <a:spcPct val="90000"/>
              </a:lnSpc>
            </a:pPr>
            <a:r>
              <a:rPr lang="en-US" sz="1800" b="1"/>
              <a:t>LIPs as the key legacy from first COIA (</a:t>
            </a:r>
            <a:r>
              <a:rPr lang="en-US" sz="1800" b="1" i="1"/>
              <a:t>context of 2006 settlement funding increase but limited program uptake or evidence of better outcomes)</a:t>
            </a:r>
          </a:p>
          <a:p>
            <a:pPr>
              <a:lnSpc>
                <a:spcPct val="90000"/>
              </a:lnSpc>
              <a:buFont typeface="Wingdings" pitchFamily="2" charset="2"/>
              <a:buNone/>
            </a:pPr>
            <a:endParaRPr lang="en-US" sz="1800" b="1" i="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r>
              <a:rPr lang="en-US"/>
              <a:t>LIPs study (March 2011)</a:t>
            </a:r>
            <a:endParaRPr lang="en-CA"/>
          </a:p>
        </p:txBody>
      </p:sp>
      <p:sp>
        <p:nvSpPr>
          <p:cNvPr id="330755" name="Rectangle 3"/>
          <p:cNvSpPr>
            <a:spLocks noGrp="1" noChangeArrowheads="1"/>
          </p:cNvSpPr>
          <p:nvPr>
            <p:ph type="body" idx="1"/>
          </p:nvPr>
        </p:nvSpPr>
        <p:spPr/>
        <p:txBody>
          <a:bodyPr/>
          <a:lstStyle/>
          <a:p>
            <a:pPr marL="533400" indent="-533400">
              <a:lnSpc>
                <a:spcPct val="90000"/>
              </a:lnSpc>
              <a:buFont typeface="Wingdings" pitchFamily="2" charset="2"/>
              <a:buNone/>
            </a:pPr>
            <a:r>
              <a:rPr lang="en-US" sz="2000" b="1"/>
              <a:t>Our  research approach --  4 person team through WCI with CIC funding support</a:t>
            </a:r>
          </a:p>
          <a:p>
            <a:pPr marL="533400" indent="-533400">
              <a:lnSpc>
                <a:spcPct val="90000"/>
              </a:lnSpc>
              <a:buFont typeface="Wingdings" pitchFamily="2" charset="2"/>
              <a:buNone/>
            </a:pPr>
            <a:endParaRPr lang="en-US" sz="2000" b="1"/>
          </a:p>
          <a:p>
            <a:pPr marL="533400" indent="-533400">
              <a:lnSpc>
                <a:spcPct val="90000"/>
              </a:lnSpc>
              <a:buFont typeface="Wingdings" pitchFamily="2" charset="2"/>
              <a:buAutoNum type="arabicPeriod"/>
            </a:pPr>
            <a:r>
              <a:rPr lang="en-US" sz="1600" b="1"/>
              <a:t>LIP document analysis (CIC CFPs, council formation,strategic plans, workplans)</a:t>
            </a:r>
          </a:p>
          <a:p>
            <a:pPr marL="533400" indent="-533400">
              <a:lnSpc>
                <a:spcPct val="90000"/>
              </a:lnSpc>
              <a:buFont typeface="Wingdings" pitchFamily="2" charset="2"/>
              <a:buAutoNum type="arabicPeriod"/>
            </a:pPr>
            <a:endParaRPr lang="en-US" sz="1600" b="1"/>
          </a:p>
          <a:p>
            <a:pPr marL="533400" indent="-533400">
              <a:lnSpc>
                <a:spcPct val="90000"/>
              </a:lnSpc>
              <a:buFont typeface="Wingdings" pitchFamily="2" charset="2"/>
              <a:buAutoNum type="arabicPeriod"/>
            </a:pPr>
            <a:r>
              <a:rPr lang="en-US" sz="1600" b="1"/>
              <a:t>May 2010  meeting of LIP representatives and policy makers from across province for dialogue on initial progress</a:t>
            </a:r>
          </a:p>
          <a:p>
            <a:pPr marL="533400" indent="-533400">
              <a:lnSpc>
                <a:spcPct val="90000"/>
              </a:lnSpc>
              <a:buFont typeface="Wingdings" pitchFamily="2" charset="2"/>
              <a:buAutoNum type="arabicPeriod"/>
            </a:pPr>
            <a:endParaRPr lang="en-US" sz="1600" b="1"/>
          </a:p>
          <a:p>
            <a:pPr marL="533400" indent="-533400">
              <a:lnSpc>
                <a:spcPct val="90000"/>
              </a:lnSpc>
              <a:buFont typeface="Wingdings" pitchFamily="2" charset="2"/>
              <a:buAutoNum type="arabicPeriod"/>
            </a:pPr>
            <a:r>
              <a:rPr lang="en-US" sz="1600" b="1"/>
              <a:t>Fall 2010 series of four semi-structured iterative interviews with key informant from 6 LIPs across provincial regions: Toronto, GTA, Central/Eastern/Northern Ontario, and rural</a:t>
            </a:r>
          </a:p>
          <a:p>
            <a:pPr marL="533400" indent="-533400">
              <a:lnSpc>
                <a:spcPct val="90000"/>
              </a:lnSpc>
              <a:buFont typeface="Wingdings" pitchFamily="2" charset="2"/>
              <a:buAutoNum type="arabicPeriod"/>
            </a:pPr>
            <a:endParaRPr lang="en-US" sz="1600" b="1"/>
          </a:p>
          <a:p>
            <a:pPr marL="533400" indent="-533400">
              <a:lnSpc>
                <a:spcPct val="90000"/>
              </a:lnSpc>
              <a:buFont typeface="Wingdings" pitchFamily="2" charset="2"/>
              <a:buAutoNum type="arabicPeriod"/>
            </a:pPr>
            <a:r>
              <a:rPr lang="en-US" sz="1600" b="1"/>
              <a:t>Interview topics: council and partnership formation; strategic planning;  workplan implementation;  evaluation and learning</a:t>
            </a:r>
          </a:p>
          <a:p>
            <a:pPr marL="533400" indent="-533400">
              <a:lnSpc>
                <a:spcPct val="90000"/>
              </a:lnSpc>
              <a:buFont typeface="Wingdings" pitchFamily="2" charset="2"/>
              <a:buAutoNum type="arabicPeriod"/>
            </a:pPr>
            <a:endParaRPr lang="en-US" sz="1600" b="1"/>
          </a:p>
          <a:p>
            <a:pPr marL="533400" indent="-533400">
              <a:lnSpc>
                <a:spcPct val="90000"/>
              </a:lnSpc>
              <a:buFont typeface="Wingdings" pitchFamily="2" charset="2"/>
              <a:buAutoNum type="arabicPeriod"/>
            </a:pPr>
            <a:r>
              <a:rPr lang="en-US" sz="1600" b="1"/>
              <a:t>Our expectation:  “Unique local configurations of common elements” </a:t>
            </a:r>
          </a:p>
          <a:p>
            <a:pPr marL="533400" indent="-533400">
              <a:lnSpc>
                <a:spcPct val="90000"/>
              </a:lnSpc>
              <a:buFont typeface="Wingdings" pitchFamily="2" charset="2"/>
              <a:buAutoNum type="arabicPeriod"/>
            </a:pPr>
            <a:endParaRPr lang="en-CA" sz="1600"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r>
              <a:rPr lang="en-US" sz="3600"/>
              <a:t>Report from the Field: Council and Partnership formation</a:t>
            </a:r>
            <a:endParaRPr lang="en-CA" sz="3600"/>
          </a:p>
        </p:txBody>
      </p:sp>
      <p:sp>
        <p:nvSpPr>
          <p:cNvPr id="331779" name="Rectangle 3"/>
          <p:cNvSpPr>
            <a:spLocks noGrp="1" noChangeArrowheads="1"/>
          </p:cNvSpPr>
          <p:nvPr>
            <p:ph type="body" idx="1"/>
          </p:nvPr>
        </p:nvSpPr>
        <p:spPr/>
        <p:txBody>
          <a:bodyPr/>
          <a:lstStyle/>
          <a:p>
            <a:pPr>
              <a:lnSpc>
                <a:spcPct val="90000"/>
              </a:lnSpc>
            </a:pPr>
            <a:r>
              <a:rPr lang="en-US" sz="1800" b="1"/>
              <a:t>Variation in scale and leadership: Toronto: neighbourhood/settlement sector lead; GTA and beyond: municipal or regional scale/government and mainstream organization lead (eg. United Way, EDC)</a:t>
            </a:r>
          </a:p>
          <a:p>
            <a:pPr>
              <a:lnSpc>
                <a:spcPct val="90000"/>
              </a:lnSpc>
              <a:buFont typeface="Wingdings" pitchFamily="2" charset="2"/>
              <a:buNone/>
            </a:pPr>
            <a:endParaRPr lang="en-US" sz="1800" b="1"/>
          </a:p>
          <a:p>
            <a:pPr>
              <a:lnSpc>
                <a:spcPct val="90000"/>
              </a:lnSpc>
            </a:pPr>
            <a:r>
              <a:rPr lang="en-US" sz="1800" b="1"/>
              <a:t>Prior history of collaboration important factor in LIP council formation (trust and capacity and leadership)</a:t>
            </a:r>
          </a:p>
          <a:p>
            <a:pPr>
              <a:lnSpc>
                <a:spcPct val="90000"/>
              </a:lnSpc>
              <a:buFont typeface="Wingdings" pitchFamily="2" charset="2"/>
              <a:buNone/>
            </a:pPr>
            <a:endParaRPr lang="en-US" sz="1800" b="1"/>
          </a:p>
          <a:p>
            <a:pPr>
              <a:lnSpc>
                <a:spcPct val="90000"/>
              </a:lnSpc>
            </a:pPr>
            <a:r>
              <a:rPr lang="en-US" sz="1800" b="1"/>
              <a:t>General structure features 3 bodies: Steering Committee, Governing Council, Sectoral Working Groups</a:t>
            </a:r>
          </a:p>
          <a:p>
            <a:pPr>
              <a:lnSpc>
                <a:spcPct val="90000"/>
              </a:lnSpc>
              <a:buFont typeface="Wingdings" pitchFamily="2" charset="2"/>
              <a:buNone/>
            </a:pPr>
            <a:endParaRPr lang="en-US" sz="1800" b="1"/>
          </a:p>
          <a:p>
            <a:pPr>
              <a:lnSpc>
                <a:spcPct val="90000"/>
              </a:lnSpc>
            </a:pPr>
            <a:r>
              <a:rPr lang="en-US" sz="1800" b="1"/>
              <a:t>Broad range of stakeholders engaged everywhere and new partnerships eg. school boards, health, and police ‘at the table’</a:t>
            </a:r>
          </a:p>
          <a:p>
            <a:pPr>
              <a:lnSpc>
                <a:spcPct val="90000"/>
              </a:lnSpc>
              <a:buFont typeface="Wingdings" pitchFamily="2" charset="2"/>
              <a:buNone/>
            </a:pPr>
            <a:endParaRPr lang="en-US" sz="1800" b="1"/>
          </a:p>
          <a:p>
            <a:pPr>
              <a:lnSpc>
                <a:spcPct val="90000"/>
              </a:lnSpc>
            </a:pPr>
            <a:r>
              <a:rPr lang="en-US" sz="1800" b="1"/>
              <a:t>Rural communities mobilizing capacity-building partnerships (eg. Huron LIP with London SPOs and Guelph university researchers)</a:t>
            </a:r>
            <a:endParaRPr lang="en-CA" sz="1800"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1026"/>
          <p:cNvSpPr>
            <a:spLocks noGrp="1" noChangeArrowheads="1"/>
          </p:cNvSpPr>
          <p:nvPr>
            <p:ph type="title"/>
          </p:nvPr>
        </p:nvSpPr>
        <p:spPr/>
        <p:txBody>
          <a:bodyPr/>
          <a:lstStyle/>
          <a:p>
            <a:r>
              <a:rPr lang="en-US" sz="3200"/>
              <a:t>Report from the Field: Strategic Planning</a:t>
            </a:r>
            <a:endParaRPr lang="en-CA" sz="3200"/>
          </a:p>
        </p:txBody>
      </p:sp>
      <p:sp>
        <p:nvSpPr>
          <p:cNvPr id="332803" name="Rectangle 1027"/>
          <p:cNvSpPr>
            <a:spLocks noGrp="1" noChangeArrowheads="1"/>
          </p:cNvSpPr>
          <p:nvPr>
            <p:ph type="body" idx="1"/>
          </p:nvPr>
        </p:nvSpPr>
        <p:spPr>
          <a:xfrm>
            <a:off x="1371600" y="1981200"/>
            <a:ext cx="7772400" cy="4114800"/>
          </a:xfrm>
        </p:spPr>
        <p:txBody>
          <a:bodyPr/>
          <a:lstStyle/>
          <a:p>
            <a:pPr>
              <a:lnSpc>
                <a:spcPct val="90000"/>
              </a:lnSpc>
            </a:pPr>
            <a:r>
              <a:rPr lang="en-US" sz="1600" b="1"/>
              <a:t>Variation in overall focus: Toronto: better settlement via coordination of many existing agencies; GTA and beyond: more attraction via filling gaps (second tier cities) or creating services (rural/north)</a:t>
            </a:r>
          </a:p>
          <a:p>
            <a:pPr>
              <a:lnSpc>
                <a:spcPct val="90000"/>
              </a:lnSpc>
              <a:buFont typeface="Wingdings" pitchFamily="2" charset="2"/>
              <a:buNone/>
            </a:pPr>
            <a:endParaRPr lang="en-US" sz="1600" b="1"/>
          </a:p>
          <a:p>
            <a:pPr>
              <a:lnSpc>
                <a:spcPct val="90000"/>
              </a:lnSpc>
            </a:pPr>
            <a:r>
              <a:rPr lang="en-US" sz="1600" b="1"/>
              <a:t>Common operational priorities: employment, language, settlement, housing, health, justice, participation</a:t>
            </a:r>
          </a:p>
          <a:p>
            <a:pPr>
              <a:lnSpc>
                <a:spcPct val="90000"/>
              </a:lnSpc>
              <a:buFont typeface="Wingdings" pitchFamily="2" charset="2"/>
              <a:buNone/>
            </a:pPr>
            <a:endParaRPr lang="en-US" sz="1600" b="1"/>
          </a:p>
          <a:p>
            <a:pPr>
              <a:lnSpc>
                <a:spcPct val="90000"/>
              </a:lnSpc>
            </a:pPr>
            <a:r>
              <a:rPr lang="en-US" sz="1600" b="1"/>
              <a:t>Public engagement: community fora, focus groups, culturally-appropriate community animators, surveys (“tacit knowledge”)</a:t>
            </a:r>
          </a:p>
          <a:p>
            <a:pPr>
              <a:lnSpc>
                <a:spcPct val="90000"/>
              </a:lnSpc>
              <a:buFont typeface="Wingdings" pitchFamily="2" charset="2"/>
              <a:buNone/>
            </a:pPr>
            <a:endParaRPr lang="en-US" sz="1600" b="1"/>
          </a:p>
          <a:p>
            <a:pPr>
              <a:lnSpc>
                <a:spcPct val="90000"/>
              </a:lnSpc>
            </a:pPr>
            <a:r>
              <a:rPr lang="en-US" sz="1600" b="1"/>
              <a:t>Plans as ‘laundry lists’ (eg. 100 items): need to identify early ‘hits’ (variation across LIPs but not big money initiatives)</a:t>
            </a:r>
          </a:p>
          <a:p>
            <a:pPr>
              <a:lnSpc>
                <a:spcPct val="90000"/>
              </a:lnSpc>
              <a:buFont typeface="Wingdings" pitchFamily="2" charset="2"/>
              <a:buNone/>
            </a:pPr>
            <a:endParaRPr lang="en-US" sz="1600" b="1"/>
          </a:p>
          <a:p>
            <a:pPr>
              <a:lnSpc>
                <a:spcPct val="90000"/>
              </a:lnSpc>
            </a:pPr>
            <a:r>
              <a:rPr lang="en-US" sz="1600" b="1"/>
              <a:t>‘Mainstreaming’: eg. access to services; links to health and housing; shift corporate priorities in public and private organizations (one LIP has committee on ‘Systemic Change’)</a:t>
            </a:r>
          </a:p>
          <a:p>
            <a:pPr>
              <a:lnSpc>
                <a:spcPct val="90000"/>
              </a:lnSpc>
              <a:buFont typeface="Wingdings" pitchFamily="2" charset="2"/>
              <a:buNone/>
            </a:pPr>
            <a:endParaRPr lang="en-US" sz="1600" b="1"/>
          </a:p>
          <a:p>
            <a:pPr>
              <a:lnSpc>
                <a:spcPct val="90000"/>
              </a:lnSpc>
            </a:pPr>
            <a:r>
              <a:rPr lang="en-US" sz="1600" b="1"/>
              <a:t>Vision of LIPs: not about “eliminating service duplication”; instead about community-driven  “social innovation”</a:t>
            </a:r>
          </a:p>
          <a:p>
            <a:pPr>
              <a:lnSpc>
                <a:spcPct val="90000"/>
              </a:lnSpc>
            </a:pPr>
            <a:endParaRPr lang="en-US" sz="1600" b="1"/>
          </a:p>
          <a:p>
            <a:pPr>
              <a:lnSpc>
                <a:spcPct val="90000"/>
              </a:lnSpc>
            </a:pPr>
            <a:endParaRPr lang="en-US" sz="1400" b="1"/>
          </a:p>
          <a:p>
            <a:pPr>
              <a:lnSpc>
                <a:spcPct val="90000"/>
              </a:lnSpc>
            </a:pPr>
            <a:endParaRPr lang="en-US" sz="1400"/>
          </a:p>
          <a:p>
            <a:pPr>
              <a:lnSpc>
                <a:spcPct val="90000"/>
              </a:lnSpc>
            </a:pPr>
            <a:endParaRPr lang="en-US" sz="1400"/>
          </a:p>
          <a:p>
            <a:pPr>
              <a:lnSpc>
                <a:spcPct val="90000"/>
              </a:lnSpc>
              <a:buFont typeface="Wingdings" pitchFamily="2" charset="2"/>
              <a:buNone/>
            </a:pPr>
            <a:endParaRPr lang="en-CA"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sz="3200"/>
              <a:t>Report from the Field: Implementation</a:t>
            </a:r>
            <a:endParaRPr lang="en-CA" sz="3200"/>
          </a:p>
        </p:txBody>
      </p:sp>
      <p:sp>
        <p:nvSpPr>
          <p:cNvPr id="354307" name="Rectangle 3"/>
          <p:cNvSpPr>
            <a:spLocks noGrp="1" noChangeArrowheads="1"/>
          </p:cNvSpPr>
          <p:nvPr>
            <p:ph type="body" idx="1"/>
          </p:nvPr>
        </p:nvSpPr>
        <p:spPr/>
        <p:txBody>
          <a:bodyPr/>
          <a:lstStyle/>
          <a:p>
            <a:pPr>
              <a:lnSpc>
                <a:spcPct val="90000"/>
              </a:lnSpc>
            </a:pPr>
            <a:r>
              <a:rPr lang="en-US" sz="1600" b="1"/>
              <a:t>LIPs cannot survive as “all research and talk, no action”</a:t>
            </a:r>
          </a:p>
          <a:p>
            <a:pPr>
              <a:lnSpc>
                <a:spcPct val="90000"/>
              </a:lnSpc>
              <a:buFont typeface="Wingdings" pitchFamily="2" charset="2"/>
              <a:buNone/>
            </a:pPr>
            <a:endParaRPr lang="en-US" sz="1600" b="1"/>
          </a:p>
          <a:p>
            <a:pPr>
              <a:lnSpc>
                <a:spcPct val="90000"/>
              </a:lnSpc>
            </a:pPr>
            <a:r>
              <a:rPr lang="en-US" sz="1600" b="1"/>
              <a:t>Implementation stage challenges: selecting the projects; securing funding; mobilizing the ‘doers’</a:t>
            </a:r>
          </a:p>
          <a:p>
            <a:pPr>
              <a:lnSpc>
                <a:spcPct val="90000"/>
              </a:lnSpc>
              <a:buFont typeface="Wingdings" pitchFamily="2" charset="2"/>
              <a:buNone/>
            </a:pPr>
            <a:endParaRPr lang="en-US" sz="1600" b="1"/>
          </a:p>
          <a:p>
            <a:pPr>
              <a:lnSpc>
                <a:spcPct val="90000"/>
              </a:lnSpc>
            </a:pPr>
            <a:r>
              <a:rPr lang="en-US" sz="1600" b="1"/>
              <a:t>Some strategies: new Council Terms of Reference; recruit project champions; community ‘declaration of intent’ sign-ups; create ‘funders table’</a:t>
            </a:r>
          </a:p>
          <a:p>
            <a:pPr>
              <a:lnSpc>
                <a:spcPct val="90000"/>
              </a:lnSpc>
              <a:buFont typeface="Wingdings" pitchFamily="2" charset="2"/>
              <a:buNone/>
            </a:pPr>
            <a:endParaRPr lang="en-US" sz="1600" b="1"/>
          </a:p>
          <a:p>
            <a:pPr>
              <a:lnSpc>
                <a:spcPct val="90000"/>
              </a:lnSpc>
            </a:pPr>
            <a:r>
              <a:rPr lang="en-US" sz="1600" b="1"/>
              <a:t>Initiate 3 year “Planning-Implementation-Evaluation-Adaptation Cycle” across settlement-integration continuum</a:t>
            </a:r>
          </a:p>
          <a:p>
            <a:pPr>
              <a:lnSpc>
                <a:spcPct val="90000"/>
              </a:lnSpc>
              <a:buFont typeface="Wingdings" pitchFamily="2" charset="2"/>
              <a:buNone/>
            </a:pPr>
            <a:endParaRPr lang="en-US" sz="1600" b="1"/>
          </a:p>
          <a:p>
            <a:pPr>
              <a:lnSpc>
                <a:spcPct val="90000"/>
              </a:lnSpc>
            </a:pPr>
            <a:r>
              <a:rPr lang="en-US" sz="1600" b="1"/>
              <a:t>LIP is not the service deliverer nor the funder but the catalyst, convenor,and coordinator (the “social incubator” model ‘spinning out and spinning off’ start-ups)</a:t>
            </a:r>
          </a:p>
          <a:p>
            <a:pPr>
              <a:lnSpc>
                <a:spcPct val="90000"/>
              </a:lnSpc>
              <a:buFont typeface="Wingdings" pitchFamily="2" charset="2"/>
              <a:buNone/>
            </a:pPr>
            <a:endParaRPr lang="en-US" sz="1600" b="1"/>
          </a:p>
          <a:p>
            <a:pPr>
              <a:lnSpc>
                <a:spcPct val="90000"/>
              </a:lnSpc>
            </a:pPr>
            <a:r>
              <a:rPr lang="en-US" sz="1600" b="1"/>
              <a:t>Moving forward? funding challenges key – for strategic plan, for ongoing LIP role, for systemic change (health, housing,</a:t>
            </a:r>
            <a:r>
              <a:rPr lang="en-US" sz="2000" b="1"/>
              <a:t> </a:t>
            </a:r>
            <a:r>
              <a:rPr lang="en-US" sz="1600" b="1"/>
              <a:t>employment funding streams with their own criteria)</a:t>
            </a:r>
            <a:endParaRPr lang="en-CA" sz="1600"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6146"/>
          <p:cNvSpPr>
            <a:spLocks noGrp="1" noChangeArrowheads="1"/>
          </p:cNvSpPr>
          <p:nvPr>
            <p:ph type="title"/>
          </p:nvPr>
        </p:nvSpPr>
        <p:spPr/>
        <p:txBody>
          <a:bodyPr/>
          <a:lstStyle/>
          <a:p>
            <a:r>
              <a:rPr lang="en-US" sz="3600"/>
              <a:t>Emerging Themes: Social Learning and Knowledge</a:t>
            </a:r>
            <a:r>
              <a:rPr lang="en-US"/>
              <a:t> </a:t>
            </a:r>
            <a:r>
              <a:rPr lang="en-US" sz="3600"/>
              <a:t>Transfer</a:t>
            </a:r>
            <a:endParaRPr lang="en-CA"/>
          </a:p>
        </p:txBody>
      </p:sp>
      <p:sp>
        <p:nvSpPr>
          <p:cNvPr id="333827" name="Rectangle 6147"/>
          <p:cNvSpPr>
            <a:spLocks noGrp="1" noChangeArrowheads="1"/>
          </p:cNvSpPr>
          <p:nvPr>
            <p:ph type="body" idx="1"/>
          </p:nvPr>
        </p:nvSpPr>
        <p:spPr/>
        <p:txBody>
          <a:bodyPr/>
          <a:lstStyle/>
          <a:p>
            <a:pPr>
              <a:lnSpc>
                <a:spcPct val="90000"/>
              </a:lnSpc>
            </a:pPr>
            <a:endParaRPr lang="en-US" sz="1600" b="1"/>
          </a:p>
          <a:p>
            <a:pPr>
              <a:lnSpc>
                <a:spcPct val="90000"/>
              </a:lnSpc>
            </a:pPr>
            <a:r>
              <a:rPr lang="en-US" sz="1800" b="1"/>
              <a:t>Most LIP coordinators initially viewed LIPs as temporary bodies, but two years later see as permanent value-adds</a:t>
            </a:r>
          </a:p>
          <a:p>
            <a:pPr>
              <a:lnSpc>
                <a:spcPct val="90000"/>
              </a:lnSpc>
              <a:buFont typeface="Wingdings" pitchFamily="2" charset="2"/>
              <a:buNone/>
            </a:pPr>
            <a:endParaRPr lang="en-US" sz="1800" b="1"/>
          </a:p>
          <a:p>
            <a:pPr>
              <a:lnSpc>
                <a:spcPct val="90000"/>
              </a:lnSpc>
            </a:pPr>
            <a:r>
              <a:rPr lang="en-US" sz="1800" b="1"/>
              <a:t>Two years of local social capital formation for community capacity </a:t>
            </a:r>
          </a:p>
          <a:p>
            <a:pPr>
              <a:lnSpc>
                <a:spcPct val="90000"/>
              </a:lnSpc>
              <a:buFont typeface="Wingdings" pitchFamily="2" charset="2"/>
              <a:buNone/>
            </a:pPr>
            <a:endParaRPr lang="en-US" sz="1800" b="1"/>
          </a:p>
          <a:p>
            <a:pPr>
              <a:lnSpc>
                <a:spcPct val="90000"/>
              </a:lnSpc>
            </a:pPr>
            <a:r>
              <a:rPr lang="en-US" sz="1800" b="1"/>
              <a:t>Beyond “clever local experiments” to “provincial community of practice”</a:t>
            </a:r>
          </a:p>
          <a:p>
            <a:pPr>
              <a:lnSpc>
                <a:spcPct val="90000"/>
              </a:lnSpc>
              <a:buFont typeface="Wingdings" pitchFamily="2" charset="2"/>
              <a:buNone/>
            </a:pPr>
            <a:endParaRPr lang="en-US" sz="1800" b="1"/>
          </a:p>
          <a:p>
            <a:pPr>
              <a:lnSpc>
                <a:spcPct val="90000"/>
              </a:lnSpc>
            </a:pPr>
            <a:r>
              <a:rPr lang="en-US" sz="1800" b="1"/>
              <a:t>Aggregating experience/practices; Sharing knowledge and successes</a:t>
            </a:r>
          </a:p>
          <a:p>
            <a:pPr>
              <a:lnSpc>
                <a:spcPct val="90000"/>
              </a:lnSpc>
              <a:buFont typeface="Wingdings" pitchFamily="2" charset="2"/>
              <a:buNone/>
            </a:pPr>
            <a:endParaRPr lang="en-US" sz="1800" b="1"/>
          </a:p>
          <a:p>
            <a:pPr>
              <a:lnSpc>
                <a:spcPct val="90000"/>
              </a:lnSpc>
            </a:pPr>
            <a:r>
              <a:rPr lang="en-US" sz="1800" b="1"/>
              <a:t>Applying the EU’s Open Method of Coordination (common template, different pathways, compare results)</a:t>
            </a:r>
          </a:p>
          <a:p>
            <a:pPr>
              <a:lnSpc>
                <a:spcPct val="90000"/>
              </a:lnSpc>
            </a:pPr>
            <a:endParaRPr lang="en-US" sz="1800" b="1"/>
          </a:p>
          <a:p>
            <a:pPr>
              <a:lnSpc>
                <a:spcPct val="90000"/>
              </a:lnSpc>
            </a:pPr>
            <a:endParaRPr lang="en-US" sz="1800" b="1"/>
          </a:p>
          <a:p>
            <a:pPr>
              <a:lnSpc>
                <a:spcPct val="90000"/>
              </a:lnSpc>
            </a:pPr>
            <a:endParaRPr lang="en-US" sz="1800" b="1"/>
          </a:p>
          <a:p>
            <a:pPr>
              <a:lnSpc>
                <a:spcPct val="90000"/>
              </a:lnSpc>
            </a:pPr>
            <a:endParaRPr lang="en-US" sz="1600" b="1"/>
          </a:p>
          <a:p>
            <a:pPr>
              <a:lnSpc>
                <a:spcPct val="90000"/>
              </a:lnSpc>
            </a:pPr>
            <a:endParaRPr lang="en-CA" sz="1600"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r>
              <a:rPr lang="en-US" sz="3600"/>
              <a:t>Emerging Themes: CIC Learns to Metagovern?</a:t>
            </a:r>
            <a:endParaRPr lang="en-CA" sz="3600"/>
          </a:p>
        </p:txBody>
      </p:sp>
      <p:sp>
        <p:nvSpPr>
          <p:cNvPr id="334851" name="Rectangle 3"/>
          <p:cNvSpPr>
            <a:spLocks noGrp="1" noChangeArrowheads="1"/>
          </p:cNvSpPr>
          <p:nvPr>
            <p:ph type="body" idx="1"/>
          </p:nvPr>
        </p:nvSpPr>
        <p:spPr/>
        <p:txBody>
          <a:bodyPr/>
          <a:lstStyle/>
          <a:p>
            <a:pPr marL="533400" indent="-533400">
              <a:lnSpc>
                <a:spcPct val="90000"/>
              </a:lnSpc>
            </a:pPr>
            <a:r>
              <a:rPr lang="en-US" sz="2000" b="1"/>
              <a:t>LIPs experiment a major policy learning opportunity for government (CIC officials and the challenges of “letting go” and being both “partner and funder”)</a:t>
            </a:r>
          </a:p>
          <a:p>
            <a:pPr marL="533400" indent="-533400">
              <a:lnSpc>
                <a:spcPct val="90000"/>
              </a:lnSpc>
              <a:buFont typeface="Wingdings" pitchFamily="2" charset="2"/>
              <a:buNone/>
            </a:pPr>
            <a:endParaRPr lang="en-US" sz="2000" b="1"/>
          </a:p>
          <a:p>
            <a:pPr marL="533400" indent="-533400">
              <a:lnSpc>
                <a:spcPct val="90000"/>
              </a:lnSpc>
              <a:buFont typeface="Wingdings" pitchFamily="2" charset="2"/>
              <a:buNone/>
            </a:pPr>
            <a:r>
              <a:rPr lang="en-US" sz="2000" b="1" i="1"/>
              <a:t>Challenges arising:</a:t>
            </a:r>
          </a:p>
          <a:p>
            <a:pPr marL="533400" indent="-533400">
              <a:lnSpc>
                <a:spcPct val="90000"/>
              </a:lnSpc>
              <a:buFont typeface="Wingdings" pitchFamily="2" charset="2"/>
              <a:buNone/>
            </a:pPr>
            <a:endParaRPr lang="en-US" sz="2000" b="1" i="1"/>
          </a:p>
          <a:p>
            <a:pPr marL="533400" indent="-533400">
              <a:lnSpc>
                <a:spcPct val="90000"/>
              </a:lnSpc>
              <a:buFont typeface="Wingdings" pitchFamily="2" charset="2"/>
              <a:buAutoNum type="arabicPeriod"/>
            </a:pPr>
            <a:r>
              <a:rPr lang="en-US" sz="1800" b="1"/>
              <a:t>Funding: Availability, and balancing two legitimate goals: community-driven innovation and federal accountability</a:t>
            </a:r>
          </a:p>
          <a:p>
            <a:pPr marL="533400" indent="-533400">
              <a:lnSpc>
                <a:spcPct val="90000"/>
              </a:lnSpc>
              <a:buFont typeface="Wingdings" pitchFamily="2" charset="2"/>
              <a:buNone/>
            </a:pPr>
            <a:endParaRPr lang="en-US" sz="1800" b="1"/>
          </a:p>
          <a:p>
            <a:pPr marL="533400" indent="-533400">
              <a:lnSpc>
                <a:spcPct val="90000"/>
              </a:lnSpc>
              <a:buFont typeface="Wingdings" pitchFamily="2" charset="2"/>
              <a:buAutoNum type="arabicPeriod"/>
            </a:pPr>
            <a:r>
              <a:rPr lang="en-US" sz="1800" b="1"/>
              <a:t>Steering:  Ensuring consistent messages to LIPs on parameters (eg. what’s planning v. implementation?); establish an inter-governmental “stakeholders table” </a:t>
            </a:r>
          </a:p>
          <a:p>
            <a:pPr marL="533400" indent="-533400">
              <a:lnSpc>
                <a:spcPct val="90000"/>
              </a:lnSpc>
              <a:buFont typeface="Wingdings" pitchFamily="2" charset="2"/>
              <a:buAutoNum type="arabicPeriod"/>
            </a:pPr>
            <a:endParaRPr lang="en-US" sz="1800" b="1"/>
          </a:p>
          <a:p>
            <a:pPr marL="533400" indent="-533400">
              <a:lnSpc>
                <a:spcPct val="90000"/>
              </a:lnSpc>
              <a:buFont typeface="Wingdings" pitchFamily="2" charset="2"/>
              <a:buAutoNum type="arabicPeriod"/>
            </a:pPr>
            <a:r>
              <a:rPr lang="en-US" sz="1800" b="1"/>
              <a:t>Coordinating: Longer term options for LIP role? (eg. permanent planning arm, OMC best practice network and tools, pilot project vehicle?)</a:t>
            </a:r>
            <a:endParaRPr lang="en-CA" sz="1800" b="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r>
              <a:rPr lang="en-US"/>
              <a:t>Conclusion: Key Takeaways on Theory, Practice, Policy</a:t>
            </a:r>
            <a:endParaRPr lang="en-CA"/>
          </a:p>
        </p:txBody>
      </p:sp>
      <p:sp>
        <p:nvSpPr>
          <p:cNvPr id="335875" name="Rectangle 3"/>
          <p:cNvSpPr>
            <a:spLocks noGrp="1" noChangeArrowheads="1"/>
          </p:cNvSpPr>
          <p:nvPr>
            <p:ph type="body" idx="1"/>
          </p:nvPr>
        </p:nvSpPr>
        <p:spPr/>
        <p:txBody>
          <a:bodyPr/>
          <a:lstStyle/>
          <a:p>
            <a:pPr marL="533400" indent="-533400">
              <a:lnSpc>
                <a:spcPct val="90000"/>
              </a:lnSpc>
              <a:buFont typeface="Wingdings" pitchFamily="2" charset="2"/>
              <a:buAutoNum type="arabicPeriod"/>
            </a:pPr>
            <a:r>
              <a:rPr lang="en-US" sz="2000" b="1"/>
              <a:t>Theory: Renewing Multiculturalism from Below through ‘LIPs at work’ (New Institutional Hybrid better than New Localism v. Neo-liberalism)</a:t>
            </a:r>
          </a:p>
          <a:p>
            <a:pPr marL="533400" indent="-533400">
              <a:lnSpc>
                <a:spcPct val="90000"/>
              </a:lnSpc>
              <a:buFont typeface="Wingdings" pitchFamily="2" charset="2"/>
              <a:buNone/>
            </a:pPr>
            <a:r>
              <a:rPr lang="en-US" sz="2000" b="1"/>
              <a:t> </a:t>
            </a:r>
          </a:p>
          <a:p>
            <a:pPr marL="533400" indent="-533400">
              <a:lnSpc>
                <a:spcPct val="90000"/>
              </a:lnSpc>
              <a:buFont typeface="Wingdings" pitchFamily="2" charset="2"/>
              <a:buAutoNum type="arabicPeriod"/>
            </a:pPr>
            <a:r>
              <a:rPr lang="en-US" sz="2000" b="1"/>
              <a:t>Local Practice: LIPs at key transition point, moving from Council partnership success to implementation activity (the mainstreaming agenda that demonstrates the value-add)</a:t>
            </a:r>
          </a:p>
          <a:p>
            <a:pPr marL="533400" indent="-533400">
              <a:lnSpc>
                <a:spcPct val="90000"/>
              </a:lnSpc>
              <a:buFont typeface="Wingdings" pitchFamily="2" charset="2"/>
              <a:buAutoNum type="arabicPeriod"/>
            </a:pPr>
            <a:endParaRPr lang="en-US" sz="2000" b="1"/>
          </a:p>
          <a:p>
            <a:pPr marL="533400" indent="-533400">
              <a:lnSpc>
                <a:spcPct val="90000"/>
              </a:lnSpc>
              <a:buFont typeface="Wingdings" pitchFamily="2" charset="2"/>
              <a:buAutoNum type="arabicPeriod"/>
            </a:pPr>
            <a:r>
              <a:rPr lang="en-US" sz="2000" b="1"/>
              <a:t>Policy Innovation? Governments learning how to work differently, steer at a distance not command and control (the metagoverning agenda that maintains buy-in to transform experiment into innovation)</a:t>
            </a:r>
          </a:p>
          <a:p>
            <a:pPr marL="533400" indent="-533400">
              <a:lnSpc>
                <a:spcPct val="90000"/>
              </a:lnSpc>
              <a:buFont typeface="Wingdings" pitchFamily="2" charset="2"/>
              <a:buAutoNum type="arabicPeriod"/>
            </a:pPr>
            <a:endParaRPr lang="en-CA" sz="20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r>
              <a:rPr lang="en-US" sz="4000"/>
              <a:t>Note: the fourth in a series of related MER talks this fall …</a:t>
            </a:r>
            <a:endParaRPr lang="en-CA" sz="4000"/>
          </a:p>
        </p:txBody>
      </p:sp>
      <p:sp>
        <p:nvSpPr>
          <p:cNvPr id="342019" name="Rectangle 3"/>
          <p:cNvSpPr>
            <a:spLocks noGrp="1" noChangeArrowheads="1"/>
          </p:cNvSpPr>
          <p:nvPr>
            <p:ph type="body" idx="1"/>
          </p:nvPr>
        </p:nvSpPr>
        <p:spPr/>
        <p:txBody>
          <a:bodyPr/>
          <a:lstStyle/>
          <a:p>
            <a:pPr marL="533400" indent="-533400">
              <a:lnSpc>
                <a:spcPct val="90000"/>
              </a:lnSpc>
              <a:buFont typeface="Wingdings" pitchFamily="2" charset="2"/>
              <a:buNone/>
            </a:pPr>
            <a:r>
              <a:rPr lang="en-US" sz="2800"/>
              <a:t>This presentation builds-off the three previous talks this fall on various aspects of ‘managing Canadian diversity’</a:t>
            </a:r>
          </a:p>
          <a:p>
            <a:pPr marL="533400" indent="-533400">
              <a:lnSpc>
                <a:spcPct val="90000"/>
              </a:lnSpc>
              <a:buFont typeface="Wingdings" pitchFamily="2" charset="2"/>
              <a:buNone/>
            </a:pPr>
            <a:endParaRPr lang="en-US" sz="2800"/>
          </a:p>
          <a:p>
            <a:pPr marL="533400" indent="-533400">
              <a:lnSpc>
                <a:spcPct val="90000"/>
              </a:lnSpc>
              <a:buFont typeface="Wingdings" pitchFamily="2" charset="2"/>
              <a:buAutoNum type="arabicPeriod"/>
            </a:pPr>
            <a:r>
              <a:rPr lang="en-US" sz="2000" b="1"/>
              <a:t>L. Tossuti: ideas/theories of multiculturalism</a:t>
            </a:r>
          </a:p>
          <a:p>
            <a:pPr marL="533400" indent="-533400">
              <a:lnSpc>
                <a:spcPct val="90000"/>
              </a:lnSpc>
              <a:buFont typeface="Wingdings" pitchFamily="2" charset="2"/>
              <a:buAutoNum type="arabicPeriod"/>
            </a:pPr>
            <a:r>
              <a:rPr lang="en-US" sz="2000" b="1"/>
              <a:t>D. Tunis: policy/governance of immigrant settlement</a:t>
            </a:r>
          </a:p>
          <a:p>
            <a:pPr marL="533400" indent="-533400">
              <a:lnSpc>
                <a:spcPct val="90000"/>
              </a:lnSpc>
              <a:buFont typeface="Wingdings" pitchFamily="2" charset="2"/>
              <a:buAutoNum type="arabicPeriod"/>
            </a:pPr>
            <a:r>
              <a:rPr lang="en-US" sz="2000" b="1"/>
              <a:t>H. Hussein: practice/partnerships in communities</a:t>
            </a:r>
          </a:p>
          <a:p>
            <a:pPr marL="533400" indent="-533400">
              <a:lnSpc>
                <a:spcPct val="90000"/>
              </a:lnSpc>
              <a:buFont typeface="Wingdings" pitchFamily="2" charset="2"/>
              <a:buNone/>
            </a:pPr>
            <a:endParaRPr lang="en-US" sz="2000" b="1"/>
          </a:p>
          <a:p>
            <a:pPr marL="533400" indent="-533400">
              <a:lnSpc>
                <a:spcPct val="90000"/>
              </a:lnSpc>
              <a:buFont typeface="Wingdings" pitchFamily="2" charset="2"/>
              <a:buNone/>
            </a:pPr>
            <a:r>
              <a:rPr lang="en-US" sz="2800" i="1"/>
              <a:t>Try to bring these different levels/foci of analysis together …</a:t>
            </a:r>
          </a:p>
          <a:p>
            <a:pPr marL="533400" indent="-533400">
              <a:lnSpc>
                <a:spcPct val="90000"/>
              </a:lnSpc>
              <a:buFont typeface="Wingdings" pitchFamily="2" charset="2"/>
              <a:buNone/>
            </a:pPr>
            <a:endParaRPr lang="en-US" sz="2800" i="1"/>
          </a:p>
          <a:p>
            <a:pPr marL="533400" indent="-533400">
              <a:lnSpc>
                <a:spcPct val="90000"/>
              </a:lnSpc>
              <a:buFont typeface="Wingdings" pitchFamily="2" charset="2"/>
              <a:buNone/>
            </a:pPr>
            <a:endParaRPr lang="en-CA"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4098"/>
          <p:cNvSpPr>
            <a:spLocks noGrp="1" noChangeArrowheads="1"/>
          </p:cNvSpPr>
          <p:nvPr>
            <p:ph type="title"/>
          </p:nvPr>
        </p:nvSpPr>
        <p:spPr/>
        <p:txBody>
          <a:bodyPr/>
          <a:lstStyle/>
          <a:p>
            <a:r>
              <a:rPr lang="en-US"/>
              <a:t>Part 1</a:t>
            </a:r>
            <a:endParaRPr lang="en-CA"/>
          </a:p>
        </p:txBody>
      </p:sp>
      <p:sp>
        <p:nvSpPr>
          <p:cNvPr id="357379" name="Rectangle 4099"/>
          <p:cNvSpPr>
            <a:spLocks noGrp="1" noChangeArrowheads="1"/>
          </p:cNvSpPr>
          <p:nvPr>
            <p:ph type="body" idx="1"/>
          </p:nvPr>
        </p:nvSpPr>
        <p:spPr/>
        <p:txBody>
          <a:bodyPr/>
          <a:lstStyle/>
          <a:p>
            <a:pPr>
              <a:buFont typeface="Wingdings" pitchFamily="2" charset="2"/>
              <a:buNone/>
            </a:pPr>
            <a:r>
              <a:rPr lang="en-US" sz="4400" i="1"/>
              <a:t>Diversity Ideas in Transition: Challenge and Change in Canadian Multiculturalism</a:t>
            </a:r>
            <a:r>
              <a:rPr lang="en-US" sz="4400"/>
              <a:t> </a:t>
            </a:r>
            <a:endParaRPr lang="en-CA" sz="4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r>
              <a:rPr lang="en-US" sz="3600"/>
              <a:t>Canada’s Diversity Model: The Multicultural Pillar</a:t>
            </a:r>
            <a:endParaRPr lang="en-CA" sz="3600"/>
          </a:p>
        </p:txBody>
      </p:sp>
      <p:sp>
        <p:nvSpPr>
          <p:cNvPr id="318467" name="Rectangle 3"/>
          <p:cNvSpPr>
            <a:spLocks noGrp="1" noChangeArrowheads="1"/>
          </p:cNvSpPr>
          <p:nvPr>
            <p:ph type="body" idx="1"/>
          </p:nvPr>
        </p:nvSpPr>
        <p:spPr/>
        <p:txBody>
          <a:bodyPr/>
          <a:lstStyle/>
          <a:p>
            <a:pPr>
              <a:lnSpc>
                <a:spcPct val="90000"/>
              </a:lnSpc>
            </a:pPr>
            <a:r>
              <a:rPr lang="en-US" sz="1800" b="1"/>
              <a:t>1970s-1980s Canada institutionalized a “Diversity Model”  with multiculturalism one key policy pillar  (Jenson and Papillon, 2001)</a:t>
            </a:r>
          </a:p>
          <a:p>
            <a:pPr>
              <a:lnSpc>
                <a:spcPct val="90000"/>
              </a:lnSpc>
              <a:buFont typeface="Wingdings" pitchFamily="2" charset="2"/>
              <a:buNone/>
            </a:pPr>
            <a:endParaRPr lang="en-US" sz="1800" b="1"/>
          </a:p>
          <a:p>
            <a:pPr>
              <a:lnSpc>
                <a:spcPct val="90000"/>
              </a:lnSpc>
            </a:pPr>
            <a:r>
              <a:rPr lang="en-US" sz="1800" b="1"/>
              <a:t>Trudeau-Mulroney  multicultural nation-building expressed in policy, programs, legislation, constitution (Quebec opt-out)</a:t>
            </a:r>
          </a:p>
          <a:p>
            <a:pPr>
              <a:lnSpc>
                <a:spcPct val="90000"/>
              </a:lnSpc>
              <a:buFont typeface="Wingdings" pitchFamily="2" charset="2"/>
              <a:buNone/>
            </a:pPr>
            <a:endParaRPr lang="en-US" sz="1800" b="1"/>
          </a:p>
          <a:p>
            <a:pPr>
              <a:lnSpc>
                <a:spcPct val="90000"/>
              </a:lnSpc>
            </a:pPr>
            <a:r>
              <a:rPr lang="en-US" sz="1800" b="1"/>
              <a:t>In Practice? Openness to immigration with newcomer integration through combination of timely settlement services reinforced by industrial economy and Keynesian welfare state </a:t>
            </a:r>
          </a:p>
          <a:p>
            <a:pPr>
              <a:lnSpc>
                <a:spcPct val="90000"/>
              </a:lnSpc>
            </a:pPr>
            <a:endParaRPr lang="en-US" sz="1800" b="1"/>
          </a:p>
          <a:p>
            <a:pPr>
              <a:lnSpc>
                <a:spcPct val="90000"/>
              </a:lnSpc>
            </a:pPr>
            <a:r>
              <a:rPr lang="en-US" sz="1800" b="1"/>
              <a:t>View multiculturalism as </a:t>
            </a:r>
            <a:r>
              <a:rPr lang="en-US" sz="1800" b="1" i="1"/>
              <a:t>conceptual bridge</a:t>
            </a:r>
            <a:r>
              <a:rPr lang="en-US" sz="1800" b="1"/>
              <a:t> between immigration policy and settlement/integration programming </a:t>
            </a:r>
          </a:p>
          <a:p>
            <a:pPr>
              <a:lnSpc>
                <a:spcPct val="90000"/>
              </a:lnSpc>
              <a:buFont typeface="Wingdings" pitchFamily="2" charset="2"/>
              <a:buNone/>
            </a:pPr>
            <a:r>
              <a:rPr lang="en-US" sz="1800" b="1"/>
              <a:t>     (note: Department of CIC </a:t>
            </a:r>
            <a:r>
              <a:rPr lang="en-US" sz="1800" b="1" i="1"/>
              <a:t>and  </a:t>
            </a:r>
            <a:r>
              <a:rPr lang="en-US" sz="1800" b="1"/>
              <a:t>Multiculturalism today)</a:t>
            </a:r>
          </a:p>
          <a:p>
            <a:pPr>
              <a:lnSpc>
                <a:spcPct val="90000"/>
              </a:lnSpc>
            </a:pPr>
            <a:endParaRPr lang="en-US" sz="1800" b="1"/>
          </a:p>
          <a:p>
            <a:pPr>
              <a:lnSpc>
                <a:spcPct val="90000"/>
              </a:lnSpc>
            </a:pPr>
            <a:r>
              <a:rPr lang="en-US" sz="1800" b="1"/>
              <a:t>A “ national policy success”: immigrant mobility, public support, international recognition (Banting et al. 2010)</a:t>
            </a:r>
          </a:p>
          <a:p>
            <a:pPr>
              <a:lnSpc>
                <a:spcPct val="90000"/>
              </a:lnSpc>
              <a:buFont typeface="Wingdings" pitchFamily="2" charset="2"/>
              <a:buNone/>
            </a:pPr>
            <a:endParaRPr lang="en-US" sz="1800" b="1"/>
          </a:p>
          <a:p>
            <a:pPr>
              <a:lnSpc>
                <a:spcPct val="90000"/>
              </a:lnSpc>
              <a:buFont typeface="Wingdings" pitchFamily="2" charset="2"/>
              <a:buNone/>
            </a:pPr>
            <a:endParaRPr lang="en-CA" sz="18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r>
              <a:rPr lang="en-US" sz="2800"/>
              <a:t>Challenge and Change: 1990s and 2000s</a:t>
            </a:r>
            <a:endParaRPr lang="en-CA" sz="2800"/>
          </a:p>
        </p:txBody>
      </p:sp>
      <p:sp>
        <p:nvSpPr>
          <p:cNvPr id="316419" name="Rectangle 3"/>
          <p:cNvSpPr>
            <a:spLocks noGrp="1" noChangeArrowheads="1"/>
          </p:cNvSpPr>
          <p:nvPr>
            <p:ph type="body" idx="1"/>
          </p:nvPr>
        </p:nvSpPr>
        <p:spPr/>
        <p:txBody>
          <a:bodyPr/>
          <a:lstStyle/>
          <a:p>
            <a:pPr marL="533400" indent="-533400">
              <a:lnSpc>
                <a:spcPct val="90000"/>
              </a:lnSpc>
            </a:pPr>
            <a:r>
              <a:rPr lang="en-US" sz="1600" b="1"/>
              <a:t>Changing composition of newcomers =  complex, </a:t>
            </a:r>
            <a:r>
              <a:rPr lang="en-US" sz="1400" b="1"/>
              <a:t> </a:t>
            </a:r>
            <a:r>
              <a:rPr lang="en-US" sz="1600" b="1"/>
              <a:t>specialized needs</a:t>
            </a:r>
          </a:p>
          <a:p>
            <a:pPr marL="533400" indent="-533400">
              <a:lnSpc>
                <a:spcPct val="90000"/>
              </a:lnSpc>
            </a:pPr>
            <a:endParaRPr lang="en-US" sz="1600" b="1"/>
          </a:p>
          <a:p>
            <a:pPr marL="533400" indent="-533400">
              <a:lnSpc>
                <a:spcPct val="90000"/>
              </a:lnSpc>
            </a:pPr>
            <a:r>
              <a:rPr lang="en-US" sz="1600" b="1"/>
              <a:t>Industrial restructuring/economic recession hollow out manufacturing sector (entry level employment less available)</a:t>
            </a:r>
          </a:p>
          <a:p>
            <a:pPr marL="533400" indent="-533400">
              <a:lnSpc>
                <a:spcPct val="90000"/>
              </a:lnSpc>
            </a:pPr>
            <a:endParaRPr lang="en-US" sz="1600" b="1"/>
          </a:p>
          <a:p>
            <a:pPr marL="533400" indent="-533400">
              <a:lnSpc>
                <a:spcPct val="90000"/>
              </a:lnSpc>
            </a:pPr>
            <a:r>
              <a:rPr lang="en-US" sz="1600" b="1"/>
              <a:t>Keynesian welfare state rationalized making longer term integration more problematic (services less available)</a:t>
            </a:r>
          </a:p>
          <a:p>
            <a:pPr marL="533400" indent="-533400">
              <a:lnSpc>
                <a:spcPct val="90000"/>
              </a:lnSpc>
            </a:pPr>
            <a:endParaRPr lang="en-CA" sz="1600" b="1"/>
          </a:p>
          <a:p>
            <a:pPr marL="533400" indent="-533400">
              <a:lnSpc>
                <a:spcPct val="90000"/>
              </a:lnSpc>
            </a:pPr>
            <a:r>
              <a:rPr lang="en-US" sz="1600" b="1"/>
              <a:t>Unemployment/underemployment/poverty for recent immigrants</a:t>
            </a:r>
          </a:p>
          <a:p>
            <a:pPr marL="533400" indent="-533400">
              <a:lnSpc>
                <a:spcPct val="90000"/>
              </a:lnSpc>
            </a:pPr>
            <a:endParaRPr lang="en-US" sz="1600" b="1"/>
          </a:p>
          <a:p>
            <a:pPr marL="533400" indent="-533400">
              <a:lnSpc>
                <a:spcPct val="90000"/>
              </a:lnSpc>
            </a:pPr>
            <a:r>
              <a:rPr lang="en-US" sz="1600" b="1"/>
              <a:t>Concentration of race and poverty and  “Poverty by Postal Code” in large cities; smaller places go without benefits of immigration</a:t>
            </a:r>
          </a:p>
          <a:p>
            <a:pPr marL="533400" indent="-533400">
              <a:lnSpc>
                <a:spcPct val="90000"/>
              </a:lnSpc>
            </a:pPr>
            <a:endParaRPr lang="en-US" sz="1600" b="1"/>
          </a:p>
          <a:p>
            <a:pPr marL="533400" indent="-533400">
              <a:lnSpc>
                <a:spcPct val="90000"/>
              </a:lnSpc>
            </a:pPr>
            <a:r>
              <a:rPr lang="en-US" sz="1600" b="1"/>
              <a:t>Fraying bonds of community as “shared spaces and two-way streets” not as vital as once assumed</a:t>
            </a:r>
          </a:p>
          <a:p>
            <a:pPr marL="533400" indent="-533400">
              <a:lnSpc>
                <a:spcPct val="90000"/>
              </a:lnSpc>
            </a:pPr>
            <a:endParaRPr lang="en-US" sz="1600" b="1"/>
          </a:p>
          <a:p>
            <a:pPr marL="533400" indent="-533400">
              <a:lnSpc>
                <a:spcPct val="90000"/>
              </a:lnSpc>
            </a:pPr>
            <a:r>
              <a:rPr lang="en-US" sz="1600" b="1"/>
              <a:t>Front line settlement sector stretched thin and mainstream community organizations insufficiently engaged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1026"/>
          <p:cNvSpPr>
            <a:spLocks noGrp="1" noChangeArrowheads="1"/>
          </p:cNvSpPr>
          <p:nvPr>
            <p:ph type="title"/>
          </p:nvPr>
        </p:nvSpPr>
        <p:spPr/>
        <p:txBody>
          <a:bodyPr/>
          <a:lstStyle/>
          <a:p>
            <a:r>
              <a:rPr lang="en-US" sz="3200"/>
              <a:t>Challenge and Change …</a:t>
            </a:r>
            <a:endParaRPr lang="en-CA" sz="3200"/>
          </a:p>
        </p:txBody>
      </p:sp>
      <p:sp>
        <p:nvSpPr>
          <p:cNvPr id="321539" name="Rectangle 1027"/>
          <p:cNvSpPr>
            <a:spLocks noGrp="1" noChangeArrowheads="1"/>
          </p:cNvSpPr>
          <p:nvPr>
            <p:ph type="body" idx="1"/>
          </p:nvPr>
        </p:nvSpPr>
        <p:spPr/>
        <p:txBody>
          <a:bodyPr/>
          <a:lstStyle/>
          <a:p>
            <a:pPr marL="533400" indent="-533400">
              <a:lnSpc>
                <a:spcPct val="90000"/>
              </a:lnSpc>
              <a:buFont typeface="Wingdings" pitchFamily="2" charset="2"/>
              <a:buNone/>
            </a:pPr>
            <a:r>
              <a:rPr lang="en-US" sz="2400" b="1"/>
              <a:t> </a:t>
            </a:r>
            <a:r>
              <a:rPr lang="en-US" sz="1800" b="1"/>
              <a:t>Hard questions arise about the multicultural pillar of Canadian Diversity Model …  </a:t>
            </a:r>
          </a:p>
          <a:p>
            <a:pPr marL="533400" indent="-533400">
              <a:lnSpc>
                <a:spcPct val="90000"/>
              </a:lnSpc>
              <a:buFont typeface="Wingdings" pitchFamily="2" charset="2"/>
              <a:buNone/>
            </a:pPr>
            <a:endParaRPr lang="en-US" sz="1800" b="1" i="1"/>
          </a:p>
          <a:p>
            <a:pPr marL="533400" indent="-533400">
              <a:lnSpc>
                <a:spcPct val="90000"/>
              </a:lnSpc>
              <a:buFont typeface="Wingdings" pitchFamily="2" charset="2"/>
              <a:buAutoNum type="arabicPeriod"/>
            </a:pPr>
            <a:r>
              <a:rPr lang="en-US" sz="1800" b="1"/>
              <a:t>address complex, evolving conditions“on the ground” faced by different newcomers (too top-down)?</a:t>
            </a:r>
          </a:p>
          <a:p>
            <a:pPr marL="533400" indent="-533400">
              <a:lnSpc>
                <a:spcPct val="90000"/>
              </a:lnSpc>
              <a:buFont typeface="Wingdings" pitchFamily="2" charset="2"/>
              <a:buAutoNum type="arabicPeriod"/>
            </a:pPr>
            <a:r>
              <a:rPr lang="en-US" sz="1800" b="1"/>
              <a:t>bridge short term settlement with long term societal integration (too time-limited)?</a:t>
            </a:r>
          </a:p>
          <a:p>
            <a:pPr marL="533400" indent="-533400">
              <a:lnSpc>
                <a:spcPct val="90000"/>
              </a:lnSpc>
              <a:buFont typeface="Wingdings" pitchFamily="2" charset="2"/>
              <a:buAutoNum type="arabicPeriod"/>
            </a:pPr>
            <a:r>
              <a:rPr lang="en-US" sz="1800" b="1"/>
              <a:t>reinforce support for cultural diversity with economic opportunity (too siloed)?</a:t>
            </a:r>
          </a:p>
          <a:p>
            <a:pPr marL="533400" indent="-533400">
              <a:lnSpc>
                <a:spcPct val="90000"/>
              </a:lnSpc>
              <a:buFont typeface="Wingdings" pitchFamily="2" charset="2"/>
              <a:buAutoNum type="arabicPeriod"/>
            </a:pPr>
            <a:r>
              <a:rPr lang="en-US" sz="1800" b="1"/>
              <a:t>balance recognition of difference with cohesion of society (too fragmenting)?</a:t>
            </a:r>
          </a:p>
          <a:p>
            <a:pPr marL="533400" indent="-533400">
              <a:lnSpc>
                <a:spcPct val="90000"/>
              </a:lnSpc>
              <a:buFont typeface="Wingdings" pitchFamily="2" charset="2"/>
              <a:buNone/>
            </a:pPr>
            <a:endParaRPr lang="en-US" sz="1800" b="1"/>
          </a:p>
          <a:p>
            <a:pPr marL="533400" indent="-533400">
              <a:lnSpc>
                <a:spcPct val="90000"/>
              </a:lnSpc>
              <a:buFont typeface="Wingdings" pitchFamily="2" charset="2"/>
              <a:buNone/>
            </a:pPr>
            <a:r>
              <a:rPr lang="en-US" sz="1800" b="1"/>
              <a:t>CIC’s Deborah Tunis, October 19 2010 UWO talk: </a:t>
            </a:r>
          </a:p>
          <a:p>
            <a:pPr marL="533400" indent="-533400">
              <a:lnSpc>
                <a:spcPct val="90000"/>
              </a:lnSpc>
              <a:buFont typeface="Wingdings" pitchFamily="2" charset="2"/>
              <a:buNone/>
            </a:pPr>
            <a:r>
              <a:rPr lang="en-US" sz="1800" b="1"/>
              <a:t>        “</a:t>
            </a:r>
            <a:r>
              <a:rPr lang="en-US" sz="1800" b="1" i="1"/>
              <a:t>Multiculturalism a successful policy but it’s an evolution and we can’t be trapped in the 1970s”</a:t>
            </a:r>
          </a:p>
          <a:p>
            <a:pPr marL="533400" indent="-533400">
              <a:lnSpc>
                <a:spcPct val="90000"/>
              </a:lnSpc>
              <a:buFont typeface="Wingdings" pitchFamily="2" charset="2"/>
              <a:buNone/>
            </a:pPr>
            <a:endParaRPr lang="en-US" sz="1800" b="1"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r>
              <a:rPr lang="en-US"/>
              <a:t>PART 2</a:t>
            </a:r>
            <a:endParaRPr lang="en-CA"/>
          </a:p>
        </p:txBody>
      </p:sp>
      <p:sp>
        <p:nvSpPr>
          <p:cNvPr id="358403" name="Rectangle 3"/>
          <p:cNvSpPr>
            <a:spLocks noGrp="1" noChangeArrowheads="1"/>
          </p:cNvSpPr>
          <p:nvPr>
            <p:ph type="body" idx="1"/>
          </p:nvPr>
        </p:nvSpPr>
        <p:spPr/>
        <p:txBody>
          <a:bodyPr/>
          <a:lstStyle/>
          <a:p>
            <a:pPr>
              <a:buFont typeface="Wingdings" pitchFamily="2" charset="2"/>
              <a:buNone/>
            </a:pPr>
            <a:r>
              <a:rPr lang="en-US" sz="4400" i="1"/>
              <a:t>Diversity Ideas Going Local: </a:t>
            </a:r>
          </a:p>
          <a:p>
            <a:pPr>
              <a:buFont typeface="Wingdings" pitchFamily="2" charset="2"/>
              <a:buNone/>
            </a:pPr>
            <a:r>
              <a:rPr lang="en-US" sz="4400" i="1"/>
              <a:t>Federal Devolution in Immigration Policy</a:t>
            </a:r>
            <a:endParaRPr lang="en-CA" sz="4400" i="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050"/>
          <p:cNvSpPr>
            <a:spLocks noGrp="1" noChangeArrowheads="1"/>
          </p:cNvSpPr>
          <p:nvPr>
            <p:ph type="title"/>
          </p:nvPr>
        </p:nvSpPr>
        <p:spPr/>
        <p:txBody>
          <a:bodyPr/>
          <a:lstStyle/>
          <a:p>
            <a:r>
              <a:rPr lang="en-US" sz="3200"/>
              <a:t>A Diversity Model in Transition</a:t>
            </a:r>
            <a:endParaRPr lang="en-CA" sz="3200"/>
          </a:p>
        </p:txBody>
      </p:sp>
      <p:sp>
        <p:nvSpPr>
          <p:cNvPr id="288771" name="Rectangle 2051"/>
          <p:cNvSpPr>
            <a:spLocks noGrp="1" noChangeArrowheads="1"/>
          </p:cNvSpPr>
          <p:nvPr>
            <p:ph type="body" idx="1"/>
          </p:nvPr>
        </p:nvSpPr>
        <p:spPr/>
        <p:txBody>
          <a:bodyPr/>
          <a:lstStyle/>
          <a:p>
            <a:pPr marL="533400" indent="-533400">
              <a:lnSpc>
                <a:spcPct val="90000"/>
              </a:lnSpc>
              <a:buFont typeface="Wingdings" pitchFamily="2" charset="2"/>
              <a:buNone/>
            </a:pPr>
            <a:r>
              <a:rPr lang="en-US" sz="2000"/>
              <a:t> </a:t>
            </a:r>
            <a:r>
              <a:rPr lang="en-US" sz="1800" b="1"/>
              <a:t>Federal governments in 1990s and 2000s respond with two shifts in the national multicultural framework: </a:t>
            </a:r>
          </a:p>
          <a:p>
            <a:pPr marL="533400" indent="-533400">
              <a:lnSpc>
                <a:spcPct val="90000"/>
              </a:lnSpc>
              <a:buFont typeface="Wingdings" pitchFamily="2" charset="2"/>
              <a:buNone/>
            </a:pPr>
            <a:endParaRPr lang="en-US" sz="1800" b="1"/>
          </a:p>
          <a:p>
            <a:pPr marL="533400" indent="-533400">
              <a:lnSpc>
                <a:spcPct val="90000"/>
              </a:lnSpc>
            </a:pPr>
            <a:r>
              <a:rPr lang="en-US" sz="1600" b="1"/>
              <a:t>selection/settlement policy devolution to the provinces (Manitoba, British Columbia), municipalities, and community-based organizations (Ontario)</a:t>
            </a:r>
          </a:p>
          <a:p>
            <a:pPr marL="533400" indent="-533400">
              <a:lnSpc>
                <a:spcPct val="90000"/>
              </a:lnSpc>
              <a:buFont typeface="Wingdings" pitchFamily="2" charset="2"/>
              <a:buNone/>
            </a:pPr>
            <a:r>
              <a:rPr lang="en-US" sz="1600" b="1"/>
              <a:t>	</a:t>
            </a:r>
          </a:p>
          <a:p>
            <a:pPr marL="533400" indent="-533400">
              <a:lnSpc>
                <a:spcPct val="90000"/>
              </a:lnSpc>
            </a:pPr>
            <a:r>
              <a:rPr lang="en-US" sz="1600" b="1"/>
              <a:t>greater emphasis in programs and strategies on anti-racism, promotion of cross-cultural understanding, and supporting involvement of ethnic, religious, cultural communities in public decision making processes</a:t>
            </a:r>
          </a:p>
          <a:p>
            <a:pPr marL="533400" indent="-533400">
              <a:lnSpc>
                <a:spcPct val="90000"/>
              </a:lnSpc>
              <a:buFont typeface="Wingdings" pitchFamily="2" charset="2"/>
              <a:buNone/>
            </a:pPr>
            <a:endParaRPr lang="en-US" sz="1600" b="1"/>
          </a:p>
          <a:p>
            <a:pPr marL="533400" indent="-533400">
              <a:lnSpc>
                <a:spcPct val="90000"/>
              </a:lnSpc>
              <a:buFont typeface="Wingdings" pitchFamily="2" charset="2"/>
              <a:buNone/>
            </a:pPr>
            <a:r>
              <a:rPr lang="en-US" sz="1800" b="1"/>
              <a:t>Scholarly and  settlement communities assess the challenges to the Diversity Model and federal shifts</a:t>
            </a:r>
          </a:p>
          <a:p>
            <a:pPr marL="533400" indent="-533400">
              <a:lnSpc>
                <a:spcPct val="90000"/>
              </a:lnSpc>
              <a:buFont typeface="Wingdings" pitchFamily="2" charset="2"/>
              <a:buNone/>
            </a:pPr>
            <a:endParaRPr lang="en-US" sz="1800" b="1"/>
          </a:p>
          <a:p>
            <a:pPr marL="533400" indent="-533400">
              <a:lnSpc>
                <a:spcPct val="90000"/>
              </a:lnSpc>
              <a:buFont typeface="Wingdings" pitchFamily="2" charset="2"/>
              <a:buNone/>
            </a:pPr>
            <a:r>
              <a:rPr lang="en-US" sz="1800" b="1"/>
              <a:t>       </a:t>
            </a:r>
            <a:r>
              <a:rPr lang="en-US" sz="1800" b="1" i="1"/>
              <a:t>Broad support for the second  (anti-racism, cross-cultural, civic engagement) but the first (devolution) controversial </a:t>
            </a:r>
          </a:p>
          <a:p>
            <a:pPr marL="533400" indent="-533400">
              <a:lnSpc>
                <a:spcPct val="90000"/>
              </a:lnSpc>
              <a:buFont typeface="Wingdings" pitchFamily="2" charset="2"/>
              <a:buNone/>
            </a:pPr>
            <a:endParaRPr lang="en-US" sz="1800" b="1" i="1"/>
          </a:p>
          <a:p>
            <a:pPr marL="533400" indent="-533400">
              <a:lnSpc>
                <a:spcPct val="90000"/>
              </a:lnSpc>
              <a:buFont typeface="Wingdings" pitchFamily="2" charset="2"/>
              <a:buNone/>
            </a:pPr>
            <a:endParaRPr lang="en-US" sz="1800" b="1" i="1"/>
          </a:p>
          <a:p>
            <a:pPr marL="533400" indent="-533400">
              <a:lnSpc>
                <a:spcPct val="90000"/>
              </a:lnSpc>
              <a:buFont typeface="Wingdings" pitchFamily="2" charset="2"/>
              <a:buNone/>
            </a:pPr>
            <a:endParaRPr lang="en-US" sz="1800" b="1" i="1"/>
          </a:p>
          <a:p>
            <a:pPr marL="533400" indent="-533400">
              <a:lnSpc>
                <a:spcPct val="90000"/>
              </a:lnSpc>
              <a:buFont typeface="Wingdings" pitchFamily="2" charset="2"/>
              <a:buNone/>
            </a:pPr>
            <a:endParaRPr lang="en-US" sz="1800" b="1" i="1"/>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9797</TotalTime>
  <Words>2310</Words>
  <Application>Microsoft Office PowerPoint</Application>
  <PresentationFormat>On-screen Show (4:3)</PresentationFormat>
  <Paragraphs>282</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Times New Roman</vt:lpstr>
      <vt:lpstr>Tahoma</vt:lpstr>
      <vt:lpstr>Wingdings</vt:lpstr>
      <vt:lpstr>Blends</vt:lpstr>
      <vt:lpstr>Ontario’s Local Immigration Partnership Councils: Renewing Multiculturalism from Below?</vt:lpstr>
      <vt:lpstr>Presentation Themes</vt:lpstr>
      <vt:lpstr>Note: the fourth in a series of related MER talks this fall …</vt:lpstr>
      <vt:lpstr>Part 1</vt:lpstr>
      <vt:lpstr>Canada’s Diversity Model: The Multicultural Pillar</vt:lpstr>
      <vt:lpstr>Challenge and Change: 1990s and 2000s</vt:lpstr>
      <vt:lpstr>Challenge and Change …</vt:lpstr>
      <vt:lpstr>PART 2</vt:lpstr>
      <vt:lpstr>A Diversity Model in Transition</vt:lpstr>
      <vt:lpstr>Debates and Controversies</vt:lpstr>
      <vt:lpstr>Multiculturalism and Devolution: Three Frameworks for Analysis</vt:lpstr>
      <vt:lpstr>Three Frameworks …</vt:lpstr>
      <vt:lpstr>Kymlicka: Shifting the Debate</vt:lpstr>
      <vt:lpstr>Third Framework: New Institutional Hybrids</vt:lpstr>
      <vt:lpstr>New Institutional Hybrids</vt:lpstr>
      <vt:lpstr>PART 3</vt:lpstr>
      <vt:lpstr>LIPs as institutional hybrid</vt:lpstr>
      <vt:lpstr>Other relevant hybrids?</vt:lpstr>
      <vt:lpstr>A New role for Federal Government?</vt:lpstr>
      <vt:lpstr>LIPs: The Roll-Out</vt:lpstr>
      <vt:lpstr>LIPs: The Roll-Out</vt:lpstr>
      <vt:lpstr>Great expectations …</vt:lpstr>
      <vt:lpstr>LIPs study (March 2011)</vt:lpstr>
      <vt:lpstr>Report from the Field: Council and Partnership formation</vt:lpstr>
      <vt:lpstr>Report from the Field: Strategic Planning</vt:lpstr>
      <vt:lpstr>Report from the Field: Implementation</vt:lpstr>
      <vt:lpstr>Emerging Themes: Social Learning and Knowledge Transfer</vt:lpstr>
      <vt:lpstr>Emerging Themes: CIC Learns to Metagovern?</vt:lpstr>
      <vt:lpstr>Conclusion: Key Takeaways on Theory, Practice, Policy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Ontario's LIP Councils: Renewing Multiculturalism from Below?</dc:title>
  <dc:creator>RESLB</dc:creator>
  <cp:lastModifiedBy>RESLB</cp:lastModifiedBy>
  <cp:revision>446</cp:revision>
  <dcterms:created xsi:type="dcterms:W3CDTF">1601-01-01T00:00:00Z</dcterms:created>
  <dcterms:modified xsi:type="dcterms:W3CDTF">2012-02-10T18:45:34Z</dcterms:modified>
</cp:coreProperties>
</file>