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8" r:id="rId3"/>
    <p:sldId id="269" r:id="rId4"/>
    <p:sldId id="259" r:id="rId5"/>
    <p:sldId id="263" r:id="rId6"/>
    <p:sldId id="286" r:id="rId7"/>
    <p:sldId id="270" r:id="rId8"/>
    <p:sldId id="272" r:id="rId9"/>
    <p:sldId id="290" r:id="rId10"/>
    <p:sldId id="287" r:id="rId11"/>
    <p:sldId id="306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6600FF"/>
    <a:srgbClr val="3333CC"/>
    <a:srgbClr val="339933"/>
    <a:srgbClr val="0099FF"/>
    <a:srgbClr val="66FF33"/>
    <a:srgbClr val="CC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17" autoAdjust="0"/>
    <p:restoredTop sz="94664" autoAdjust="0"/>
  </p:normalViewPr>
  <p:slideViewPr>
    <p:cSldViewPr>
      <p:cViewPr>
        <p:scale>
          <a:sx n="50" d="100"/>
          <a:sy n="50" d="100"/>
        </p:scale>
        <p:origin x="-17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E204CC7-2C93-4A3C-9513-F10158512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C38569-184A-4EDD-8050-FF43B5FC2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3A0A4-BC94-435B-AB00-3474931A009B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D63B-EBAB-4C8D-89AB-E79326F39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3C6BB-B726-46E7-8CC2-3915B2FBFE8D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C5D37-B854-4D86-9602-8700097E6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EC16A-B87B-40FA-89D0-2833C674FFC0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72E2D-1213-451D-98D4-6E51798EB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ED6B9-0222-493E-8CEE-93615C82F351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DEC9C-9569-4626-89ED-4B5EADA63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5D9E4-BF9E-4B13-AD55-4648DE5135A1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AB7D7-5465-4C06-AAF0-F93AC5EB8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C18BF-074A-42D8-AFEF-4260FF71BC4C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820F-52A5-4850-8570-1E89C57C4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39472-6DCA-419C-BAF6-56E3E6869CE5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7FB11-EF51-4A58-B473-7CEA493CB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31AAB-046A-4DC4-8B26-3C6E430522C6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C00A8-C4D0-4039-A78E-B763814E4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E1AF5-D4B5-4F88-AD06-15361B0D25A6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DD94-9085-4C55-8E9B-86F4F34D9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93B61-7CEC-477B-989F-208331CF14B7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50B30-C853-4C4A-8011-4B326FB41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D7F3-3EB7-462A-9BBE-94F61C36D846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14073-7EA0-4D26-A160-F41D4427B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D74EFD8D-A0B2-411B-AA60-CECEF1737EBC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93286E-9D97-438C-997D-79A0E0976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38400"/>
            <a:ext cx="9144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Welcoming Communities Initiative</a:t>
            </a:r>
            <a:br>
              <a:rPr lang="en-US" sz="4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february</a:t>
            </a: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2011)</a:t>
            </a:r>
            <a:endParaRPr lang="en-US" sz="1400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2051" name="Picture 5" descr="WCI_logo_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WCI_logo_FR V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351463"/>
            <a:ext cx="4648200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28600" y="241300"/>
            <a:ext cx="89154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Initial Projects</a:t>
            </a:r>
          </a:p>
          <a:p>
            <a:pPr marL="342900" indent="-342900">
              <a:spcBef>
                <a:spcPct val="80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City Profiles, and Inventories and Audits of Local Resources, Services, and Structures</a:t>
            </a:r>
          </a:p>
          <a:p>
            <a:pPr marL="342900" indent="-342900">
              <a:spcBef>
                <a:spcPct val="80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Making Ontario Home - Newcomer Settlement Services Needs and Use (OCASI and MCI)</a:t>
            </a:r>
          </a:p>
          <a:p>
            <a:pPr marL="342900" indent="-342900">
              <a:spcBef>
                <a:spcPct val="80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Newcomer Settlement Information Testing, e.g., Welcome to Canada (CIC, Integration Branch)</a:t>
            </a:r>
          </a:p>
          <a:p>
            <a:pPr marL="342900" indent="-342900">
              <a:spcBef>
                <a:spcPct val="80000"/>
              </a:spcBef>
              <a:buFontTx/>
              <a:buChar char="•"/>
              <a:defRPr/>
            </a:pPr>
            <a:r>
              <a:rPr lang="en-GB" sz="2800">
                <a:latin typeface="Tahoma" pitchFamily="34" charset="0"/>
              </a:rPr>
              <a:t>Who is Running (in) our Diverse Cities? Ethnic and Visible Minorities in Ontario Municipal Elections </a:t>
            </a:r>
            <a:endParaRPr lang="en-U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8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Factors Affecting the Integration of Immigrants to Canada (CIC, Integration Branch)</a:t>
            </a:r>
          </a:p>
          <a:p>
            <a:pPr marL="342900" indent="-342900">
              <a:spcBef>
                <a:spcPct val="8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Minority Students' Postsecondary Experiences in Ontario Colleges and Universities</a:t>
            </a:r>
          </a:p>
          <a:p>
            <a:pPr marL="342900" indent="-342900">
              <a:spcBef>
                <a:spcPct val="80000"/>
              </a:spcBef>
              <a:buClr>
                <a:schemeClr val="tx1"/>
              </a:buClr>
              <a:buFontTx/>
              <a:buChar char="•"/>
            </a:pPr>
            <a:r>
              <a:rPr lang="en-US" sz="2800">
                <a:latin typeface="Tahoma" pitchFamily="34" charset="0"/>
              </a:rPr>
              <a:t>Characteristics of a Welcoming Community            (CIC, Integration Branch)</a:t>
            </a:r>
          </a:p>
          <a:p>
            <a:pPr marL="342900" indent="-342900">
              <a:spcBef>
                <a:spcPct val="80000"/>
              </a:spcBef>
              <a:buFontTx/>
              <a:buChar char="•"/>
            </a:pPr>
            <a:endParaRPr lang="en-US" sz="2800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en-U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8600" y="209550"/>
            <a:ext cx="891540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30000"/>
              </a:spcBef>
              <a:defRPr/>
            </a:pPr>
            <a:r>
              <a:rPr lang="en-US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Projects Funded by Citizenship and Immigration Canada, Ontario Region</a:t>
            </a:r>
          </a:p>
          <a:p>
            <a:pPr marL="342900" indent="-342900" algn="ctr">
              <a:spcBef>
                <a:spcPct val="30000"/>
              </a:spcBef>
              <a:defRPr/>
            </a:pPr>
            <a:endParaRPr lang="en-US" sz="8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WCI Action-Research on the Local Immigration Partnership Councils (LIPs)</a:t>
            </a: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Opinion Leader Interviews: Views on Cultural Diversity and Immigration</a:t>
            </a: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Antiracism and Antidiscrimination Observatory</a:t>
            </a: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Policing Newcomers: Policy, Training and Practice</a:t>
            </a: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Perceptions of Discrimination in Health Services Experienced by Immigrant Minorities in Ontario</a:t>
            </a:r>
          </a:p>
          <a:p>
            <a:pPr marL="342900" indent="-342900">
              <a:spcBef>
                <a:spcPct val="45000"/>
              </a:spcBef>
              <a:buFontTx/>
              <a:buChar char="•"/>
              <a:defRPr/>
            </a:pPr>
            <a:r>
              <a:rPr lang="en-US" sz="2800">
                <a:latin typeface="Tahoma" pitchFamily="34" charset="0"/>
              </a:rPr>
              <a:t>Barriers to Health Service Utilization by Immigrant Families Raising a Disabled Child</a:t>
            </a:r>
            <a:r>
              <a:rPr lang="en-US" sz="2800" b="1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1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28600" y="609600"/>
            <a:ext cx="84582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Organizational Best Practices for the Local Immigration Partnership Councils (LIPs)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Sectoral Best Practices and Cross-Sectoral Best Practices for the Local Immigration Partnership Councils (LIPs)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800">
                <a:latin typeface="Tahoma" pitchFamily="34" charset="0"/>
              </a:rPr>
              <a:t>Assessment and Learning-Dissemination Tool for the Local Immigration Partnerships (LIPs)</a:t>
            </a:r>
          </a:p>
          <a:p>
            <a:pPr marL="342900" indent="-342900">
              <a:spcBef>
                <a:spcPct val="70000"/>
              </a:spcBef>
              <a:buClr>
                <a:schemeClr val="tx1"/>
              </a:buClr>
              <a:buFontTx/>
              <a:buChar char="•"/>
            </a:pPr>
            <a:r>
              <a:rPr lang="en-US" sz="2800">
                <a:latin typeface="Tahoma" pitchFamily="34" charset="0"/>
              </a:rPr>
              <a:t>Tools to Assess Indicators of a Welcoming Community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en-U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0"/>
            <a:ext cx="8763000" cy="6172200"/>
          </a:xfrm>
        </p:spPr>
        <p:txBody>
          <a:bodyPr/>
          <a:lstStyle/>
          <a:p>
            <a:pPr marL="352425" indent="-352425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and Premises</a:t>
            </a:r>
          </a:p>
          <a:p>
            <a:pPr marL="352425" indent="-352425"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800" smtClean="0">
                <a:latin typeface="Tahoma" pitchFamily="34" charset="0"/>
              </a:rPr>
              <a:t>Changing face of Ontario communities</a:t>
            </a:r>
            <a:r>
              <a:rPr lang="en-US" sz="2400" smtClean="0">
                <a:latin typeface="Tahoma" pitchFamily="34" charset="0"/>
              </a:rPr>
              <a:t>: “recent immigrants and established immigrants appear to be shifting to suburban areas and smaller communities.”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2400" smtClean="0">
                <a:latin typeface="Tahoma" pitchFamily="34" charset="0"/>
              </a:rPr>
              <a:t>(FCM, March 2009)</a:t>
            </a: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defRPr/>
            </a:pPr>
            <a:endParaRPr lang="en-US" sz="2000" smtClean="0">
              <a:latin typeface="Tahoma" pitchFamily="34" charset="0"/>
            </a:endParaRP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800" smtClean="0">
                <a:latin typeface="Tahoma" pitchFamily="34" charset="0"/>
              </a:rPr>
              <a:t>Many federal and provincial government departments are expressing a strong interest in regionalization</a:t>
            </a:r>
            <a:r>
              <a:rPr lang="en-US" sz="2400" smtClean="0">
                <a:latin typeface="Tahoma" pitchFamily="34" charset="0"/>
              </a:rPr>
              <a:t> (e.g., CIC, OMAFRA, MCI, FEDNOR)</a:t>
            </a:r>
          </a:p>
          <a:p>
            <a:pPr marL="352425" indent="-352425" eaLnBrk="1" hangingPunct="1">
              <a:lnSpc>
                <a:spcPct val="80000"/>
              </a:lnSpc>
              <a:defRPr/>
            </a:pPr>
            <a:endParaRPr lang="en-US" sz="2000" smtClean="0">
              <a:latin typeface="Tahoma" pitchFamily="34" charset="0"/>
            </a:endParaRP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800" smtClean="0">
                <a:latin typeface="Tahoma" pitchFamily="34" charset="0"/>
              </a:rPr>
              <a:t>Increasing recognition of need for population renewal in centres outside of Toronto</a:t>
            </a: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en-US" sz="2000" smtClean="0">
              <a:latin typeface="Tahoma" pitchFamily="34" charset="0"/>
            </a:endParaRPr>
          </a:p>
          <a:p>
            <a:pPr marL="352425" indent="-352425"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800" smtClean="0">
                <a:latin typeface="Tahoma" pitchFamily="34" charset="0"/>
              </a:rPr>
              <a:t>Social, political, and economic challenges</a:t>
            </a:r>
            <a:r>
              <a:rPr lang="en-US" sz="2400" smtClean="0">
                <a:latin typeface="Tahoma" pitchFamily="34" charset="0"/>
              </a:rPr>
              <a:t>: cities must work on accommodating the ethnic, racial, religious, and linguistic diversity </a:t>
            </a:r>
            <a:r>
              <a:rPr lang="en-CA" sz="2400" smtClean="0">
                <a:latin typeface="Tahoma" pitchFamily="34" charset="0"/>
              </a:rPr>
              <a:t>already in place, as well as generated by the entry of newcomers, immigrants, and</a:t>
            </a:r>
            <a:r>
              <a:rPr lang="en-US" sz="2400" smtClean="0">
                <a:latin typeface="Tahoma" pitchFamily="34" charset="0"/>
              </a:rPr>
              <a:t> second and third generations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172200"/>
          </a:xfrm>
        </p:spPr>
        <p:txBody>
          <a:bodyPr/>
          <a:lstStyle/>
          <a:p>
            <a:pPr marL="352425" indent="-352425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2600" smtClean="0">
                <a:latin typeface="Tahoma" pitchFamily="34" charset="0"/>
              </a:rPr>
              <a:t>Challenges to meeting the needs of a more diverse community</a:t>
            </a:r>
            <a:r>
              <a:rPr lang="en-US" sz="2800" smtClean="0">
                <a:latin typeface="Tahoma" pitchFamily="34" charset="0"/>
              </a:rPr>
              <a:t>: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“selling it” to long-term residents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removing barriers to full participation: economic, social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reconfiguring existing services, new models of service delivery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identifying and capitalizing on the diversity advantage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new ways of living together, new forms of spatial and social belonging </a:t>
            </a:r>
          </a:p>
          <a:p>
            <a:pPr lvl="1" indent="-276225" eaLnBrk="1" hangingPunct="1">
              <a:lnSpc>
                <a:spcPct val="95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Char char="-"/>
            </a:pPr>
            <a:r>
              <a:rPr lang="en-US" sz="2400" smtClean="0">
                <a:latin typeface="Tahoma" pitchFamily="34" charset="0"/>
              </a:rPr>
              <a:t>implementation and coordination</a:t>
            </a:r>
          </a:p>
          <a:p>
            <a:pPr lvl="1" indent="-276225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Tahoma" pitchFamily="34" charset="0"/>
              <a:buNone/>
            </a:pPr>
            <a:endParaRPr lang="en-US" sz="1400" smtClean="0">
              <a:latin typeface="Tahoma" pitchFamily="34" charset="0"/>
            </a:endParaRPr>
          </a:p>
          <a:p>
            <a:pPr marL="352425" indent="-352425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2600" smtClean="0">
                <a:solidFill>
                  <a:srgbClr val="3333CC"/>
                </a:solidFill>
                <a:latin typeface="Tahoma" pitchFamily="34" charset="0"/>
              </a:rPr>
              <a:t>Welcoming Communities Initiative:</a:t>
            </a:r>
            <a:r>
              <a:rPr lang="en-US" sz="2600" smtClean="0">
                <a:latin typeface="Tahoma" pitchFamily="34" charset="0"/>
              </a:rPr>
              <a:t> developed to help meet these challenges -  capitalizes on local community expertise and intellectual capacity in world-class universities across the province </a:t>
            </a:r>
          </a:p>
          <a:p>
            <a:pPr marL="352425" indent="-352425" eaLnBrk="1" hangingPunct="1">
              <a:lnSpc>
                <a:spcPct val="90000"/>
              </a:lnSpc>
              <a:spcBef>
                <a:spcPct val="0"/>
              </a:spcBef>
            </a:pPr>
            <a:endParaRPr lang="en-US" sz="1400" smtClean="0">
              <a:latin typeface="Tahoma" pitchFamily="34" charset="0"/>
            </a:endParaRPr>
          </a:p>
          <a:p>
            <a:pPr marL="352425" indent="-352425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2600" smtClean="0">
                <a:latin typeface="Tahoma" pitchFamily="34" charset="0"/>
              </a:rPr>
              <a:t>Aim is to work with stakeholders to identify strategic priorities, conduct analyses, and shape policy guidance and practical advice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57200"/>
            <a:ext cx="8839200" cy="6172200"/>
          </a:xfrm>
        </p:spPr>
        <p:txBody>
          <a:bodyPr/>
          <a:lstStyle/>
          <a:p>
            <a:pPr marL="400050" indent="-40005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Major Project Goals</a:t>
            </a:r>
          </a:p>
          <a:p>
            <a:pPr marL="400050" indent="-400050" algn="ctr" eaLnBrk="1" hangingPunct="1">
              <a:lnSpc>
                <a:spcPct val="80000"/>
              </a:lnSpc>
              <a:buFontTx/>
              <a:buNone/>
              <a:defRPr/>
            </a:pPr>
            <a:endParaRPr lang="en-US" sz="3600" b="1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latin typeface="Tahoma" pitchFamily="34" charset="0"/>
              </a:rPr>
              <a:t>1) Strengthen municipal capacity to attract and benefit from diversity, particularly in 2</a:t>
            </a:r>
            <a:r>
              <a:rPr lang="en-US" sz="2800" baseline="30000" smtClean="0">
                <a:latin typeface="Tahoma" pitchFamily="34" charset="0"/>
              </a:rPr>
              <a:t>nd</a:t>
            </a:r>
            <a:r>
              <a:rPr lang="en-US" sz="2800" smtClean="0">
                <a:latin typeface="Tahoma" pitchFamily="34" charset="0"/>
              </a:rPr>
              <a:t> and 3</a:t>
            </a:r>
            <a:r>
              <a:rPr lang="en-US" sz="2800" baseline="30000" smtClean="0">
                <a:latin typeface="Tahoma" pitchFamily="34" charset="0"/>
              </a:rPr>
              <a:t>rd</a:t>
            </a:r>
            <a:r>
              <a:rPr lang="en-US" sz="2800" smtClean="0">
                <a:latin typeface="Tahoma" pitchFamily="34" charset="0"/>
              </a:rPr>
              <a:t> tier Ontario cities </a:t>
            </a: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endParaRPr lang="en-US" sz="2800" smtClean="0">
              <a:latin typeface="Tahoma" pitchFamily="34" charset="0"/>
            </a:endParaRP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latin typeface="Tahoma" pitchFamily="34" charset="0"/>
              </a:rPr>
              <a:t>2) Strengthen the capacity of the voluntary sector to contribute to equitable and inclusive communities</a:t>
            </a: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endParaRPr lang="en-US" sz="2800" smtClean="0">
              <a:latin typeface="Tahoma" pitchFamily="34" charset="0"/>
            </a:endParaRP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latin typeface="Tahoma" pitchFamily="34" charset="0"/>
              </a:rPr>
              <a:t>3) Maximize the economic benefits of diversity, particularly for 2</a:t>
            </a:r>
            <a:r>
              <a:rPr lang="en-US" sz="2800" baseline="30000" smtClean="0">
                <a:latin typeface="Tahoma" pitchFamily="34" charset="0"/>
              </a:rPr>
              <a:t>nd</a:t>
            </a:r>
            <a:r>
              <a:rPr lang="en-US" sz="2800" smtClean="0">
                <a:latin typeface="Tahoma" pitchFamily="34" charset="0"/>
              </a:rPr>
              <a:t> and 3</a:t>
            </a:r>
            <a:r>
              <a:rPr lang="en-US" sz="2800" baseline="30000" smtClean="0">
                <a:latin typeface="Tahoma" pitchFamily="34" charset="0"/>
              </a:rPr>
              <a:t>rd</a:t>
            </a:r>
            <a:r>
              <a:rPr lang="en-US" sz="2800" smtClean="0">
                <a:latin typeface="Tahoma" pitchFamily="34" charset="0"/>
              </a:rPr>
              <a:t> tier Ontario cities</a:t>
            </a: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endParaRPr lang="en-US" sz="2800" smtClean="0">
              <a:latin typeface="Tahoma" pitchFamily="34" charset="0"/>
            </a:endParaRPr>
          </a:p>
          <a:p>
            <a:pPr marL="400050" indent="-4000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latin typeface="Tahoma" pitchFamily="34" charset="0"/>
              </a:rPr>
              <a:t>4) Contribute to policy and program development by federal and provincial ministries</a:t>
            </a:r>
            <a:br>
              <a:rPr lang="en-US" sz="2800" smtClean="0">
                <a:latin typeface="Tahoma" pitchFamily="34" charset="0"/>
              </a:rPr>
            </a:br>
            <a:endParaRPr lang="en-US" sz="280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57200" y="457200"/>
            <a:ext cx="86868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/>
            <a:r>
              <a:rPr lang="en-US" sz="2800">
                <a:latin typeface="Tahoma" pitchFamily="34" charset="0"/>
              </a:rPr>
              <a:t>5) Understand barriers to social cohesion, and test and implement strategies for creating and sustaining communities in which all members feel comfortable and valued </a:t>
            </a:r>
          </a:p>
          <a:p>
            <a:pPr marL="400050" indent="-400050"/>
            <a:endParaRPr lang="en-US" sz="2800">
              <a:latin typeface="Tahoma" pitchFamily="34" charset="0"/>
            </a:endParaRPr>
          </a:p>
          <a:p>
            <a:pPr marL="400050" indent="-400050"/>
            <a:r>
              <a:rPr lang="en-US" sz="2800">
                <a:latin typeface="Tahoma" pitchFamily="34" charset="0"/>
              </a:rPr>
              <a:t>6) Share findings and recommendations widely</a:t>
            </a:r>
          </a:p>
          <a:p>
            <a:pPr marL="400050" indent="-400050"/>
            <a:endParaRPr lang="en-US" sz="2800">
              <a:latin typeface="Tahoma" pitchFamily="34" charset="0"/>
            </a:endParaRPr>
          </a:p>
          <a:p>
            <a:pPr marL="400050" indent="-400050"/>
            <a:r>
              <a:rPr lang="en-US" sz="2800">
                <a:latin typeface="Tahoma" pitchFamily="34" charset="0"/>
              </a:rPr>
              <a:t>7) Train highly skilled personnel: training opportunities for students, postdoctoral fellows, community personnel, faculty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 Players</a:t>
            </a:r>
            <a:endParaRPr lang="en-US" smtClean="0">
              <a:solidFill>
                <a:srgbClr val="3333CC"/>
              </a:solidFill>
              <a:latin typeface="Tahoma" pitchFamily="34" charset="0"/>
            </a:endParaRPr>
          </a:p>
          <a:p>
            <a:pPr algn="ctr" eaLnBrk="1" hangingPunct="1">
              <a:buClr>
                <a:schemeClr val="tx1"/>
              </a:buClr>
              <a:buFont typeface="Tahoma" pitchFamily="34" charset="0"/>
              <a:buNone/>
              <a:defRPr/>
            </a:pPr>
            <a:endParaRPr lang="en-US" sz="1000" smtClean="0">
              <a:latin typeface="Tahoma" pitchFamily="34" charset="0"/>
            </a:endParaRP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Researchers at 18 Ontario Universities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Universal Service Providers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Immigrant-Serving and Ethnocultural Agencies and Associations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School Boards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Municipal and Regional Government Departments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Association of Municipalities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Business and Employment Associations and Networks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National Associations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National Research Organizations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Provincial Government Departments</a:t>
            </a:r>
          </a:p>
          <a:p>
            <a:pPr eaLnBrk="1" hangingPunct="1">
              <a:spcBef>
                <a:spcPct val="35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Federal Government Departments</a:t>
            </a:r>
            <a:endParaRPr lang="en-US" sz="2400" smtClean="0"/>
          </a:p>
          <a:p>
            <a:pPr eaLnBrk="1" hangingPunct="1">
              <a:buClr>
                <a:schemeClr val="tx1"/>
              </a:buClr>
              <a:buFont typeface="Tahoma" pitchFamily="34" charset="0"/>
              <a:buNone/>
              <a:defRPr/>
            </a:pPr>
            <a:endParaRPr lang="en-US" sz="100" smtClean="0"/>
          </a:p>
          <a:p>
            <a:pPr eaLnBrk="1" hangingPunct="1">
              <a:defRPr/>
            </a:pPr>
            <a:endParaRPr lang="en-US" sz="1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2514600"/>
          </a:xfrm>
        </p:spPr>
        <p:txBody>
          <a:bodyPr/>
          <a:lstStyle/>
          <a:p>
            <a:pPr marL="457200" indent="0" eaLnBrk="1" hangingPunct="1">
              <a:lnSpc>
                <a:spcPct val="80000"/>
              </a:lnSpc>
              <a:buClr>
                <a:schemeClr val="tx1"/>
              </a:buClr>
              <a:buFont typeface="Tahoma" pitchFamily="34" charset="0"/>
              <a:buNone/>
            </a:pPr>
            <a:r>
              <a:rPr lang="en-US" smtClean="0"/>
              <a:t>              </a:t>
            </a:r>
            <a:r>
              <a:rPr lang="en-US" b="1" smtClean="0">
                <a:solidFill>
                  <a:srgbClr val="3333CC"/>
                </a:solidFill>
                <a:latin typeface="Tahoma" pitchFamily="34" charset="0"/>
              </a:rPr>
              <a:t>Important Feature:</a:t>
            </a:r>
            <a:r>
              <a:rPr lang="en-US" smtClean="0">
                <a:solidFill>
                  <a:srgbClr val="3333CC"/>
                </a:solidFill>
                <a:latin typeface="Tahoma" pitchFamily="34" charset="0"/>
              </a:rPr>
              <a:t> </a:t>
            </a:r>
          </a:p>
          <a:p>
            <a:pPr marL="457200" indent="0" eaLnBrk="1" hangingPunct="1">
              <a:spcBef>
                <a:spcPct val="35000"/>
              </a:spcBef>
              <a:buClr>
                <a:schemeClr val="tx1"/>
              </a:buClr>
              <a:buFont typeface="Tahoma" pitchFamily="34" charset="0"/>
              <a:buNone/>
            </a:pPr>
            <a:r>
              <a:rPr lang="en-US" sz="3000" smtClean="0">
                <a:latin typeface="Tahoma" pitchFamily="34" charset="0"/>
              </a:rPr>
              <a:t>Collaborative arrangements with Local Immigration Partnership (LIP) Councils: designed to optimize efficiencies and effectiveness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sz="8000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04800" y="238125"/>
            <a:ext cx="8610600" cy="661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Research Strategies</a:t>
            </a:r>
          </a:p>
          <a:p>
            <a:pPr marL="285750" indent="-285750">
              <a:defRPr/>
            </a:pPr>
            <a:endParaRPr lang="en-US" sz="2800" b="1">
              <a:solidFill>
                <a:srgbClr val="3333CC"/>
              </a:solidFill>
              <a:latin typeface="Tahoma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800" b="1">
                <a:latin typeface="Tahoma" pitchFamily="34" charset="0"/>
              </a:rPr>
              <a:t>Comparative studies</a:t>
            </a:r>
          </a:p>
          <a:p>
            <a:pPr marL="285750" indent="-285750">
              <a:buFontTx/>
              <a:buChar char="•"/>
              <a:defRPr/>
            </a:pPr>
            <a:endParaRPr lang="en-US" sz="2800">
              <a:latin typeface="Tahoma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800" b="1">
                <a:latin typeface="Tahoma" pitchFamily="34" charset="0"/>
              </a:rPr>
              <a:t>Multidisciplinary, multi-method</a:t>
            </a:r>
          </a:p>
          <a:p>
            <a:pPr marL="285750" indent="-285750">
              <a:buFontTx/>
              <a:buChar char="•"/>
              <a:defRPr/>
            </a:pPr>
            <a:endParaRPr lang="en-US" sz="2800" b="1">
              <a:latin typeface="Tahoma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800" b="1">
                <a:latin typeface="Tahoma" pitchFamily="34" charset="0"/>
              </a:rPr>
              <a:t>Iterative process with continual refinement as new knowledge and questions are generated by the research process and by new interests and events</a:t>
            </a:r>
          </a:p>
          <a:p>
            <a:pPr marL="285750" indent="-285750">
              <a:buFontTx/>
              <a:buChar char="•"/>
              <a:defRPr/>
            </a:pPr>
            <a:endParaRPr lang="en-US" sz="2800" b="1">
              <a:latin typeface="Tahoma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800" b="1">
                <a:latin typeface="Tahoma" pitchFamily="34" charset="0"/>
              </a:rPr>
              <a:t>Scholarship of engagement</a:t>
            </a:r>
          </a:p>
          <a:p>
            <a:pPr marL="285750" indent="-285750">
              <a:buFontTx/>
              <a:buChar char="•"/>
              <a:defRPr/>
            </a:pPr>
            <a:endParaRPr lang="en-US" sz="2800" b="1">
              <a:latin typeface="Tahoma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sz="2800" b="1">
                <a:latin typeface="Tahoma" pitchFamily="34" charset="0"/>
              </a:rPr>
              <a:t>Started with CMAs outside of Toronto, and are now expanding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0"/>
            <a:ext cx="8458200" cy="6629400"/>
          </a:xfrm>
        </p:spPr>
        <p:txBody>
          <a:bodyPr/>
          <a:lstStyle/>
          <a:p>
            <a:pPr marL="285750" indent="-28575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en-US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Communication and Education Strategies</a:t>
            </a:r>
          </a:p>
          <a:p>
            <a:pPr marL="285750" indent="-285750" eaLnBrk="1" hangingPunct="1">
              <a:spcBef>
                <a:spcPct val="30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Annual Conference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Workshops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Website and Monthly E-Bulletin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Policy Briefings and Presentations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Summer Institute</a:t>
            </a:r>
          </a:p>
          <a:p>
            <a:pPr marL="285750" indent="-285750" eaLnBrk="1" hangingPunct="1">
              <a:spcBef>
                <a:spcPct val="30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Best Practices Training Modules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  <a:p>
            <a:pPr marL="285750" indent="-285750" eaLnBrk="1" hangingPunct="1">
              <a:spcBef>
                <a:spcPct val="30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Tool Kits</a:t>
            </a:r>
          </a:p>
          <a:p>
            <a:pPr marL="285750" indent="-285750" eaLnBrk="1" hangingPunct="1">
              <a:spcBef>
                <a:spcPct val="30000"/>
              </a:spcBef>
              <a:buClr>
                <a:schemeClr val="tx1"/>
              </a:buClr>
              <a:defRPr/>
            </a:pPr>
            <a:r>
              <a:rPr lang="en-US" sz="2400" b="1" smtClean="0">
                <a:latin typeface="Tahoma" pitchFamily="34" charset="0"/>
              </a:rPr>
              <a:t>Collaboration with Local LIP Committees, United Ways, Municipalities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Curriculum Resources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Public Speaker Series</a:t>
            </a:r>
          </a:p>
          <a:p>
            <a:pPr marL="285750" indent="-285750" eaLnBrk="1" hangingPunct="1">
              <a:spcBef>
                <a:spcPct val="30000"/>
              </a:spcBef>
              <a:defRPr/>
            </a:pPr>
            <a:r>
              <a:rPr lang="en-US" sz="2400" b="1" smtClean="0">
                <a:latin typeface="Tahoma" pitchFamily="34" charset="0"/>
              </a:rPr>
              <a:t>Community and Academic Publications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706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Tahoma</vt:lpstr>
      <vt:lpstr>Default Design</vt:lpstr>
      <vt:lpstr>Welcoming Communities Initiative (february 2011)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University of Western Ontario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WCI - February 2011</dc:title>
  <dc:creator>David Sherry</dc:creator>
  <cp:lastModifiedBy>RESLB</cp:lastModifiedBy>
  <cp:revision>129</cp:revision>
  <dcterms:created xsi:type="dcterms:W3CDTF">2008-06-20T22:26:23Z</dcterms:created>
  <dcterms:modified xsi:type="dcterms:W3CDTF">2012-02-08T18:41:39Z</dcterms:modified>
</cp:coreProperties>
</file>