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handoutMasterIdLst>
    <p:handoutMasterId r:id="rId28"/>
  </p:handoutMasterIdLst>
  <p:sldIdLst>
    <p:sldId id="344" r:id="rId2"/>
    <p:sldId id="320" r:id="rId3"/>
    <p:sldId id="330" r:id="rId4"/>
    <p:sldId id="339" r:id="rId5"/>
    <p:sldId id="326" r:id="rId6"/>
    <p:sldId id="328" r:id="rId7"/>
    <p:sldId id="329" r:id="rId8"/>
    <p:sldId id="331" r:id="rId9"/>
    <p:sldId id="332" r:id="rId10"/>
    <p:sldId id="333" r:id="rId11"/>
    <p:sldId id="335" r:id="rId12"/>
    <p:sldId id="340" r:id="rId13"/>
    <p:sldId id="341" r:id="rId14"/>
    <p:sldId id="342" r:id="rId15"/>
    <p:sldId id="268" r:id="rId16"/>
    <p:sldId id="270" r:id="rId17"/>
    <p:sldId id="272" r:id="rId18"/>
    <p:sldId id="317" r:id="rId19"/>
    <p:sldId id="318" r:id="rId20"/>
    <p:sldId id="287" r:id="rId21"/>
    <p:sldId id="306" r:id="rId22"/>
    <p:sldId id="289" r:id="rId23"/>
    <p:sldId id="337" r:id="rId24"/>
    <p:sldId id="338" r:id="rId25"/>
    <p:sldId id="343" r:id="rId26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3333CC"/>
    <a:srgbClr val="6600CC"/>
    <a:srgbClr val="6600FF"/>
    <a:srgbClr val="339933"/>
    <a:srgbClr val="0099FF"/>
    <a:srgbClr val="66FF33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717" autoAdjust="0"/>
    <p:restoredTop sz="94664" autoAdjust="0"/>
  </p:normalViewPr>
  <p:slideViewPr>
    <p:cSldViewPr snapToGrid="0">
      <p:cViewPr>
        <p:scale>
          <a:sx n="50" d="100"/>
          <a:sy n="50" d="100"/>
        </p:scale>
        <p:origin x="-17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effectLst/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effectLst/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355ED39-EEBF-4EDE-A340-00E0E1023F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effectLst/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effectLst/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2BCC66A-C581-4DF7-A838-E8ED4ED01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89921" tIns="44959" rIns="89921" bIns="44959"/>
          <a:lstStyle/>
          <a:p>
            <a:r>
              <a:rPr lang="en-CA" smtClean="0"/>
              <a:t>There are now 15 LIPs in Toronto (inc. the Toronto city-wide LIP), and 30 community-wide LIPs in the rest of Ontario.</a:t>
            </a:r>
          </a:p>
        </p:txBody>
      </p:sp>
      <p:sp>
        <p:nvSpPr>
          <p:cNvPr id="26627" name="Slide Number Placeholder 3"/>
          <p:cNvSpPr txBox="1">
            <a:spLocks noGrp="1"/>
          </p:cNvSpPr>
          <p:nvPr/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921" tIns="44959" rIns="89921" bIns="44959" anchor="b"/>
          <a:lstStyle/>
          <a:p>
            <a:pPr algn="r"/>
            <a:fld id="{41232752-18A1-4370-BC7D-CCE036A7B4C2}" type="slidenum">
              <a:rPr lang="en-CA" sz="1200"/>
              <a:pPr algn="r"/>
              <a:t>10</a:t>
            </a:fld>
            <a:endParaRPr lang="en-CA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89921" tIns="44959" rIns="89921" bIns="44959"/>
          <a:lstStyle/>
          <a:p>
            <a:endParaRPr lang="en-CA" smtClean="0"/>
          </a:p>
        </p:txBody>
      </p:sp>
      <p:sp>
        <p:nvSpPr>
          <p:cNvPr id="28675" name="Slide Number Placeholder 3"/>
          <p:cNvSpPr txBox="1">
            <a:spLocks noGrp="1"/>
          </p:cNvSpPr>
          <p:nvPr/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921" tIns="44959" rIns="89921" bIns="44959" anchor="b"/>
          <a:lstStyle/>
          <a:p>
            <a:pPr algn="r"/>
            <a:fld id="{5EAC3EBE-3F07-4B5C-B42F-70AEC98387A7}" type="slidenum">
              <a:rPr lang="en-CA" sz="1200"/>
              <a:pPr algn="r"/>
              <a:t>11</a:t>
            </a:fld>
            <a:endParaRPr lang="en-CA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8582469-5D72-404A-B0CF-5C1C51FFBAB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72FE5DE-F119-48D2-A900-1B879D9952B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AEA4E32-DF56-4A46-BFB0-E6FAC90B22A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6913"/>
            <a:ext cx="4648200" cy="3486150"/>
          </a:xfrm>
          <a:ln/>
        </p:spPr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/>
        </p:spPr>
        <p:txBody>
          <a:bodyPr/>
          <a:lstStyle/>
          <a:p>
            <a:pPr marL="228600" indent="-228600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76561-570A-4FAC-B21C-56B6F1885159}" type="datetimeFigureOut">
              <a:rPr lang="en-US"/>
              <a:pPr>
                <a:defRPr/>
              </a:pPr>
              <a:t>2/8/2012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E4EC6E-9402-4359-A856-11ED1FB252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000A7-A4E7-412B-9400-B93A5E7D5325}" type="datetimeFigureOut">
              <a:rPr lang="en-US"/>
              <a:pPr>
                <a:defRPr/>
              </a:pPr>
              <a:t>2/8/2012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34516-875B-4B3B-95CF-0BF8123552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02357-F567-4F10-9FEB-AF4C18882B43}" type="datetimeFigureOut">
              <a:rPr lang="en-US"/>
              <a:pPr>
                <a:defRPr/>
              </a:pPr>
              <a:t>2/8/2012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D17B9-31F2-4A44-96F3-BA9855A007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orp-ppt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953000"/>
            <a:ext cx="3276600" cy="11430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>
                    <a:tint val="75000"/>
                  </a:schemeClr>
                </a:solidFill>
                <a:latin typeface="Verdan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AA1A42-DB42-4C97-A6EF-4BB5040AC6D7}" type="datetimeFigureOut">
              <a:rPr lang="en-US"/>
              <a:pPr>
                <a:defRPr/>
              </a:pPr>
              <a:t>2/8/2012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BCAF2-9F42-407C-AF9F-2E6EF94E79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259C6-C59A-41EF-ACE9-8C0519CC8E05}" type="datetimeFigureOut">
              <a:rPr lang="en-US"/>
              <a:pPr>
                <a:defRPr/>
              </a:pPr>
              <a:t>2/8/2012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82018C-D7D6-4BC8-B3FE-22D0598EB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A422E8-2D55-4354-9CC1-A26E6A77F091}" type="datetimeFigureOut">
              <a:rPr lang="en-US"/>
              <a:pPr>
                <a:defRPr/>
              </a:pPr>
              <a:t>2/8/2012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3A4C7-B1DC-4903-B1BF-3919C2FD32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6C0DE-9E09-434F-848A-774FB0BC593E}" type="datetimeFigureOut">
              <a:rPr lang="en-US"/>
              <a:pPr>
                <a:defRPr/>
              </a:pPr>
              <a:t>2/8/2012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8EF5BD-0A39-420B-8C0A-F0C581198B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A9723A-B66E-4A21-B46F-5E1A44FB68EB}" type="datetimeFigureOut">
              <a:rPr lang="en-US"/>
              <a:pPr>
                <a:defRPr/>
              </a:pPr>
              <a:t>2/8/2012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52746-529B-4AD0-88BF-945E37D5D0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AB870-0030-4708-9367-6400FAE0F524}" type="datetimeFigureOut">
              <a:rPr lang="en-US"/>
              <a:pPr>
                <a:defRPr/>
              </a:pPr>
              <a:t>2/8/2012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297807-DA39-4D7C-BA9C-041E82857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DB11B-A225-40F9-8B0C-586BF03E02FE}" type="datetimeFigureOut">
              <a:rPr lang="en-US"/>
              <a:pPr>
                <a:defRPr/>
              </a:pPr>
              <a:t>2/8/2012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36B811-CCA9-4CF7-9246-7CAAF84C6A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770CF-F6E5-4F8A-9700-FA088D2B9353}" type="datetimeFigureOut">
              <a:rPr lang="en-US"/>
              <a:pPr>
                <a:defRPr/>
              </a:pPr>
              <a:t>2/8/2012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72F7F2-D74C-40B9-A4A5-1009EECDA1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E30BE245-09C9-4176-A268-041D1176DDB8}" type="datetimeFigureOut">
              <a:rPr lang="en-US"/>
              <a:pPr>
                <a:defRPr/>
              </a:pPr>
              <a:t>2/8/2012</a:t>
            </a:fld>
            <a:endParaRPr lang="en-US"/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678DA72-B562-4752-A632-644A19B860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Local Immigration Partnerships</a:t>
            </a:r>
            <a:endParaRPr lang="en-US" sz="2700" b="1" smtClean="0">
              <a:solidFill>
                <a:srgbClr val="89898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8"/>
          <p:cNvSpPr>
            <a:spLocks noChangeArrowheads="1"/>
          </p:cNvSpPr>
          <p:nvPr/>
        </p:nvSpPr>
        <p:spPr bwMode="auto">
          <a:xfrm>
            <a:off x="4357688" y="357188"/>
            <a:ext cx="1428750" cy="1500187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CA" sz="2400"/>
          </a:p>
        </p:txBody>
      </p:sp>
      <p:sp>
        <p:nvSpPr>
          <p:cNvPr id="25602" name="Oval 26"/>
          <p:cNvSpPr>
            <a:spLocks noChangeArrowheads="1"/>
          </p:cNvSpPr>
          <p:nvPr/>
        </p:nvSpPr>
        <p:spPr bwMode="auto">
          <a:xfrm>
            <a:off x="4429125" y="4357688"/>
            <a:ext cx="142875" cy="142875"/>
          </a:xfrm>
          <a:prstGeom prst="ellipse">
            <a:avLst/>
          </a:prstGeom>
          <a:solidFill>
            <a:srgbClr val="33993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CA" sz="2400"/>
          </a:p>
        </p:txBody>
      </p:sp>
      <p:grpSp>
        <p:nvGrpSpPr>
          <p:cNvPr id="25603" name="Group 28"/>
          <p:cNvGrpSpPr>
            <a:grpSpLocks/>
          </p:cNvGrpSpPr>
          <p:nvPr/>
        </p:nvGrpSpPr>
        <p:grpSpPr bwMode="auto">
          <a:xfrm>
            <a:off x="0" y="714375"/>
            <a:ext cx="6000750" cy="5840413"/>
            <a:chOff x="0" y="0"/>
            <a:chExt cx="6000792" cy="5841128"/>
          </a:xfrm>
        </p:grpSpPr>
        <p:grpSp>
          <p:nvGrpSpPr>
            <p:cNvPr id="25634" name="Group 25"/>
            <p:cNvGrpSpPr>
              <a:grpSpLocks/>
            </p:cNvGrpSpPr>
            <p:nvPr/>
          </p:nvGrpSpPr>
          <p:grpSpPr bwMode="auto">
            <a:xfrm>
              <a:off x="0" y="0"/>
              <a:ext cx="6000792" cy="5841128"/>
              <a:chOff x="214282" y="142852"/>
              <a:chExt cx="6000792" cy="5841128"/>
            </a:xfrm>
          </p:grpSpPr>
          <p:pic>
            <p:nvPicPr>
              <p:cNvPr id="25636" name="Picture 2" descr="Ontario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14282" y="142852"/>
                <a:ext cx="6000792" cy="5841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5637" name="Oval 5"/>
              <p:cNvSpPr>
                <a:spLocks noChangeArrowheads="1"/>
              </p:cNvSpPr>
              <p:nvPr/>
            </p:nvSpPr>
            <p:spPr bwMode="auto">
              <a:xfrm>
                <a:off x="3857620" y="5143512"/>
                <a:ext cx="142876" cy="142876"/>
              </a:xfrm>
              <a:prstGeom prst="ellipse">
                <a:avLst/>
              </a:prstGeom>
              <a:solidFill>
                <a:srgbClr val="3399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r" eaLnBrk="0" hangingPunct="0"/>
                <a:endParaRPr lang="en-CA" sz="2400"/>
              </a:p>
            </p:txBody>
          </p:sp>
          <p:sp>
            <p:nvSpPr>
              <p:cNvPr id="25638" name="Oval 6"/>
              <p:cNvSpPr>
                <a:spLocks noChangeArrowheads="1"/>
              </p:cNvSpPr>
              <p:nvPr/>
            </p:nvSpPr>
            <p:spPr bwMode="auto">
              <a:xfrm>
                <a:off x="3214678" y="3643314"/>
                <a:ext cx="142876" cy="142876"/>
              </a:xfrm>
              <a:prstGeom prst="ellipse">
                <a:avLst/>
              </a:prstGeom>
              <a:solidFill>
                <a:srgbClr val="3399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r" eaLnBrk="0" hangingPunct="0"/>
                <a:endParaRPr lang="en-CA" sz="2400"/>
              </a:p>
            </p:txBody>
          </p:sp>
          <p:sp>
            <p:nvSpPr>
              <p:cNvPr id="25639" name="Oval 7"/>
              <p:cNvSpPr>
                <a:spLocks noChangeArrowheads="1"/>
              </p:cNvSpPr>
              <p:nvPr/>
            </p:nvSpPr>
            <p:spPr bwMode="auto">
              <a:xfrm>
                <a:off x="1785918" y="3214686"/>
                <a:ext cx="142876" cy="142876"/>
              </a:xfrm>
              <a:prstGeom prst="ellipse">
                <a:avLst/>
              </a:prstGeom>
              <a:solidFill>
                <a:srgbClr val="3399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r" eaLnBrk="0" hangingPunct="0"/>
                <a:endParaRPr lang="en-CA" sz="2400"/>
              </a:p>
            </p:txBody>
          </p:sp>
          <p:sp>
            <p:nvSpPr>
              <p:cNvPr id="25640" name="Oval 8"/>
              <p:cNvSpPr>
                <a:spLocks noChangeArrowheads="1"/>
              </p:cNvSpPr>
              <p:nvPr/>
            </p:nvSpPr>
            <p:spPr bwMode="auto">
              <a:xfrm>
                <a:off x="4500562" y="3500438"/>
                <a:ext cx="142876" cy="142876"/>
              </a:xfrm>
              <a:prstGeom prst="ellipse">
                <a:avLst/>
              </a:prstGeom>
              <a:solidFill>
                <a:srgbClr val="3399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r" eaLnBrk="0" hangingPunct="0"/>
                <a:endParaRPr lang="en-CA" sz="2400"/>
              </a:p>
            </p:txBody>
          </p:sp>
          <p:sp>
            <p:nvSpPr>
              <p:cNvPr id="25641" name="Oval 9"/>
              <p:cNvSpPr>
                <a:spLocks noChangeArrowheads="1"/>
              </p:cNvSpPr>
              <p:nvPr/>
            </p:nvSpPr>
            <p:spPr bwMode="auto">
              <a:xfrm>
                <a:off x="4500562" y="4643446"/>
                <a:ext cx="142876" cy="142876"/>
              </a:xfrm>
              <a:prstGeom prst="ellipse">
                <a:avLst/>
              </a:prstGeom>
              <a:solidFill>
                <a:srgbClr val="3399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r" eaLnBrk="0" hangingPunct="0"/>
                <a:endParaRPr lang="en-CA" sz="2400"/>
              </a:p>
            </p:txBody>
          </p:sp>
          <p:sp>
            <p:nvSpPr>
              <p:cNvPr id="25642" name="Oval 10"/>
              <p:cNvSpPr>
                <a:spLocks noChangeArrowheads="1"/>
              </p:cNvSpPr>
              <p:nvPr/>
            </p:nvSpPr>
            <p:spPr bwMode="auto">
              <a:xfrm>
                <a:off x="4286248" y="4786322"/>
                <a:ext cx="133352" cy="133352"/>
              </a:xfrm>
              <a:prstGeom prst="ellipse">
                <a:avLst/>
              </a:prstGeom>
              <a:solidFill>
                <a:srgbClr val="3399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r" eaLnBrk="0" hangingPunct="0"/>
                <a:endParaRPr lang="en-CA" sz="2400"/>
              </a:p>
            </p:txBody>
          </p:sp>
          <p:sp>
            <p:nvSpPr>
              <p:cNvPr id="25643" name="Oval 11"/>
              <p:cNvSpPr>
                <a:spLocks noChangeArrowheads="1"/>
              </p:cNvSpPr>
              <p:nvPr/>
            </p:nvSpPr>
            <p:spPr bwMode="auto">
              <a:xfrm>
                <a:off x="5572132" y="3571876"/>
                <a:ext cx="142876" cy="142876"/>
              </a:xfrm>
              <a:prstGeom prst="ellipse">
                <a:avLst/>
              </a:prstGeom>
              <a:solidFill>
                <a:srgbClr val="3399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r" eaLnBrk="0" hangingPunct="0"/>
                <a:endParaRPr lang="en-CA" sz="2400"/>
              </a:p>
            </p:txBody>
          </p:sp>
          <p:sp>
            <p:nvSpPr>
              <p:cNvPr id="25644" name="Oval 12"/>
              <p:cNvSpPr>
                <a:spLocks noChangeArrowheads="1"/>
              </p:cNvSpPr>
              <p:nvPr/>
            </p:nvSpPr>
            <p:spPr bwMode="auto">
              <a:xfrm>
                <a:off x="4714876" y="4572008"/>
                <a:ext cx="142876" cy="142876"/>
              </a:xfrm>
              <a:prstGeom prst="ellipse">
                <a:avLst/>
              </a:prstGeom>
              <a:solidFill>
                <a:srgbClr val="3399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r" eaLnBrk="0" hangingPunct="0"/>
                <a:endParaRPr lang="en-CA" sz="2400"/>
              </a:p>
            </p:txBody>
          </p:sp>
          <p:sp>
            <p:nvSpPr>
              <p:cNvPr id="25645" name="Oval 13"/>
              <p:cNvSpPr>
                <a:spLocks noChangeArrowheads="1"/>
              </p:cNvSpPr>
              <p:nvPr/>
            </p:nvSpPr>
            <p:spPr bwMode="auto">
              <a:xfrm>
                <a:off x="3786182" y="2857496"/>
                <a:ext cx="142876" cy="142876"/>
              </a:xfrm>
              <a:prstGeom prst="ellipse">
                <a:avLst/>
              </a:prstGeom>
              <a:solidFill>
                <a:srgbClr val="3399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r" eaLnBrk="0" hangingPunct="0"/>
                <a:endParaRPr lang="en-CA" sz="2400"/>
              </a:p>
            </p:txBody>
          </p:sp>
          <p:sp>
            <p:nvSpPr>
              <p:cNvPr id="25646" name="Oval 14"/>
              <p:cNvSpPr>
                <a:spLocks noChangeArrowheads="1"/>
              </p:cNvSpPr>
              <p:nvPr/>
            </p:nvSpPr>
            <p:spPr bwMode="auto">
              <a:xfrm>
                <a:off x="5000628" y="4143380"/>
                <a:ext cx="142876" cy="142876"/>
              </a:xfrm>
              <a:prstGeom prst="ellipse">
                <a:avLst/>
              </a:prstGeom>
              <a:solidFill>
                <a:srgbClr val="3399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r" eaLnBrk="0" hangingPunct="0"/>
                <a:endParaRPr lang="en-CA" sz="2400"/>
              </a:p>
            </p:txBody>
          </p:sp>
          <p:sp>
            <p:nvSpPr>
              <p:cNvPr id="25647" name="Oval 15"/>
              <p:cNvSpPr>
                <a:spLocks noChangeArrowheads="1"/>
              </p:cNvSpPr>
              <p:nvPr/>
            </p:nvSpPr>
            <p:spPr bwMode="auto">
              <a:xfrm>
                <a:off x="4143372" y="5072074"/>
                <a:ext cx="142876" cy="142876"/>
              </a:xfrm>
              <a:prstGeom prst="ellipse">
                <a:avLst/>
              </a:prstGeom>
              <a:solidFill>
                <a:srgbClr val="3399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r" eaLnBrk="0" hangingPunct="0"/>
                <a:endParaRPr lang="en-CA" sz="2400"/>
              </a:p>
            </p:txBody>
          </p:sp>
          <p:sp>
            <p:nvSpPr>
              <p:cNvPr id="25648" name="Oval 16"/>
              <p:cNvSpPr>
                <a:spLocks noChangeArrowheads="1"/>
              </p:cNvSpPr>
              <p:nvPr/>
            </p:nvSpPr>
            <p:spPr bwMode="auto">
              <a:xfrm>
                <a:off x="5500694" y="4000504"/>
                <a:ext cx="142876" cy="142876"/>
              </a:xfrm>
              <a:prstGeom prst="ellipse">
                <a:avLst/>
              </a:prstGeom>
              <a:solidFill>
                <a:srgbClr val="3399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r" eaLnBrk="0" hangingPunct="0"/>
                <a:endParaRPr lang="en-CA" sz="2400"/>
              </a:p>
            </p:txBody>
          </p:sp>
          <p:sp>
            <p:nvSpPr>
              <p:cNvPr id="25649" name="Oval 17"/>
              <p:cNvSpPr>
                <a:spLocks noChangeArrowheads="1"/>
              </p:cNvSpPr>
              <p:nvPr/>
            </p:nvSpPr>
            <p:spPr bwMode="auto">
              <a:xfrm>
                <a:off x="4143372" y="3500438"/>
                <a:ext cx="142876" cy="142876"/>
              </a:xfrm>
              <a:prstGeom prst="ellipse">
                <a:avLst/>
              </a:prstGeom>
              <a:solidFill>
                <a:srgbClr val="3399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r" eaLnBrk="0" hangingPunct="0"/>
                <a:endParaRPr lang="en-CA" sz="2400"/>
              </a:p>
            </p:txBody>
          </p:sp>
          <p:sp>
            <p:nvSpPr>
              <p:cNvPr id="25650" name="Oval 19"/>
              <p:cNvSpPr>
                <a:spLocks noChangeArrowheads="1"/>
              </p:cNvSpPr>
              <p:nvPr/>
            </p:nvSpPr>
            <p:spPr bwMode="auto">
              <a:xfrm>
                <a:off x="4572000" y="4500570"/>
                <a:ext cx="142876" cy="142876"/>
              </a:xfrm>
              <a:prstGeom prst="ellipse">
                <a:avLst/>
              </a:prstGeom>
              <a:solidFill>
                <a:srgbClr val="3399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r" eaLnBrk="0" hangingPunct="0"/>
                <a:endParaRPr lang="en-CA" sz="2400"/>
              </a:p>
            </p:txBody>
          </p:sp>
          <p:sp>
            <p:nvSpPr>
              <p:cNvPr id="25651" name="Oval 20"/>
              <p:cNvSpPr>
                <a:spLocks noChangeArrowheads="1"/>
              </p:cNvSpPr>
              <p:nvPr/>
            </p:nvSpPr>
            <p:spPr bwMode="auto">
              <a:xfrm>
                <a:off x="4929190" y="4643446"/>
                <a:ext cx="142876" cy="142876"/>
              </a:xfrm>
              <a:prstGeom prst="ellipse">
                <a:avLst/>
              </a:prstGeom>
              <a:solidFill>
                <a:srgbClr val="3399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r" eaLnBrk="0" hangingPunct="0"/>
                <a:endParaRPr lang="en-CA" sz="2400"/>
              </a:p>
            </p:txBody>
          </p:sp>
          <p:sp>
            <p:nvSpPr>
              <p:cNvPr id="25652" name="Oval 21"/>
              <p:cNvSpPr>
                <a:spLocks noChangeArrowheads="1"/>
              </p:cNvSpPr>
              <p:nvPr/>
            </p:nvSpPr>
            <p:spPr bwMode="auto">
              <a:xfrm>
                <a:off x="4071934" y="4929198"/>
                <a:ext cx="142876" cy="142876"/>
              </a:xfrm>
              <a:prstGeom prst="ellipse">
                <a:avLst/>
              </a:prstGeom>
              <a:solidFill>
                <a:srgbClr val="3399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r" eaLnBrk="0" hangingPunct="0"/>
                <a:endParaRPr lang="en-CA" sz="2400"/>
              </a:p>
            </p:txBody>
          </p:sp>
          <p:sp>
            <p:nvSpPr>
              <p:cNvPr id="25653" name="Oval 22"/>
              <p:cNvSpPr>
                <a:spLocks noChangeArrowheads="1"/>
              </p:cNvSpPr>
              <p:nvPr/>
            </p:nvSpPr>
            <p:spPr bwMode="auto">
              <a:xfrm>
                <a:off x="4714876" y="4286256"/>
                <a:ext cx="142876" cy="142876"/>
              </a:xfrm>
              <a:prstGeom prst="ellipse">
                <a:avLst/>
              </a:prstGeom>
              <a:solidFill>
                <a:srgbClr val="3399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r" eaLnBrk="0" hangingPunct="0"/>
                <a:endParaRPr lang="en-CA" sz="2400"/>
              </a:p>
            </p:txBody>
          </p:sp>
          <p:sp>
            <p:nvSpPr>
              <p:cNvPr id="25654" name="Oval 23"/>
              <p:cNvSpPr>
                <a:spLocks noChangeArrowheads="1"/>
              </p:cNvSpPr>
              <p:nvPr/>
            </p:nvSpPr>
            <p:spPr bwMode="auto">
              <a:xfrm>
                <a:off x="4214810" y="4572008"/>
                <a:ext cx="142876" cy="142876"/>
              </a:xfrm>
              <a:prstGeom prst="ellipse">
                <a:avLst/>
              </a:prstGeom>
              <a:solidFill>
                <a:srgbClr val="3399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r" eaLnBrk="0" hangingPunct="0"/>
                <a:endParaRPr lang="en-CA" sz="2400"/>
              </a:p>
            </p:txBody>
          </p:sp>
          <p:sp>
            <p:nvSpPr>
              <p:cNvPr id="25655" name="Oval 24"/>
              <p:cNvSpPr>
                <a:spLocks noChangeArrowheads="1"/>
              </p:cNvSpPr>
              <p:nvPr/>
            </p:nvSpPr>
            <p:spPr bwMode="auto">
              <a:xfrm>
                <a:off x="4929190" y="4286256"/>
                <a:ext cx="142876" cy="142876"/>
              </a:xfrm>
              <a:prstGeom prst="ellipse">
                <a:avLst/>
              </a:prstGeom>
              <a:solidFill>
                <a:srgbClr val="339933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r" eaLnBrk="0" hangingPunct="0"/>
                <a:endParaRPr lang="en-CA" sz="2400"/>
              </a:p>
            </p:txBody>
          </p:sp>
        </p:grpSp>
        <p:sp>
          <p:nvSpPr>
            <p:cNvPr id="25635" name="Rectangle 27"/>
            <p:cNvSpPr>
              <a:spLocks noChangeArrowheads="1"/>
            </p:cNvSpPr>
            <p:nvPr/>
          </p:nvSpPr>
          <p:spPr bwMode="auto">
            <a:xfrm>
              <a:off x="4143372" y="285728"/>
              <a:ext cx="1357322" cy="1214446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algn="r" eaLnBrk="0" hangingPunct="0"/>
              <a:endParaRPr lang="en-CA" sz="2400"/>
            </a:p>
          </p:txBody>
        </p:sp>
      </p:grpSp>
      <p:grpSp>
        <p:nvGrpSpPr>
          <p:cNvPr id="25604" name="Group 51"/>
          <p:cNvGrpSpPr>
            <a:grpSpLocks/>
          </p:cNvGrpSpPr>
          <p:nvPr/>
        </p:nvGrpSpPr>
        <p:grpSpPr bwMode="auto">
          <a:xfrm>
            <a:off x="4929188" y="428625"/>
            <a:ext cx="4033837" cy="3071813"/>
            <a:chOff x="4786314" y="214290"/>
            <a:chExt cx="4034064" cy="3071810"/>
          </a:xfrm>
        </p:grpSpPr>
        <p:pic>
          <p:nvPicPr>
            <p:cNvPr id="25619" name="Picture 2" descr="http://map.toronto.ca/common/ImageFileCnn?file=http://khaos.inet.toronto.ca:8002/output/iMapItProd_khaos.inet.toronto.ca19529131018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786314" y="214290"/>
              <a:ext cx="4034064" cy="30718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5620" name="Oval 35"/>
            <p:cNvSpPr>
              <a:spLocks noChangeArrowheads="1"/>
            </p:cNvSpPr>
            <p:nvPr/>
          </p:nvSpPr>
          <p:spPr bwMode="auto">
            <a:xfrm>
              <a:off x="7715272" y="714356"/>
              <a:ext cx="142876" cy="142876"/>
            </a:xfrm>
            <a:prstGeom prst="ellipse">
              <a:avLst/>
            </a:prstGeom>
            <a:solidFill>
              <a:srgbClr val="339933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r" eaLnBrk="0" hangingPunct="0"/>
              <a:endParaRPr lang="en-CA" sz="2400"/>
            </a:p>
          </p:txBody>
        </p:sp>
        <p:sp>
          <p:nvSpPr>
            <p:cNvPr id="25621" name="Oval 36"/>
            <p:cNvSpPr>
              <a:spLocks noChangeArrowheads="1"/>
            </p:cNvSpPr>
            <p:nvPr/>
          </p:nvSpPr>
          <p:spPr bwMode="auto">
            <a:xfrm>
              <a:off x="5214942" y="2285992"/>
              <a:ext cx="142876" cy="142876"/>
            </a:xfrm>
            <a:prstGeom prst="ellipse">
              <a:avLst/>
            </a:prstGeom>
            <a:solidFill>
              <a:srgbClr val="339933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r" eaLnBrk="0" hangingPunct="0"/>
              <a:endParaRPr lang="en-CA" sz="2400"/>
            </a:p>
          </p:txBody>
        </p:sp>
        <p:sp>
          <p:nvSpPr>
            <p:cNvPr id="25622" name="Oval 37"/>
            <p:cNvSpPr>
              <a:spLocks noChangeArrowheads="1"/>
            </p:cNvSpPr>
            <p:nvPr/>
          </p:nvSpPr>
          <p:spPr bwMode="auto">
            <a:xfrm>
              <a:off x="6786578" y="1571612"/>
              <a:ext cx="142876" cy="142876"/>
            </a:xfrm>
            <a:prstGeom prst="ellipse">
              <a:avLst/>
            </a:prstGeom>
            <a:solidFill>
              <a:srgbClr val="339933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r" eaLnBrk="0" hangingPunct="0"/>
              <a:endParaRPr lang="en-CA" sz="2400"/>
            </a:p>
          </p:txBody>
        </p:sp>
        <p:sp>
          <p:nvSpPr>
            <p:cNvPr id="25623" name="Oval 38"/>
            <p:cNvSpPr>
              <a:spLocks noChangeArrowheads="1"/>
            </p:cNvSpPr>
            <p:nvPr/>
          </p:nvSpPr>
          <p:spPr bwMode="auto">
            <a:xfrm>
              <a:off x="5857884" y="1142984"/>
              <a:ext cx="142876" cy="142876"/>
            </a:xfrm>
            <a:prstGeom prst="ellipse">
              <a:avLst/>
            </a:prstGeom>
            <a:solidFill>
              <a:srgbClr val="339933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r" eaLnBrk="0" hangingPunct="0"/>
              <a:endParaRPr lang="en-CA" sz="2400"/>
            </a:p>
          </p:txBody>
        </p:sp>
        <p:sp>
          <p:nvSpPr>
            <p:cNvPr id="25624" name="Oval 39"/>
            <p:cNvSpPr>
              <a:spLocks noChangeArrowheads="1"/>
            </p:cNvSpPr>
            <p:nvPr/>
          </p:nvSpPr>
          <p:spPr bwMode="auto">
            <a:xfrm>
              <a:off x="5715008" y="1428736"/>
              <a:ext cx="142876" cy="142876"/>
            </a:xfrm>
            <a:prstGeom prst="ellipse">
              <a:avLst/>
            </a:prstGeom>
            <a:solidFill>
              <a:srgbClr val="339933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r" eaLnBrk="0" hangingPunct="0"/>
              <a:endParaRPr lang="en-CA" sz="2400"/>
            </a:p>
          </p:txBody>
        </p:sp>
        <p:sp>
          <p:nvSpPr>
            <p:cNvPr id="25625" name="Oval 40"/>
            <p:cNvSpPr>
              <a:spLocks noChangeArrowheads="1"/>
            </p:cNvSpPr>
            <p:nvPr/>
          </p:nvSpPr>
          <p:spPr bwMode="auto">
            <a:xfrm>
              <a:off x="6500826" y="2214554"/>
              <a:ext cx="142876" cy="142876"/>
            </a:xfrm>
            <a:prstGeom prst="ellipse">
              <a:avLst/>
            </a:prstGeom>
            <a:solidFill>
              <a:srgbClr val="339933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r" eaLnBrk="0" hangingPunct="0"/>
              <a:endParaRPr lang="en-CA" sz="2400"/>
            </a:p>
          </p:txBody>
        </p:sp>
        <p:sp>
          <p:nvSpPr>
            <p:cNvPr id="25626" name="Oval 41"/>
            <p:cNvSpPr>
              <a:spLocks noChangeArrowheads="1"/>
            </p:cNvSpPr>
            <p:nvPr/>
          </p:nvSpPr>
          <p:spPr bwMode="auto">
            <a:xfrm>
              <a:off x="7786710" y="1428736"/>
              <a:ext cx="142876" cy="142876"/>
            </a:xfrm>
            <a:prstGeom prst="ellipse">
              <a:avLst/>
            </a:prstGeom>
            <a:solidFill>
              <a:srgbClr val="339933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r" eaLnBrk="0" hangingPunct="0"/>
              <a:endParaRPr lang="en-CA" sz="2400"/>
            </a:p>
          </p:txBody>
        </p:sp>
        <p:sp>
          <p:nvSpPr>
            <p:cNvPr id="25627" name="Oval 42"/>
            <p:cNvSpPr>
              <a:spLocks noChangeArrowheads="1"/>
            </p:cNvSpPr>
            <p:nvPr/>
          </p:nvSpPr>
          <p:spPr bwMode="auto">
            <a:xfrm>
              <a:off x="7786710" y="1643050"/>
              <a:ext cx="142876" cy="142876"/>
            </a:xfrm>
            <a:prstGeom prst="ellipse">
              <a:avLst/>
            </a:prstGeom>
            <a:solidFill>
              <a:srgbClr val="339933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r" eaLnBrk="0" hangingPunct="0"/>
              <a:endParaRPr lang="en-CA" sz="2400"/>
            </a:p>
          </p:txBody>
        </p:sp>
        <p:sp>
          <p:nvSpPr>
            <p:cNvPr id="25628" name="Oval 43"/>
            <p:cNvSpPr>
              <a:spLocks noChangeArrowheads="1"/>
            </p:cNvSpPr>
            <p:nvPr/>
          </p:nvSpPr>
          <p:spPr bwMode="auto">
            <a:xfrm>
              <a:off x="7000892" y="2143116"/>
              <a:ext cx="142876" cy="142876"/>
            </a:xfrm>
            <a:prstGeom prst="ellipse">
              <a:avLst/>
            </a:prstGeom>
            <a:solidFill>
              <a:srgbClr val="339933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r" eaLnBrk="0" hangingPunct="0"/>
              <a:endParaRPr lang="en-CA" sz="2400"/>
            </a:p>
          </p:txBody>
        </p:sp>
        <p:sp>
          <p:nvSpPr>
            <p:cNvPr id="25629" name="Oval 44"/>
            <p:cNvSpPr>
              <a:spLocks noChangeArrowheads="1"/>
            </p:cNvSpPr>
            <p:nvPr/>
          </p:nvSpPr>
          <p:spPr bwMode="auto">
            <a:xfrm>
              <a:off x="6858016" y="1071546"/>
              <a:ext cx="142876" cy="142876"/>
            </a:xfrm>
            <a:prstGeom prst="ellipse">
              <a:avLst/>
            </a:prstGeom>
            <a:solidFill>
              <a:srgbClr val="339933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r" eaLnBrk="0" hangingPunct="0"/>
              <a:endParaRPr lang="en-CA" sz="2400"/>
            </a:p>
          </p:txBody>
        </p:sp>
        <p:sp>
          <p:nvSpPr>
            <p:cNvPr id="25630" name="Oval 46"/>
            <p:cNvSpPr>
              <a:spLocks noChangeArrowheads="1"/>
            </p:cNvSpPr>
            <p:nvPr/>
          </p:nvSpPr>
          <p:spPr bwMode="auto">
            <a:xfrm>
              <a:off x="6786578" y="2214554"/>
              <a:ext cx="142876" cy="142876"/>
            </a:xfrm>
            <a:prstGeom prst="ellipse">
              <a:avLst/>
            </a:prstGeom>
            <a:solidFill>
              <a:srgbClr val="339933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r" eaLnBrk="0" hangingPunct="0"/>
              <a:endParaRPr lang="en-CA" sz="2400"/>
            </a:p>
          </p:txBody>
        </p:sp>
        <p:sp>
          <p:nvSpPr>
            <p:cNvPr id="25631" name="Oval 47"/>
            <p:cNvSpPr>
              <a:spLocks noChangeArrowheads="1"/>
            </p:cNvSpPr>
            <p:nvPr/>
          </p:nvSpPr>
          <p:spPr bwMode="auto">
            <a:xfrm>
              <a:off x="7715272" y="1071546"/>
              <a:ext cx="142876" cy="142876"/>
            </a:xfrm>
            <a:prstGeom prst="ellipse">
              <a:avLst/>
            </a:prstGeom>
            <a:solidFill>
              <a:srgbClr val="339933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r" eaLnBrk="0" hangingPunct="0"/>
              <a:endParaRPr lang="en-CA" sz="2400"/>
            </a:p>
          </p:txBody>
        </p:sp>
        <p:sp>
          <p:nvSpPr>
            <p:cNvPr id="25632" name="Oval 48"/>
            <p:cNvSpPr>
              <a:spLocks noChangeArrowheads="1"/>
            </p:cNvSpPr>
            <p:nvPr/>
          </p:nvSpPr>
          <p:spPr bwMode="auto">
            <a:xfrm>
              <a:off x="5286380" y="2500306"/>
              <a:ext cx="142876" cy="142876"/>
            </a:xfrm>
            <a:prstGeom prst="ellipse">
              <a:avLst/>
            </a:prstGeom>
            <a:solidFill>
              <a:srgbClr val="339933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r" eaLnBrk="0" hangingPunct="0"/>
              <a:endParaRPr lang="en-CA" sz="2400"/>
            </a:p>
          </p:txBody>
        </p:sp>
        <p:sp>
          <p:nvSpPr>
            <p:cNvPr id="25633" name="Oval 49"/>
            <p:cNvSpPr>
              <a:spLocks noChangeArrowheads="1"/>
            </p:cNvSpPr>
            <p:nvPr/>
          </p:nvSpPr>
          <p:spPr bwMode="auto">
            <a:xfrm>
              <a:off x="5357818" y="1928802"/>
              <a:ext cx="142876" cy="142876"/>
            </a:xfrm>
            <a:prstGeom prst="ellipse">
              <a:avLst/>
            </a:prstGeom>
            <a:solidFill>
              <a:srgbClr val="339933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r" eaLnBrk="0" hangingPunct="0"/>
              <a:endParaRPr lang="en-CA" sz="2400"/>
            </a:p>
          </p:txBody>
        </p:sp>
      </p:grpSp>
      <p:sp>
        <p:nvSpPr>
          <p:cNvPr id="25605" name="Slide Number Placeholder 45"/>
          <p:cNvSpPr txBox="1">
            <a:spLocks noGrp="1"/>
          </p:cNvSpPr>
          <p:nvPr/>
        </p:nvSpPr>
        <p:spPr bwMode="auto">
          <a:xfrm>
            <a:off x="6134100" y="4633913"/>
            <a:ext cx="3009900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CA" sz="2000">
                <a:latin typeface="Tahoma" pitchFamily="34" charset="0"/>
              </a:rPr>
              <a:t>15 LIPs in Toronto (including Toronto–wide LIP) and 30 community-wide LIPs in the rest of Ontario</a:t>
            </a:r>
          </a:p>
        </p:txBody>
      </p:sp>
      <p:sp>
        <p:nvSpPr>
          <p:cNvPr id="25606" name="Oval 11"/>
          <p:cNvSpPr>
            <a:spLocks noChangeArrowheads="1"/>
          </p:cNvSpPr>
          <p:nvPr/>
        </p:nvSpPr>
        <p:spPr bwMode="auto">
          <a:xfrm flipH="1" flipV="1">
            <a:off x="5580063" y="4005263"/>
            <a:ext cx="142875" cy="146050"/>
          </a:xfrm>
          <a:prstGeom prst="ellipse">
            <a:avLst/>
          </a:prstGeom>
          <a:solidFill>
            <a:srgbClr val="33993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CA" sz="2400"/>
          </a:p>
        </p:txBody>
      </p:sp>
      <p:sp>
        <p:nvSpPr>
          <p:cNvPr id="25607" name="Oval 11"/>
          <p:cNvSpPr>
            <a:spLocks noChangeArrowheads="1"/>
          </p:cNvSpPr>
          <p:nvPr/>
        </p:nvSpPr>
        <p:spPr bwMode="auto">
          <a:xfrm>
            <a:off x="5003800" y="4508500"/>
            <a:ext cx="142875" cy="142875"/>
          </a:xfrm>
          <a:prstGeom prst="ellipse">
            <a:avLst/>
          </a:prstGeom>
          <a:solidFill>
            <a:srgbClr val="33993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CA" sz="2400"/>
          </a:p>
        </p:txBody>
      </p:sp>
      <p:sp>
        <p:nvSpPr>
          <p:cNvPr id="25608" name="Oval 11"/>
          <p:cNvSpPr>
            <a:spLocks noChangeArrowheads="1"/>
          </p:cNvSpPr>
          <p:nvPr/>
        </p:nvSpPr>
        <p:spPr bwMode="auto">
          <a:xfrm>
            <a:off x="5292725" y="4365625"/>
            <a:ext cx="142875" cy="142875"/>
          </a:xfrm>
          <a:prstGeom prst="ellipse">
            <a:avLst/>
          </a:prstGeom>
          <a:solidFill>
            <a:srgbClr val="33993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CA" sz="2400"/>
          </a:p>
        </p:txBody>
      </p:sp>
      <p:sp>
        <p:nvSpPr>
          <p:cNvPr id="25609" name="Oval 16"/>
          <p:cNvSpPr>
            <a:spLocks noChangeArrowheads="1"/>
          </p:cNvSpPr>
          <p:nvPr/>
        </p:nvSpPr>
        <p:spPr bwMode="auto">
          <a:xfrm>
            <a:off x="5076825" y="4724400"/>
            <a:ext cx="142875" cy="142875"/>
          </a:xfrm>
          <a:prstGeom prst="ellipse">
            <a:avLst/>
          </a:prstGeom>
          <a:solidFill>
            <a:srgbClr val="33993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CA" sz="2400"/>
          </a:p>
        </p:txBody>
      </p:sp>
      <p:sp>
        <p:nvSpPr>
          <p:cNvPr id="25610" name="Oval 16"/>
          <p:cNvSpPr>
            <a:spLocks noChangeArrowheads="1"/>
          </p:cNvSpPr>
          <p:nvPr/>
        </p:nvSpPr>
        <p:spPr bwMode="auto">
          <a:xfrm>
            <a:off x="4211638" y="5445125"/>
            <a:ext cx="142875" cy="142875"/>
          </a:xfrm>
          <a:prstGeom prst="ellipse">
            <a:avLst/>
          </a:prstGeom>
          <a:solidFill>
            <a:srgbClr val="33993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CA" sz="2400"/>
          </a:p>
        </p:txBody>
      </p:sp>
      <p:sp>
        <p:nvSpPr>
          <p:cNvPr id="25611" name="Oval 16"/>
          <p:cNvSpPr>
            <a:spLocks noChangeArrowheads="1"/>
          </p:cNvSpPr>
          <p:nvPr/>
        </p:nvSpPr>
        <p:spPr bwMode="auto">
          <a:xfrm>
            <a:off x="4140200" y="5229225"/>
            <a:ext cx="142875" cy="142875"/>
          </a:xfrm>
          <a:prstGeom prst="ellipse">
            <a:avLst/>
          </a:prstGeom>
          <a:solidFill>
            <a:srgbClr val="33993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CA" sz="2400"/>
          </a:p>
        </p:txBody>
      </p:sp>
      <p:sp>
        <p:nvSpPr>
          <p:cNvPr id="25612" name="Oval 11"/>
          <p:cNvSpPr>
            <a:spLocks noChangeArrowheads="1"/>
          </p:cNvSpPr>
          <p:nvPr/>
        </p:nvSpPr>
        <p:spPr bwMode="auto">
          <a:xfrm>
            <a:off x="4932363" y="4292600"/>
            <a:ext cx="142875" cy="142875"/>
          </a:xfrm>
          <a:prstGeom prst="ellipse">
            <a:avLst/>
          </a:prstGeom>
          <a:solidFill>
            <a:srgbClr val="33993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CA" sz="2400"/>
          </a:p>
        </p:txBody>
      </p:sp>
      <p:sp>
        <p:nvSpPr>
          <p:cNvPr id="25613" name="Oval 12"/>
          <p:cNvSpPr>
            <a:spLocks noChangeArrowheads="1"/>
          </p:cNvSpPr>
          <p:nvPr/>
        </p:nvSpPr>
        <p:spPr bwMode="auto">
          <a:xfrm>
            <a:off x="4500563" y="5013325"/>
            <a:ext cx="142875" cy="142875"/>
          </a:xfrm>
          <a:prstGeom prst="ellipse">
            <a:avLst/>
          </a:prstGeom>
          <a:solidFill>
            <a:srgbClr val="33993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CA" sz="2400"/>
          </a:p>
        </p:txBody>
      </p:sp>
      <p:sp>
        <p:nvSpPr>
          <p:cNvPr id="25614" name="Oval 29"/>
          <p:cNvSpPr>
            <a:spLocks noChangeArrowheads="1"/>
          </p:cNvSpPr>
          <p:nvPr/>
        </p:nvSpPr>
        <p:spPr bwMode="auto">
          <a:xfrm>
            <a:off x="4572000" y="4929188"/>
            <a:ext cx="214313" cy="214312"/>
          </a:xfrm>
          <a:prstGeom prst="ellipse">
            <a:avLst/>
          </a:prstGeom>
          <a:solidFill>
            <a:srgbClr val="92D050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CA" sz="2400"/>
          </a:p>
        </p:txBody>
      </p:sp>
      <p:sp>
        <p:nvSpPr>
          <p:cNvPr id="25615" name="Oval 12"/>
          <p:cNvSpPr>
            <a:spLocks noChangeArrowheads="1"/>
          </p:cNvSpPr>
          <p:nvPr/>
        </p:nvSpPr>
        <p:spPr bwMode="auto">
          <a:xfrm>
            <a:off x="4284663" y="4797425"/>
            <a:ext cx="142875" cy="142875"/>
          </a:xfrm>
          <a:prstGeom prst="ellipse">
            <a:avLst/>
          </a:prstGeom>
          <a:solidFill>
            <a:srgbClr val="33993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CA" sz="2400"/>
          </a:p>
        </p:txBody>
      </p:sp>
      <p:sp>
        <p:nvSpPr>
          <p:cNvPr id="25616" name="Oval 13"/>
          <p:cNvSpPr>
            <a:spLocks noChangeArrowheads="1"/>
          </p:cNvSpPr>
          <p:nvPr/>
        </p:nvSpPr>
        <p:spPr bwMode="auto">
          <a:xfrm>
            <a:off x="755650" y="3213100"/>
            <a:ext cx="142875" cy="142875"/>
          </a:xfrm>
          <a:prstGeom prst="ellipse">
            <a:avLst/>
          </a:prstGeom>
          <a:solidFill>
            <a:srgbClr val="33993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CA" sz="2400"/>
          </a:p>
        </p:txBody>
      </p:sp>
      <p:cxnSp>
        <p:nvCxnSpPr>
          <p:cNvPr id="52" name="Shape 51"/>
          <p:cNvCxnSpPr/>
          <p:nvPr/>
        </p:nvCxnSpPr>
        <p:spPr bwMode="auto">
          <a:xfrm flipV="1">
            <a:off x="4786313" y="3571875"/>
            <a:ext cx="2500312" cy="1500188"/>
          </a:xfrm>
          <a:prstGeom prst="straightConnector1">
            <a:avLst/>
          </a:prstGeom>
          <a:solidFill>
            <a:schemeClr val="accent1"/>
          </a:solidFill>
          <a:ln w="41275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618" name="Text Box 56"/>
          <p:cNvSpPr txBox="1">
            <a:spLocks noChangeArrowheads="1"/>
          </p:cNvSpPr>
          <p:nvPr/>
        </p:nvSpPr>
        <p:spPr bwMode="auto">
          <a:xfrm>
            <a:off x="381000" y="285750"/>
            <a:ext cx="42862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ahoma" pitchFamily="34" charset="0"/>
              </a:rPr>
              <a:t>45 LIPs throughout Ontario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49" name="Group 42"/>
          <p:cNvGrpSpPr>
            <a:grpSpLocks/>
          </p:cNvGrpSpPr>
          <p:nvPr/>
        </p:nvGrpSpPr>
        <p:grpSpPr bwMode="auto">
          <a:xfrm>
            <a:off x="0" y="700088"/>
            <a:ext cx="9144000" cy="5340350"/>
            <a:chOff x="-25" y="714379"/>
            <a:chExt cx="9144718" cy="5339972"/>
          </a:xfrm>
        </p:grpSpPr>
        <p:sp>
          <p:nvSpPr>
            <p:cNvPr id="44" name="Shape 43"/>
            <p:cNvSpPr/>
            <p:nvPr/>
          </p:nvSpPr>
          <p:spPr>
            <a:xfrm>
              <a:off x="-25" y="714379"/>
              <a:ext cx="8544596" cy="5339972"/>
            </a:xfrm>
            <a:prstGeom prst="swooshArrow">
              <a:avLst>
                <a:gd name="adj1" fmla="val 25000"/>
                <a:gd name="adj2" fmla="val 25000"/>
              </a:avLst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5" name="Oval 44"/>
            <p:cNvSpPr/>
            <p:nvPr/>
          </p:nvSpPr>
          <p:spPr>
            <a:xfrm>
              <a:off x="642963" y="4857461"/>
              <a:ext cx="196865" cy="196836"/>
            </a:xfrm>
            <a:prstGeom prst="ellipse">
              <a:avLst/>
            </a:prstGeom>
            <a:solidFill>
              <a:srgbClr val="3333CC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6" name="Freeform 45"/>
            <p:cNvSpPr/>
            <p:nvPr/>
          </p:nvSpPr>
          <p:spPr>
            <a:xfrm>
              <a:off x="814427" y="5133666"/>
              <a:ext cx="3114920" cy="295254"/>
            </a:xfrm>
            <a:custGeom>
              <a:avLst/>
              <a:gdLst>
                <a:gd name="connsiteX0" fmla="*/ 0 w 2801783"/>
                <a:gd name="connsiteY0" fmla="*/ 0 h 234699"/>
                <a:gd name="connsiteX1" fmla="*/ 2801783 w 2801783"/>
                <a:gd name="connsiteY1" fmla="*/ 0 h 234699"/>
                <a:gd name="connsiteX2" fmla="*/ 2801783 w 2801783"/>
                <a:gd name="connsiteY2" fmla="*/ 234699 h 234699"/>
                <a:gd name="connsiteX3" fmla="*/ 0 w 2801783"/>
                <a:gd name="connsiteY3" fmla="*/ 234699 h 234699"/>
                <a:gd name="connsiteX4" fmla="*/ 0 w 2801783"/>
                <a:gd name="connsiteY4" fmla="*/ 0 h 234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01783" h="234699">
                  <a:moveTo>
                    <a:pt x="0" y="0"/>
                  </a:moveTo>
                  <a:lnTo>
                    <a:pt x="2801783" y="0"/>
                  </a:lnTo>
                  <a:lnTo>
                    <a:pt x="2801783" y="234699"/>
                  </a:lnTo>
                  <a:lnTo>
                    <a:pt x="0" y="23469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04127" tIns="0" rIns="0" bIns="0"/>
            <a:lstStyle/>
            <a:p>
              <a:pPr defTabSz="622300">
                <a:lnSpc>
                  <a:spcPct val="90000"/>
                </a:lnSpc>
                <a:spcAft>
                  <a:spcPct val="35000"/>
                </a:spcAft>
                <a:tabLst>
                  <a:tab pos="285750" algn="l"/>
                </a:tabLst>
                <a:defRPr/>
              </a:pPr>
              <a:r>
                <a:rPr lang="en-CA" sz="1600">
                  <a:solidFill>
                    <a:srgbClr val="000000"/>
                  </a:solidFill>
                  <a:latin typeface="Tahoma" pitchFamily="34" charset="0"/>
                  <a:cs typeface="Arial" charset="0"/>
                </a:rPr>
                <a:t>1. Establish a partnership 	council</a:t>
              </a:r>
            </a:p>
          </p:txBody>
        </p:sp>
        <p:sp>
          <p:nvSpPr>
            <p:cNvPr id="47" name="Oval 46"/>
            <p:cNvSpPr/>
            <p:nvPr/>
          </p:nvSpPr>
          <p:spPr>
            <a:xfrm>
              <a:off x="1243086" y="4133612"/>
              <a:ext cx="307999" cy="307953"/>
            </a:xfrm>
            <a:prstGeom prst="ellipse">
              <a:avLst/>
            </a:prstGeom>
            <a:solidFill>
              <a:srgbClr val="3333CC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8" name="Freeform 47"/>
            <p:cNvSpPr/>
            <p:nvPr/>
          </p:nvSpPr>
          <p:spPr>
            <a:xfrm>
              <a:off x="1425662" y="4347909"/>
              <a:ext cx="2932343" cy="487329"/>
            </a:xfrm>
            <a:custGeom>
              <a:avLst/>
              <a:gdLst>
                <a:gd name="connsiteX0" fmla="*/ 0 w 4736430"/>
                <a:gd name="connsiteY0" fmla="*/ 0 h 486868"/>
                <a:gd name="connsiteX1" fmla="*/ 4736430 w 4736430"/>
                <a:gd name="connsiteY1" fmla="*/ 0 h 486868"/>
                <a:gd name="connsiteX2" fmla="*/ 4736430 w 4736430"/>
                <a:gd name="connsiteY2" fmla="*/ 486868 h 486868"/>
                <a:gd name="connsiteX3" fmla="*/ 0 w 4736430"/>
                <a:gd name="connsiteY3" fmla="*/ 486868 h 486868"/>
                <a:gd name="connsiteX4" fmla="*/ 0 w 4736430"/>
                <a:gd name="connsiteY4" fmla="*/ 0 h 486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36430" h="486868">
                  <a:moveTo>
                    <a:pt x="0" y="0"/>
                  </a:moveTo>
                  <a:lnTo>
                    <a:pt x="4736430" y="0"/>
                  </a:lnTo>
                  <a:lnTo>
                    <a:pt x="4736430" y="486868"/>
                  </a:lnTo>
                  <a:lnTo>
                    <a:pt x="0" y="48686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62982" tIns="0" rIns="0" bIns="0"/>
            <a:lstStyle/>
            <a:p>
              <a:pPr marL="228600" indent="-228600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CA" sz="1600">
                  <a:solidFill>
                    <a:schemeClr val="tx1"/>
                  </a:solidFill>
                  <a:latin typeface="Tahoma" pitchFamily="34" charset="0"/>
                  <a:cs typeface="Arial" charset="0"/>
                </a:rPr>
                <a:t>2. Create terms of reference for the partnership council</a:t>
              </a:r>
            </a:p>
          </p:txBody>
        </p:sp>
        <p:sp>
          <p:nvSpPr>
            <p:cNvPr id="49" name="Oval 48"/>
            <p:cNvSpPr/>
            <p:nvPr/>
          </p:nvSpPr>
          <p:spPr>
            <a:xfrm>
              <a:off x="2286155" y="3285947"/>
              <a:ext cx="409607" cy="409546"/>
            </a:xfrm>
            <a:prstGeom prst="ellipse">
              <a:avLst/>
            </a:prstGeom>
            <a:solidFill>
              <a:srgbClr val="3333CC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0" name="Freeform 49"/>
            <p:cNvSpPr/>
            <p:nvPr/>
          </p:nvSpPr>
          <p:spPr>
            <a:xfrm rot="10800000" flipV="1">
              <a:off x="2671948" y="3633584"/>
              <a:ext cx="4972440" cy="463517"/>
            </a:xfrm>
            <a:custGeom>
              <a:avLst/>
              <a:gdLst>
                <a:gd name="connsiteX0" fmla="*/ 0 w 4197866"/>
                <a:gd name="connsiteY0" fmla="*/ 0 h 464024"/>
                <a:gd name="connsiteX1" fmla="*/ 4197866 w 4197866"/>
                <a:gd name="connsiteY1" fmla="*/ 0 h 464024"/>
                <a:gd name="connsiteX2" fmla="*/ 4197866 w 4197866"/>
                <a:gd name="connsiteY2" fmla="*/ 464024 h 464024"/>
                <a:gd name="connsiteX3" fmla="*/ 0 w 4197866"/>
                <a:gd name="connsiteY3" fmla="*/ 464024 h 464024"/>
                <a:gd name="connsiteX4" fmla="*/ 0 w 4197866"/>
                <a:gd name="connsiteY4" fmla="*/ 0 h 4640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97866" h="464024">
                  <a:moveTo>
                    <a:pt x="4197866" y="464023"/>
                  </a:moveTo>
                  <a:lnTo>
                    <a:pt x="0" y="464023"/>
                  </a:lnTo>
                  <a:lnTo>
                    <a:pt x="0" y="1"/>
                  </a:lnTo>
                  <a:lnTo>
                    <a:pt x="4197866" y="1"/>
                  </a:lnTo>
                  <a:lnTo>
                    <a:pt x="4197866" y="464023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217310" tIns="0" rIns="0" bIns="1"/>
            <a:lstStyle/>
            <a:p>
              <a:pPr marL="228600" indent="-228600" defTabSz="2286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600">
                  <a:solidFill>
                    <a:schemeClr val="tx1"/>
                  </a:solidFill>
                  <a:latin typeface="Tahoma" pitchFamily="34" charset="0"/>
                  <a:cs typeface="Arial" charset="0"/>
                </a:rPr>
                <a:t>3. Conduct research and establish a comprehensive strategic plan to be implemented over three years</a:t>
              </a:r>
            </a:p>
          </p:txBody>
        </p:sp>
        <p:sp>
          <p:nvSpPr>
            <p:cNvPr id="51" name="Oval 50"/>
            <p:cNvSpPr/>
            <p:nvPr/>
          </p:nvSpPr>
          <p:spPr>
            <a:xfrm>
              <a:off x="3643574" y="2500190"/>
              <a:ext cx="528679" cy="530187"/>
            </a:xfrm>
            <a:prstGeom prst="ellipse">
              <a:avLst/>
            </a:prstGeom>
            <a:solidFill>
              <a:srgbClr val="3333CC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2" name="Freeform 51"/>
            <p:cNvSpPr/>
            <p:nvPr/>
          </p:nvSpPr>
          <p:spPr>
            <a:xfrm rot="10800000" flipV="1">
              <a:off x="4000789" y="2928784"/>
              <a:ext cx="4324690" cy="601620"/>
            </a:xfrm>
            <a:custGeom>
              <a:avLst/>
              <a:gdLst>
                <a:gd name="connsiteX0" fmla="*/ 0 w 3303315"/>
                <a:gd name="connsiteY0" fmla="*/ 0 h 601711"/>
                <a:gd name="connsiteX1" fmla="*/ 3303315 w 3303315"/>
                <a:gd name="connsiteY1" fmla="*/ 0 h 601711"/>
                <a:gd name="connsiteX2" fmla="*/ 3303315 w 3303315"/>
                <a:gd name="connsiteY2" fmla="*/ 601711 h 601711"/>
                <a:gd name="connsiteX3" fmla="*/ 0 w 3303315"/>
                <a:gd name="connsiteY3" fmla="*/ 601711 h 601711"/>
                <a:gd name="connsiteX4" fmla="*/ 0 w 3303315"/>
                <a:gd name="connsiteY4" fmla="*/ 0 h 601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03315" h="601711">
                  <a:moveTo>
                    <a:pt x="3303315" y="601710"/>
                  </a:moveTo>
                  <a:lnTo>
                    <a:pt x="0" y="601710"/>
                  </a:lnTo>
                  <a:lnTo>
                    <a:pt x="0" y="1"/>
                  </a:lnTo>
                  <a:lnTo>
                    <a:pt x="3303315" y="1"/>
                  </a:lnTo>
                  <a:lnTo>
                    <a:pt x="3303315" y="60171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280691" tIns="0" rIns="0" bIns="1"/>
            <a:lstStyle/>
            <a:p>
              <a:pPr marL="342900" indent="-342900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600" dirty="0">
                  <a:solidFill>
                    <a:srgbClr val="000000"/>
                  </a:solidFill>
                  <a:cs typeface="Arial" charset="0"/>
                </a:rPr>
                <a:t>  4. </a:t>
              </a:r>
              <a:r>
                <a:rPr lang="en-US" sz="1600" dirty="0">
                  <a:solidFill>
                    <a:srgbClr val="000000"/>
                  </a:solidFill>
                  <a:latin typeface="Tahoma" pitchFamily="34" charset="0"/>
                  <a:cs typeface="Arial" charset="0"/>
                </a:rPr>
                <a:t>Develop an annual action plan to address local priorities</a:t>
              </a:r>
              <a:endParaRPr lang="en-CA" sz="1600" dirty="0">
                <a:solidFill>
                  <a:srgbClr val="000000"/>
                </a:solidFill>
                <a:latin typeface="Tahoma" pitchFamily="34" charset="0"/>
                <a:cs typeface="Arial" charset="0"/>
              </a:endParaRPr>
            </a:p>
          </p:txBody>
        </p:sp>
        <p:sp>
          <p:nvSpPr>
            <p:cNvPr id="53" name="Oval 52"/>
            <p:cNvSpPr/>
            <p:nvPr/>
          </p:nvSpPr>
          <p:spPr>
            <a:xfrm>
              <a:off x="5072436" y="1928730"/>
              <a:ext cx="674740" cy="674640"/>
            </a:xfrm>
            <a:prstGeom prst="ellipse">
              <a:avLst/>
            </a:prstGeom>
            <a:solidFill>
              <a:srgbClr val="3333CC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4" name="Freeform 53"/>
            <p:cNvSpPr/>
            <p:nvPr/>
          </p:nvSpPr>
          <p:spPr>
            <a:xfrm>
              <a:off x="5458229" y="1857298"/>
              <a:ext cx="3686464" cy="927034"/>
            </a:xfrm>
            <a:custGeom>
              <a:avLst/>
              <a:gdLst>
                <a:gd name="connsiteX0" fmla="*/ 0 w 3851940"/>
                <a:gd name="connsiteY0" fmla="*/ 0 h 927571"/>
                <a:gd name="connsiteX1" fmla="*/ 3851940 w 3851940"/>
                <a:gd name="connsiteY1" fmla="*/ 0 h 927571"/>
                <a:gd name="connsiteX2" fmla="*/ 3851940 w 3851940"/>
                <a:gd name="connsiteY2" fmla="*/ 927571 h 927571"/>
                <a:gd name="connsiteX3" fmla="*/ 0 w 3851940"/>
                <a:gd name="connsiteY3" fmla="*/ 927571 h 927571"/>
                <a:gd name="connsiteX4" fmla="*/ 0 w 3851940"/>
                <a:gd name="connsiteY4" fmla="*/ 0 h 9275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51940" h="927571">
                  <a:moveTo>
                    <a:pt x="0" y="0"/>
                  </a:moveTo>
                  <a:lnTo>
                    <a:pt x="3851940" y="0"/>
                  </a:lnTo>
                  <a:lnTo>
                    <a:pt x="3851940" y="927571"/>
                  </a:lnTo>
                  <a:lnTo>
                    <a:pt x="0" y="92757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357654" tIns="0" rIns="0" bIns="0"/>
            <a:lstStyle/>
            <a:p>
              <a:pPr marL="285750" indent="-285750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600" dirty="0">
                  <a:solidFill>
                    <a:srgbClr val="000000"/>
                  </a:solidFill>
                  <a:latin typeface="Tahoma" pitchFamily="34" charset="0"/>
                  <a:cs typeface="Arial" charset="0"/>
                </a:rPr>
                <a:t> 5. </a:t>
              </a:r>
              <a:r>
                <a:rPr lang="en-US" sz="1600" dirty="0">
                  <a:solidFill>
                    <a:schemeClr val="tx1"/>
                  </a:solidFill>
                  <a:latin typeface="Tahoma" pitchFamily="34" charset="0"/>
                  <a:cs typeface="Arial" charset="0"/>
                </a:rPr>
                <a:t>Report on the implementation and execution of the action plan annually</a:t>
              </a:r>
              <a:endParaRPr lang="en-CA" sz="1600" dirty="0">
                <a:solidFill>
                  <a:schemeClr val="tx1"/>
                </a:solidFill>
                <a:latin typeface="Tahoma" pitchFamily="34" charset="0"/>
                <a:cs typeface="Arial" charset="0"/>
              </a:endParaRPr>
            </a:p>
          </p:txBody>
        </p:sp>
      </p:grpSp>
      <p:sp>
        <p:nvSpPr>
          <p:cNvPr id="32" name="Oval 31"/>
          <p:cNvSpPr/>
          <p:nvPr/>
        </p:nvSpPr>
        <p:spPr bwMode="auto">
          <a:xfrm>
            <a:off x="2627313" y="2133600"/>
            <a:ext cx="142875" cy="142875"/>
          </a:xfrm>
          <a:prstGeom prst="ellipse">
            <a:avLst/>
          </a:prstGeom>
          <a:solidFill>
            <a:srgbClr val="2E507A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5" name="Oval 4"/>
          <p:cNvSpPr/>
          <p:nvPr/>
        </p:nvSpPr>
        <p:spPr bwMode="auto">
          <a:xfrm>
            <a:off x="2552700" y="2344738"/>
            <a:ext cx="142875" cy="142875"/>
          </a:xfrm>
          <a:prstGeom prst="ellipse">
            <a:avLst/>
          </a:prstGeom>
          <a:solidFill>
            <a:srgbClr val="2E507A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6" name="Oval 5"/>
          <p:cNvSpPr/>
          <p:nvPr/>
        </p:nvSpPr>
        <p:spPr bwMode="auto">
          <a:xfrm>
            <a:off x="2552700" y="2844800"/>
            <a:ext cx="142875" cy="142875"/>
          </a:xfrm>
          <a:prstGeom prst="ellipse">
            <a:avLst/>
          </a:prstGeom>
          <a:solidFill>
            <a:srgbClr val="2E507A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7" name="Oval 6"/>
          <p:cNvSpPr/>
          <p:nvPr/>
        </p:nvSpPr>
        <p:spPr bwMode="auto">
          <a:xfrm>
            <a:off x="3910013" y="1987550"/>
            <a:ext cx="142875" cy="142875"/>
          </a:xfrm>
          <a:prstGeom prst="ellipse">
            <a:avLst/>
          </a:prstGeom>
          <a:solidFill>
            <a:srgbClr val="2E507A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8" name="Oval 7"/>
          <p:cNvSpPr/>
          <p:nvPr/>
        </p:nvSpPr>
        <p:spPr bwMode="auto">
          <a:xfrm>
            <a:off x="2838450" y="2273300"/>
            <a:ext cx="142875" cy="142875"/>
          </a:xfrm>
          <a:prstGeom prst="ellipse">
            <a:avLst/>
          </a:prstGeom>
          <a:solidFill>
            <a:srgbClr val="2E507A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9" name="Oval 8"/>
          <p:cNvSpPr/>
          <p:nvPr/>
        </p:nvSpPr>
        <p:spPr bwMode="auto">
          <a:xfrm>
            <a:off x="3409950" y="2416175"/>
            <a:ext cx="142875" cy="142875"/>
          </a:xfrm>
          <a:prstGeom prst="ellipse">
            <a:avLst/>
          </a:prstGeom>
          <a:solidFill>
            <a:srgbClr val="2E507A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10" name="Oval 9"/>
          <p:cNvSpPr/>
          <p:nvPr/>
        </p:nvSpPr>
        <p:spPr bwMode="auto">
          <a:xfrm>
            <a:off x="3052763" y="2701925"/>
            <a:ext cx="142875" cy="142875"/>
          </a:xfrm>
          <a:prstGeom prst="ellipse">
            <a:avLst/>
          </a:prstGeom>
          <a:solidFill>
            <a:srgbClr val="2E507A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11" name="Oval 10"/>
          <p:cNvSpPr/>
          <p:nvPr/>
        </p:nvSpPr>
        <p:spPr bwMode="auto">
          <a:xfrm>
            <a:off x="2981325" y="2416175"/>
            <a:ext cx="142875" cy="142875"/>
          </a:xfrm>
          <a:prstGeom prst="ellipse">
            <a:avLst/>
          </a:prstGeom>
          <a:solidFill>
            <a:srgbClr val="2E507A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12" name="Oval 11"/>
          <p:cNvSpPr/>
          <p:nvPr/>
        </p:nvSpPr>
        <p:spPr bwMode="auto">
          <a:xfrm>
            <a:off x="3767138" y="1844675"/>
            <a:ext cx="142875" cy="142875"/>
          </a:xfrm>
          <a:prstGeom prst="ellipse">
            <a:avLst/>
          </a:prstGeom>
          <a:solidFill>
            <a:srgbClr val="2E507A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13" name="Oval 12"/>
          <p:cNvSpPr/>
          <p:nvPr/>
        </p:nvSpPr>
        <p:spPr bwMode="auto">
          <a:xfrm>
            <a:off x="2552700" y="2559050"/>
            <a:ext cx="142875" cy="142875"/>
          </a:xfrm>
          <a:prstGeom prst="ellipse">
            <a:avLst/>
          </a:prstGeom>
          <a:solidFill>
            <a:srgbClr val="2E507A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dirty="0"/>
              <a:t> </a:t>
            </a:r>
          </a:p>
        </p:txBody>
      </p:sp>
      <p:sp>
        <p:nvSpPr>
          <p:cNvPr id="14" name="Oval 13"/>
          <p:cNvSpPr/>
          <p:nvPr/>
        </p:nvSpPr>
        <p:spPr bwMode="auto">
          <a:xfrm>
            <a:off x="2916238" y="1916113"/>
            <a:ext cx="142875" cy="142875"/>
          </a:xfrm>
          <a:prstGeom prst="ellipse">
            <a:avLst/>
          </a:prstGeom>
          <a:solidFill>
            <a:srgbClr val="2E507A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15" name="Oval 14"/>
          <p:cNvSpPr/>
          <p:nvPr/>
        </p:nvSpPr>
        <p:spPr bwMode="auto">
          <a:xfrm>
            <a:off x="2195513" y="2487613"/>
            <a:ext cx="142875" cy="142875"/>
          </a:xfrm>
          <a:prstGeom prst="ellipse">
            <a:avLst/>
          </a:prstGeom>
          <a:solidFill>
            <a:srgbClr val="2E507A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16" name="Oval 15"/>
          <p:cNvSpPr/>
          <p:nvPr/>
        </p:nvSpPr>
        <p:spPr bwMode="auto">
          <a:xfrm>
            <a:off x="2338388" y="2844800"/>
            <a:ext cx="142875" cy="142875"/>
          </a:xfrm>
          <a:prstGeom prst="ellipse">
            <a:avLst/>
          </a:prstGeom>
          <a:solidFill>
            <a:srgbClr val="2E507A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17" name="Oval 16"/>
          <p:cNvSpPr/>
          <p:nvPr/>
        </p:nvSpPr>
        <p:spPr bwMode="auto">
          <a:xfrm>
            <a:off x="4338638" y="1844675"/>
            <a:ext cx="142875" cy="142875"/>
          </a:xfrm>
          <a:prstGeom prst="ellipse">
            <a:avLst/>
          </a:prstGeom>
          <a:solidFill>
            <a:srgbClr val="2E507A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18" name="Oval 17"/>
          <p:cNvSpPr/>
          <p:nvPr/>
        </p:nvSpPr>
        <p:spPr bwMode="auto">
          <a:xfrm>
            <a:off x="3052763" y="2130425"/>
            <a:ext cx="142875" cy="142875"/>
          </a:xfrm>
          <a:prstGeom prst="ellipse">
            <a:avLst/>
          </a:prstGeom>
          <a:solidFill>
            <a:srgbClr val="2E507A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19" name="Oval 18"/>
          <p:cNvSpPr/>
          <p:nvPr/>
        </p:nvSpPr>
        <p:spPr bwMode="auto">
          <a:xfrm>
            <a:off x="3419475" y="1916113"/>
            <a:ext cx="142875" cy="142875"/>
          </a:xfrm>
          <a:prstGeom prst="ellipse">
            <a:avLst/>
          </a:prstGeom>
          <a:solidFill>
            <a:srgbClr val="2E507A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0" name="Oval 19"/>
          <p:cNvSpPr/>
          <p:nvPr/>
        </p:nvSpPr>
        <p:spPr bwMode="auto">
          <a:xfrm>
            <a:off x="4267200" y="1987550"/>
            <a:ext cx="142875" cy="142875"/>
          </a:xfrm>
          <a:prstGeom prst="ellipse">
            <a:avLst/>
          </a:prstGeom>
          <a:solidFill>
            <a:srgbClr val="2E507A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2" name="Oval 21"/>
          <p:cNvSpPr/>
          <p:nvPr/>
        </p:nvSpPr>
        <p:spPr bwMode="auto">
          <a:xfrm>
            <a:off x="3624263" y="2201863"/>
            <a:ext cx="142875" cy="142875"/>
          </a:xfrm>
          <a:prstGeom prst="ellipse">
            <a:avLst/>
          </a:prstGeom>
          <a:solidFill>
            <a:srgbClr val="2E507A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3" name="Oval 22"/>
          <p:cNvSpPr/>
          <p:nvPr/>
        </p:nvSpPr>
        <p:spPr bwMode="auto">
          <a:xfrm>
            <a:off x="3624263" y="1987550"/>
            <a:ext cx="142875" cy="142875"/>
          </a:xfrm>
          <a:prstGeom prst="ellipse">
            <a:avLst/>
          </a:prstGeom>
          <a:solidFill>
            <a:srgbClr val="2E507A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4" name="Oval 23"/>
          <p:cNvSpPr/>
          <p:nvPr/>
        </p:nvSpPr>
        <p:spPr bwMode="auto">
          <a:xfrm>
            <a:off x="3767138" y="2130425"/>
            <a:ext cx="142875" cy="142875"/>
          </a:xfrm>
          <a:prstGeom prst="ellipse">
            <a:avLst/>
          </a:prstGeom>
          <a:solidFill>
            <a:srgbClr val="2E507A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5" name="Oval 24"/>
          <p:cNvSpPr/>
          <p:nvPr/>
        </p:nvSpPr>
        <p:spPr bwMode="auto">
          <a:xfrm>
            <a:off x="3267075" y="2701925"/>
            <a:ext cx="142875" cy="142875"/>
          </a:xfrm>
          <a:prstGeom prst="ellipse">
            <a:avLst/>
          </a:prstGeom>
          <a:solidFill>
            <a:srgbClr val="2E507A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6" name="Oval 25"/>
          <p:cNvSpPr/>
          <p:nvPr/>
        </p:nvSpPr>
        <p:spPr bwMode="auto">
          <a:xfrm>
            <a:off x="2195513" y="2701925"/>
            <a:ext cx="142875" cy="142875"/>
          </a:xfrm>
          <a:prstGeom prst="ellipse">
            <a:avLst/>
          </a:prstGeom>
          <a:solidFill>
            <a:srgbClr val="2E507A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7" name="Oval 26"/>
          <p:cNvSpPr/>
          <p:nvPr/>
        </p:nvSpPr>
        <p:spPr bwMode="auto">
          <a:xfrm>
            <a:off x="3563938" y="1700213"/>
            <a:ext cx="142875" cy="142875"/>
          </a:xfrm>
          <a:prstGeom prst="ellipse">
            <a:avLst/>
          </a:prstGeom>
          <a:solidFill>
            <a:srgbClr val="2E507A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8" name="Oval 27"/>
          <p:cNvSpPr/>
          <p:nvPr/>
        </p:nvSpPr>
        <p:spPr bwMode="auto">
          <a:xfrm>
            <a:off x="4124325" y="1773238"/>
            <a:ext cx="142875" cy="142875"/>
          </a:xfrm>
          <a:prstGeom prst="ellipse">
            <a:avLst/>
          </a:prstGeom>
          <a:solidFill>
            <a:srgbClr val="2E507A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9" name="Oval 28"/>
          <p:cNvSpPr/>
          <p:nvPr/>
        </p:nvSpPr>
        <p:spPr bwMode="auto">
          <a:xfrm>
            <a:off x="3195638" y="2273300"/>
            <a:ext cx="142875" cy="142875"/>
          </a:xfrm>
          <a:prstGeom prst="ellipse">
            <a:avLst/>
          </a:prstGeom>
          <a:solidFill>
            <a:srgbClr val="2E507A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0" name="Oval 29"/>
          <p:cNvSpPr/>
          <p:nvPr/>
        </p:nvSpPr>
        <p:spPr bwMode="auto">
          <a:xfrm>
            <a:off x="3267075" y="2487613"/>
            <a:ext cx="142875" cy="142875"/>
          </a:xfrm>
          <a:prstGeom prst="ellipse">
            <a:avLst/>
          </a:prstGeom>
          <a:solidFill>
            <a:srgbClr val="2E507A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1" name="Oval 30"/>
          <p:cNvSpPr/>
          <p:nvPr/>
        </p:nvSpPr>
        <p:spPr bwMode="auto">
          <a:xfrm>
            <a:off x="2409825" y="2487613"/>
            <a:ext cx="142875" cy="142875"/>
          </a:xfrm>
          <a:prstGeom prst="ellipse">
            <a:avLst/>
          </a:prstGeom>
          <a:solidFill>
            <a:srgbClr val="2E507A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3" name="Oval 32"/>
          <p:cNvSpPr/>
          <p:nvPr/>
        </p:nvSpPr>
        <p:spPr bwMode="auto">
          <a:xfrm>
            <a:off x="3203575" y="1916113"/>
            <a:ext cx="142875" cy="142875"/>
          </a:xfrm>
          <a:prstGeom prst="ellipse">
            <a:avLst/>
          </a:prstGeom>
          <a:solidFill>
            <a:srgbClr val="2E507A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4" name="Oval 33"/>
          <p:cNvSpPr/>
          <p:nvPr/>
        </p:nvSpPr>
        <p:spPr bwMode="auto">
          <a:xfrm>
            <a:off x="4052888" y="1916113"/>
            <a:ext cx="142875" cy="142875"/>
          </a:xfrm>
          <a:prstGeom prst="ellipse">
            <a:avLst/>
          </a:prstGeom>
          <a:solidFill>
            <a:srgbClr val="2E507A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5" name="Oval 34"/>
          <p:cNvSpPr/>
          <p:nvPr/>
        </p:nvSpPr>
        <p:spPr bwMode="auto">
          <a:xfrm>
            <a:off x="2838450" y="2630488"/>
            <a:ext cx="142875" cy="142875"/>
          </a:xfrm>
          <a:prstGeom prst="ellipse">
            <a:avLst/>
          </a:prstGeom>
          <a:solidFill>
            <a:srgbClr val="2E507A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6" name="Oval 35"/>
          <p:cNvSpPr/>
          <p:nvPr/>
        </p:nvSpPr>
        <p:spPr bwMode="auto">
          <a:xfrm>
            <a:off x="3409950" y="2201863"/>
            <a:ext cx="142875" cy="142875"/>
          </a:xfrm>
          <a:prstGeom prst="ellipse">
            <a:avLst/>
          </a:prstGeom>
          <a:solidFill>
            <a:srgbClr val="2E507A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7" name="Oval 36"/>
          <p:cNvSpPr/>
          <p:nvPr/>
        </p:nvSpPr>
        <p:spPr bwMode="auto">
          <a:xfrm>
            <a:off x="3124200" y="2559050"/>
            <a:ext cx="142875" cy="142875"/>
          </a:xfrm>
          <a:prstGeom prst="ellipse">
            <a:avLst/>
          </a:prstGeom>
          <a:solidFill>
            <a:srgbClr val="2E507A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8" name="Oval 37"/>
          <p:cNvSpPr/>
          <p:nvPr/>
        </p:nvSpPr>
        <p:spPr bwMode="auto">
          <a:xfrm>
            <a:off x="2767013" y="2487613"/>
            <a:ext cx="142875" cy="142875"/>
          </a:xfrm>
          <a:prstGeom prst="ellipse">
            <a:avLst/>
          </a:prstGeom>
          <a:solidFill>
            <a:srgbClr val="2E507A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9" name="Oval 38"/>
          <p:cNvSpPr/>
          <p:nvPr/>
        </p:nvSpPr>
        <p:spPr bwMode="auto">
          <a:xfrm>
            <a:off x="2409825" y="2701925"/>
            <a:ext cx="142875" cy="142875"/>
          </a:xfrm>
          <a:prstGeom prst="ellipse">
            <a:avLst/>
          </a:prstGeom>
          <a:solidFill>
            <a:srgbClr val="2E507A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7684" name="Rectangle 40"/>
          <p:cNvSpPr>
            <a:spLocks noChangeArrowheads="1"/>
          </p:cNvSpPr>
          <p:nvPr/>
        </p:nvSpPr>
        <p:spPr bwMode="auto">
          <a:xfrm>
            <a:off x="323850" y="620713"/>
            <a:ext cx="4999038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3200">
                <a:solidFill>
                  <a:schemeClr val="tx2"/>
                </a:solidFill>
                <a:latin typeface="Tahoma" pitchFamily="34" charset="0"/>
              </a:rPr>
              <a:t>Stages in the LIPs Process</a:t>
            </a:r>
            <a:r>
              <a:rPr lang="en-CA" sz="2800">
                <a:solidFill>
                  <a:schemeClr val="tx2"/>
                </a:solidFill>
              </a:rPr>
              <a:t> </a:t>
            </a:r>
          </a:p>
          <a:p>
            <a:endParaRPr lang="en-CA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27685" name="Slide Number Placeholder 54"/>
          <p:cNvSpPr txBox="1">
            <a:spLocks noGrp="1"/>
          </p:cNvSpPr>
          <p:nvPr/>
        </p:nvSpPr>
        <p:spPr bwMode="auto">
          <a:xfrm>
            <a:off x="6858000" y="628650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en-CA"/>
          </a:p>
        </p:txBody>
      </p:sp>
      <p:sp>
        <p:nvSpPr>
          <p:cNvPr id="57" name="Oval 56"/>
          <p:cNvSpPr/>
          <p:nvPr/>
        </p:nvSpPr>
        <p:spPr bwMode="auto">
          <a:xfrm>
            <a:off x="1258888" y="3500438"/>
            <a:ext cx="142875" cy="142875"/>
          </a:xfrm>
          <a:prstGeom prst="ellipse">
            <a:avLst/>
          </a:prstGeom>
          <a:solidFill>
            <a:srgbClr val="2E507A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58" name="Oval 57"/>
          <p:cNvSpPr/>
          <p:nvPr/>
        </p:nvSpPr>
        <p:spPr bwMode="auto">
          <a:xfrm>
            <a:off x="755650" y="3429000"/>
            <a:ext cx="142875" cy="142875"/>
          </a:xfrm>
          <a:prstGeom prst="ellipse">
            <a:avLst/>
          </a:prstGeom>
          <a:solidFill>
            <a:srgbClr val="2E507A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59" name="Oval 58"/>
          <p:cNvSpPr/>
          <p:nvPr/>
        </p:nvSpPr>
        <p:spPr bwMode="auto">
          <a:xfrm>
            <a:off x="611188" y="3716338"/>
            <a:ext cx="142875" cy="142875"/>
          </a:xfrm>
          <a:prstGeom prst="ellipse">
            <a:avLst/>
          </a:prstGeom>
          <a:solidFill>
            <a:srgbClr val="2E507A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60" name="Oval 59"/>
          <p:cNvSpPr/>
          <p:nvPr/>
        </p:nvSpPr>
        <p:spPr bwMode="auto">
          <a:xfrm>
            <a:off x="971550" y="3860800"/>
            <a:ext cx="142875" cy="142875"/>
          </a:xfrm>
          <a:prstGeom prst="ellipse">
            <a:avLst/>
          </a:prstGeom>
          <a:solidFill>
            <a:srgbClr val="2E507A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61" name="Oval 60"/>
          <p:cNvSpPr/>
          <p:nvPr/>
        </p:nvSpPr>
        <p:spPr bwMode="auto">
          <a:xfrm>
            <a:off x="755650" y="3860800"/>
            <a:ext cx="142875" cy="142875"/>
          </a:xfrm>
          <a:prstGeom prst="ellipse">
            <a:avLst/>
          </a:prstGeom>
          <a:solidFill>
            <a:srgbClr val="2E507A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62" name="Oval 61"/>
          <p:cNvSpPr/>
          <p:nvPr/>
        </p:nvSpPr>
        <p:spPr bwMode="auto">
          <a:xfrm>
            <a:off x="827088" y="3716338"/>
            <a:ext cx="142875" cy="142875"/>
          </a:xfrm>
          <a:prstGeom prst="ellipse">
            <a:avLst/>
          </a:prstGeom>
          <a:solidFill>
            <a:srgbClr val="2E507A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63" name="Oval 62"/>
          <p:cNvSpPr/>
          <p:nvPr/>
        </p:nvSpPr>
        <p:spPr bwMode="auto">
          <a:xfrm>
            <a:off x="1116013" y="3644900"/>
            <a:ext cx="142875" cy="142875"/>
          </a:xfrm>
          <a:prstGeom prst="ellipse">
            <a:avLst/>
          </a:prstGeom>
          <a:solidFill>
            <a:srgbClr val="2E507A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64" name="Oval 63"/>
          <p:cNvSpPr/>
          <p:nvPr/>
        </p:nvSpPr>
        <p:spPr bwMode="auto">
          <a:xfrm>
            <a:off x="971550" y="3500438"/>
            <a:ext cx="142875" cy="142875"/>
          </a:xfrm>
          <a:prstGeom prst="ellipse">
            <a:avLst/>
          </a:prstGeom>
          <a:solidFill>
            <a:srgbClr val="2E507A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65" name="Oval 64"/>
          <p:cNvSpPr/>
          <p:nvPr/>
        </p:nvSpPr>
        <p:spPr bwMode="auto">
          <a:xfrm>
            <a:off x="755650" y="4076700"/>
            <a:ext cx="142875" cy="142875"/>
          </a:xfrm>
          <a:prstGeom prst="ellipse">
            <a:avLst/>
          </a:prstGeom>
          <a:solidFill>
            <a:srgbClr val="2E507A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66" name="Oval 65"/>
          <p:cNvSpPr/>
          <p:nvPr/>
        </p:nvSpPr>
        <p:spPr bwMode="auto">
          <a:xfrm>
            <a:off x="539750" y="3933825"/>
            <a:ext cx="142875" cy="142875"/>
          </a:xfrm>
          <a:prstGeom prst="ellipse">
            <a:avLst/>
          </a:prstGeom>
          <a:solidFill>
            <a:srgbClr val="2E507A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67" name="Oval 66"/>
          <p:cNvSpPr/>
          <p:nvPr/>
        </p:nvSpPr>
        <p:spPr bwMode="auto">
          <a:xfrm>
            <a:off x="611188" y="4221163"/>
            <a:ext cx="142875" cy="142875"/>
          </a:xfrm>
          <a:prstGeom prst="ellipse">
            <a:avLst/>
          </a:prstGeom>
          <a:solidFill>
            <a:srgbClr val="2E507A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2"/>
          <p:cNvSpPr txBox="1">
            <a:spLocks noChangeArrowheads="1"/>
          </p:cNvSpPr>
          <p:nvPr/>
        </p:nvSpPr>
        <p:spPr bwMode="auto">
          <a:xfrm>
            <a:off x="457200" y="533400"/>
            <a:ext cx="822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0" y="117475"/>
            <a:ext cx="9144000" cy="674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Aft>
                <a:spcPct val="100000"/>
              </a:spcAft>
              <a:buFont typeface="Wingdings" pitchFamily="2" charset="2"/>
              <a:buNone/>
              <a:tabLst>
                <a:tab pos="571500" algn="l"/>
              </a:tabLst>
              <a:defRPr/>
            </a:pPr>
            <a:r>
              <a:rPr lang="en-US" sz="3600" b="1" dirty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Opportunities the LIPs Present</a:t>
            </a:r>
          </a:p>
          <a:p>
            <a:pPr marL="342900" indent="-342900">
              <a:spcAft>
                <a:spcPct val="100000"/>
              </a:spcAft>
              <a:buFont typeface="Wingdings" pitchFamily="2" charset="2"/>
              <a:buChar char="Ø"/>
              <a:tabLst>
                <a:tab pos="571500" algn="l"/>
              </a:tabLst>
              <a:defRPr/>
            </a:pPr>
            <a:r>
              <a:rPr lang="en-US" sz="2400" dirty="0">
                <a:latin typeface="Tahoma" pitchFamily="34" charset="0"/>
              </a:rPr>
              <a:t>Engage all levels of government in a partnership to achieve more comprehensive planning on immigration and settlement </a:t>
            </a:r>
          </a:p>
          <a:p>
            <a:pPr marL="342900" indent="-342900">
              <a:spcAft>
                <a:spcPct val="100000"/>
              </a:spcAft>
              <a:buFont typeface="Wingdings" pitchFamily="2" charset="2"/>
              <a:buChar char="Ø"/>
              <a:tabLst>
                <a:tab pos="571500" algn="l"/>
              </a:tabLst>
              <a:defRPr/>
            </a:pPr>
            <a:r>
              <a:rPr lang="en-US" sz="2400" dirty="0">
                <a:latin typeface="Tahoma" pitchFamily="34" charset="0"/>
              </a:rPr>
              <a:t>Improve focus: Stakeholders and partners work toward common goals</a:t>
            </a:r>
          </a:p>
          <a:p>
            <a:pPr marL="342900" indent="-342900">
              <a:spcAft>
                <a:spcPct val="100000"/>
              </a:spcAft>
              <a:buFont typeface="Wingdings" pitchFamily="2" charset="2"/>
              <a:buChar char="Ø"/>
              <a:tabLst>
                <a:tab pos="571500" algn="l"/>
              </a:tabLst>
              <a:defRPr/>
            </a:pPr>
            <a:r>
              <a:rPr lang="en-US" sz="2400" dirty="0">
                <a:latin typeface="Tahoma" pitchFamily="34" charset="0"/>
              </a:rPr>
              <a:t>Broaden responsibility and accountability for achieving collective outcomes</a:t>
            </a:r>
          </a:p>
          <a:p>
            <a:pPr marL="342900" indent="-342900">
              <a:spcAft>
                <a:spcPct val="100000"/>
              </a:spcAft>
              <a:buFont typeface="Wingdings" pitchFamily="2" charset="2"/>
              <a:buChar char="Ø"/>
              <a:tabLst>
                <a:tab pos="571500" algn="l"/>
              </a:tabLst>
              <a:defRPr/>
            </a:pPr>
            <a:r>
              <a:rPr lang="en-US" sz="2400" dirty="0">
                <a:latin typeface="Tahoma" pitchFamily="34" charset="0"/>
              </a:rPr>
              <a:t>Induce municipalities and communities to play a larger role in planning for and guiding immigration and settlement</a:t>
            </a:r>
          </a:p>
          <a:p>
            <a:pPr marL="342900" indent="-342900">
              <a:spcAft>
                <a:spcPct val="100000"/>
              </a:spcAft>
              <a:buFont typeface="Wingdings" pitchFamily="2" charset="2"/>
              <a:buChar char="Ø"/>
              <a:tabLst>
                <a:tab pos="571500" algn="l"/>
              </a:tabLst>
              <a:defRPr/>
            </a:pPr>
            <a:r>
              <a:rPr lang="en-US" sz="2400" dirty="0">
                <a:latin typeface="Tahoma" pitchFamily="34" charset="0"/>
              </a:rPr>
              <a:t>Utilize the tremendous amount of tacit knowledge and expertise available at the local level to enhance planning and to arrive at solutions attuned to local needs and capacities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2"/>
          <p:cNvSpPr txBox="1">
            <a:spLocks noChangeArrowheads="1"/>
          </p:cNvSpPr>
          <p:nvPr/>
        </p:nvSpPr>
        <p:spPr bwMode="auto">
          <a:xfrm>
            <a:off x="457200" y="533400"/>
            <a:ext cx="822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1746" name="Text Box 3"/>
          <p:cNvSpPr txBox="1">
            <a:spLocks noChangeArrowheads="1"/>
          </p:cNvSpPr>
          <p:nvPr/>
        </p:nvSpPr>
        <p:spPr bwMode="auto">
          <a:xfrm>
            <a:off x="0" y="304800"/>
            <a:ext cx="8915400" cy="637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Aft>
                <a:spcPct val="100000"/>
              </a:spcAft>
              <a:buFont typeface="Wingdings" pitchFamily="2" charset="2"/>
              <a:buChar char="Ø"/>
              <a:tabLst>
                <a:tab pos="571500" algn="l"/>
              </a:tabLst>
            </a:pPr>
            <a:r>
              <a:rPr lang="en-US" sz="2400">
                <a:latin typeface="Tahoma" pitchFamily="34" charset="0"/>
              </a:rPr>
              <a:t>Expand the breadth of stakeholders: municipal and/or regional government, settlement agencies, universal service providers, ethnocultural organizations, local associations, school boards, hospitals, police departments, seniors services, language instruction providers, employment networks, health associations, legal services …</a:t>
            </a:r>
          </a:p>
          <a:p>
            <a:pPr marL="342900" indent="-342900">
              <a:spcAft>
                <a:spcPct val="100000"/>
              </a:spcAft>
              <a:buFont typeface="Wingdings" pitchFamily="2" charset="2"/>
              <a:buChar char="Ø"/>
              <a:tabLst>
                <a:tab pos="571500" algn="l"/>
              </a:tabLst>
            </a:pPr>
            <a:r>
              <a:rPr lang="en-US" sz="2400">
                <a:latin typeface="Tahoma" pitchFamily="34" charset="0"/>
              </a:rPr>
              <a:t>Improve community consultation and buy-in: Involvement of immigrants and members of the host community in identifying needs, gaps, and strengths of the community, as well as possible solutions</a:t>
            </a:r>
          </a:p>
          <a:p>
            <a:pPr marL="342900" indent="-342900">
              <a:spcAft>
                <a:spcPct val="100000"/>
              </a:spcAft>
              <a:buFont typeface="Wingdings" pitchFamily="2" charset="2"/>
              <a:buChar char="Ø"/>
              <a:tabLst>
                <a:tab pos="571500" algn="l"/>
              </a:tabLst>
            </a:pPr>
            <a:r>
              <a:rPr lang="en-US" sz="2400">
                <a:latin typeface="Tahoma" pitchFamily="34" charset="0"/>
              </a:rPr>
              <a:t>Facilitate the sharing of knowledge and information  </a:t>
            </a:r>
          </a:p>
          <a:p>
            <a:pPr marL="342900" indent="-342900">
              <a:spcAft>
                <a:spcPct val="100000"/>
              </a:spcAft>
              <a:tabLst>
                <a:tab pos="571500" algn="l"/>
              </a:tabLst>
            </a:pPr>
            <a:endParaRPr lang="en-US" sz="2400">
              <a:latin typeface="Tahoma" pitchFamily="34" charset="0"/>
            </a:endParaRPr>
          </a:p>
          <a:p>
            <a:pPr marL="342900" indent="-342900">
              <a:spcAft>
                <a:spcPct val="100000"/>
              </a:spcAft>
              <a:tabLst>
                <a:tab pos="571500" algn="l"/>
              </a:tabLst>
            </a:pPr>
            <a:endParaRPr lang="en-US" sz="24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2"/>
          <p:cNvSpPr txBox="1">
            <a:spLocks noChangeArrowheads="1"/>
          </p:cNvSpPr>
          <p:nvPr/>
        </p:nvSpPr>
        <p:spPr bwMode="auto">
          <a:xfrm>
            <a:off x="457200" y="533400"/>
            <a:ext cx="822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0" y="323850"/>
            <a:ext cx="9144000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Aft>
                <a:spcPct val="100000"/>
              </a:spcAft>
              <a:buFont typeface="Wingdings" pitchFamily="2" charset="2"/>
              <a:buNone/>
              <a:tabLst>
                <a:tab pos="571500" algn="l"/>
              </a:tabLst>
              <a:defRPr/>
            </a:pPr>
            <a:r>
              <a:rPr lang="en-US" sz="3600" b="1" dirty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Challenges the LIPS Face</a:t>
            </a:r>
          </a:p>
          <a:p>
            <a:pPr marL="342900" indent="-342900">
              <a:spcAft>
                <a:spcPct val="100000"/>
              </a:spcAft>
              <a:buFont typeface="Wingdings" pitchFamily="2" charset="2"/>
              <a:buChar char="Ø"/>
              <a:tabLst>
                <a:tab pos="571500" algn="l"/>
              </a:tabLst>
              <a:defRPr/>
            </a:pPr>
            <a:r>
              <a:rPr lang="en-US" sz="2400" dirty="0">
                <a:latin typeface="Tahoma" pitchFamily="34" charset="0"/>
              </a:rPr>
              <a:t>Information sharing capacity: process for sharing information across the LIPs and for transferring promising practices</a:t>
            </a:r>
          </a:p>
          <a:p>
            <a:pPr marL="342900" indent="-342900">
              <a:spcAft>
                <a:spcPct val="100000"/>
              </a:spcAft>
              <a:buFont typeface="Wingdings" pitchFamily="2" charset="2"/>
              <a:buChar char="Ø"/>
              <a:tabLst>
                <a:tab pos="571500" algn="l"/>
              </a:tabLst>
              <a:defRPr/>
            </a:pPr>
            <a:r>
              <a:rPr lang="en-US" sz="2400" dirty="0">
                <a:latin typeface="Tahoma" pitchFamily="34" charset="0"/>
              </a:rPr>
              <a:t>Research capacity: baseline measures, needs and gaps assessment, outcome measurement</a:t>
            </a:r>
          </a:p>
          <a:p>
            <a:pPr marL="342900" indent="-342900">
              <a:spcAft>
                <a:spcPct val="100000"/>
              </a:spcAft>
              <a:buFont typeface="Wingdings" pitchFamily="2" charset="2"/>
              <a:buChar char="Ø"/>
              <a:tabLst>
                <a:tab pos="571500" algn="l"/>
              </a:tabLst>
              <a:defRPr/>
            </a:pPr>
            <a:r>
              <a:rPr lang="en-US" sz="2400" dirty="0">
                <a:latin typeface="Tahoma" pitchFamily="34" charset="0"/>
              </a:rPr>
              <a:t>Efficiency: process for avoiding duplication of effort across LIPs </a:t>
            </a:r>
          </a:p>
          <a:p>
            <a:pPr marL="342900" indent="-342900">
              <a:spcAft>
                <a:spcPct val="100000"/>
              </a:spcAft>
              <a:buFont typeface="Wingdings" pitchFamily="2" charset="2"/>
              <a:buChar char="Ø"/>
              <a:tabLst>
                <a:tab pos="571500" algn="l"/>
              </a:tabLst>
              <a:defRPr/>
            </a:pPr>
            <a:r>
              <a:rPr lang="en-US" sz="2400" dirty="0">
                <a:latin typeface="Tahoma" pitchFamily="34" charset="0"/>
              </a:rPr>
              <a:t>Addressing cross-cutting issues that affect all LIPs  </a:t>
            </a:r>
          </a:p>
          <a:p>
            <a:pPr marL="342900" indent="-342900">
              <a:spcAft>
                <a:spcPct val="100000"/>
              </a:spcAft>
              <a:buFont typeface="Wingdings" pitchFamily="2" charset="2"/>
              <a:buNone/>
              <a:tabLst>
                <a:tab pos="571500" algn="l"/>
              </a:tabLst>
              <a:defRPr/>
            </a:pPr>
            <a:r>
              <a:rPr lang="en-US" sz="2400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028700"/>
            <a:ext cx="8763000" cy="5829300"/>
          </a:xfrm>
        </p:spPr>
        <p:txBody>
          <a:bodyPr/>
          <a:lstStyle/>
          <a:p>
            <a:pPr marL="352425" indent="-352425" eaLnBrk="1" hangingPunct="1">
              <a:lnSpc>
                <a:spcPct val="80000"/>
              </a:lnSpc>
              <a:spcAft>
                <a:spcPct val="100000"/>
              </a:spcAft>
              <a:buFont typeface="Wingdings" pitchFamily="2" charset="2"/>
              <a:buChar char="Ø"/>
            </a:pPr>
            <a:r>
              <a:rPr lang="en-US" sz="2400" smtClean="0">
                <a:latin typeface="Tahoma" pitchFamily="34" charset="0"/>
              </a:rPr>
              <a:t>A multidisciplinary alliance of universities, colleges and communities aimed at developing and testing measures to attract and fully integrate immigrants and minorities in cities across Ontario</a:t>
            </a:r>
          </a:p>
          <a:p>
            <a:pPr marL="352425" indent="-352425" eaLnBrk="1" hangingPunct="1">
              <a:lnSpc>
                <a:spcPct val="80000"/>
              </a:lnSpc>
              <a:spcAft>
                <a:spcPct val="100000"/>
              </a:spcAft>
              <a:buFont typeface="Wingdings" pitchFamily="2" charset="2"/>
              <a:buChar char="Ø"/>
            </a:pPr>
            <a:r>
              <a:rPr lang="en-US" sz="2400" smtClean="0">
                <a:latin typeface="Tahoma" pitchFamily="34" charset="0"/>
              </a:rPr>
              <a:t>Base funding from a Community-University Research Alliance Grant from the Social Sciences and Humanities Research Council of Canada</a:t>
            </a:r>
          </a:p>
          <a:p>
            <a:pPr marL="352425" indent="-352425" eaLnBrk="1" hangingPunct="1">
              <a:lnSpc>
                <a:spcPct val="80000"/>
              </a:lnSpc>
              <a:spcAft>
                <a:spcPct val="100000"/>
              </a:spcAft>
              <a:buFont typeface="Wingdings" pitchFamily="2" charset="2"/>
              <a:buChar char="Ø"/>
            </a:pPr>
            <a:r>
              <a:rPr lang="en-US" sz="2400" smtClean="0">
                <a:latin typeface="Tahoma" pitchFamily="34" charset="0"/>
              </a:rPr>
              <a:t>Focuses on research that combines local expertise with academic scholarship in order to address practical concerns and challenges</a:t>
            </a:r>
          </a:p>
          <a:p>
            <a:pPr marL="352425" indent="-352425" eaLnBrk="1" hangingPunct="1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2400" smtClean="0">
                <a:latin typeface="Tahoma" pitchFamily="34" charset="0"/>
              </a:rPr>
              <a:t>Aim is to work with stakeholders to identify strategic priorities, conduct analyses, and shape policy guidance and practical advice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438150" y="228600"/>
            <a:ext cx="8267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Welcoming Communities Initiative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-304800" y="723900"/>
            <a:ext cx="9448800" cy="2514600"/>
          </a:xfrm>
        </p:spPr>
        <p:txBody>
          <a:bodyPr/>
          <a:lstStyle/>
          <a:p>
            <a:pPr marL="457200" indent="0" eaLnBrk="1" hangingPunct="1">
              <a:lnSpc>
                <a:spcPct val="80000"/>
              </a:lnSpc>
              <a:buClr>
                <a:schemeClr val="tx1"/>
              </a:buClr>
              <a:buFont typeface="Tahoma" pitchFamily="34" charset="0"/>
              <a:buNone/>
              <a:defRPr/>
            </a:pPr>
            <a:r>
              <a:rPr lang="en-US" dirty="0" smtClean="0"/>
              <a:t>                  </a:t>
            </a:r>
            <a:r>
              <a:rPr lang="en-US" sz="36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Important</a:t>
            </a:r>
            <a:r>
              <a:rPr lang="en-US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Features</a:t>
            </a:r>
            <a:r>
              <a:rPr lang="en-US" dirty="0" smtClean="0">
                <a:solidFill>
                  <a:srgbClr val="3333CC"/>
                </a:solidFill>
                <a:latin typeface="Tahoma" pitchFamily="34" charset="0"/>
              </a:rPr>
              <a:t> </a:t>
            </a:r>
          </a:p>
          <a:p>
            <a:pPr marL="457200" indent="0" eaLnBrk="1" hangingPunct="1">
              <a:spcBef>
                <a:spcPts val="1800"/>
              </a:spcBef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sz="3000" dirty="0" smtClean="0">
                <a:latin typeface="Tahoma" pitchFamily="34" charset="0"/>
              </a:rPr>
              <a:t> </a:t>
            </a:r>
            <a:r>
              <a:rPr lang="en-US" dirty="0" smtClean="0">
                <a:latin typeface="Tahoma" pitchFamily="34" charset="0"/>
              </a:rPr>
              <a:t>Collaborative arrangement with Local 	Immigration Partnership Councils: designed 	to optimize efficiencies and effectiveness</a:t>
            </a:r>
          </a:p>
          <a:p>
            <a:pPr marL="457200" indent="0" eaLnBrk="1" hangingPunct="1">
              <a:spcBef>
                <a:spcPts val="1800"/>
              </a:spcBef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dirty="0" smtClean="0">
                <a:latin typeface="Tahoma" pitchFamily="34" charset="0"/>
              </a:rPr>
              <a:t> Provide advice on LIPs at program level to 	CIC: cross-cutting issues </a:t>
            </a:r>
          </a:p>
          <a:p>
            <a:pPr marL="285750" indent="0" eaLnBrk="1" hangingPunct="1">
              <a:spcBef>
                <a:spcPct val="35000"/>
              </a:spcBef>
              <a:buClr>
                <a:schemeClr val="tx1"/>
              </a:buClr>
              <a:buFontTx/>
              <a:buNone/>
              <a:defRPr/>
            </a:pPr>
            <a:endParaRPr lang="en-US" sz="2800" dirty="0" smtClean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endParaRPr lang="en-US" sz="8000" b="1" smtClean="0"/>
          </a:p>
          <a:p>
            <a:pPr marL="0" indent="0" eaLnBrk="1" hangingPunct="1">
              <a:buFontTx/>
              <a:buNone/>
            </a:pPr>
            <a:endParaRPr lang="en-US" b="1" smtClean="0"/>
          </a:p>
          <a:p>
            <a:pPr marL="0" indent="0" eaLnBrk="1" hangingPunct="1">
              <a:buFontTx/>
              <a:buNone/>
            </a:pPr>
            <a:endParaRPr lang="en-US" b="1" smtClean="0"/>
          </a:p>
          <a:p>
            <a:pPr marL="0" indent="0" eaLnBrk="1" hangingPunct="1">
              <a:buFontTx/>
              <a:buNone/>
            </a:pPr>
            <a:endParaRPr lang="en-US" b="1" smtClean="0"/>
          </a:p>
          <a:p>
            <a:pPr marL="0" indent="0" eaLnBrk="1" hangingPunct="1">
              <a:buFontTx/>
              <a:buNone/>
            </a:pPr>
            <a:endParaRPr lang="en-US" b="1" smtClean="0"/>
          </a:p>
          <a:p>
            <a:pPr marL="0" indent="0" eaLnBrk="1" hangingPunct="1">
              <a:buFontTx/>
              <a:buNone/>
            </a:pPr>
            <a:endParaRPr lang="en-US" b="1" smtClean="0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04800" y="238125"/>
            <a:ext cx="8610600" cy="575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00050" indent="-400050" algn="ctr">
              <a:defRPr/>
            </a:pPr>
            <a:r>
              <a:rPr lang="en-US" sz="36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Research Strategies</a:t>
            </a:r>
          </a:p>
          <a:p>
            <a:pPr marL="400050" indent="-400050">
              <a:defRPr/>
            </a:pPr>
            <a:endParaRPr lang="en-US" sz="2800" b="1">
              <a:solidFill>
                <a:srgbClr val="3333CC"/>
              </a:solidFill>
              <a:latin typeface="Tahoma" pitchFamily="34" charset="0"/>
            </a:endParaRPr>
          </a:p>
          <a:p>
            <a:pPr marL="400050" indent="-400050">
              <a:buFont typeface="Wingdings" pitchFamily="2" charset="2"/>
              <a:buChar char="ü"/>
              <a:defRPr/>
            </a:pPr>
            <a:r>
              <a:rPr lang="en-US" sz="2400" b="1">
                <a:latin typeface="Tahoma" pitchFamily="34" charset="0"/>
              </a:rPr>
              <a:t>Comparative studies</a:t>
            </a:r>
          </a:p>
          <a:p>
            <a:pPr marL="400050" indent="-400050">
              <a:buFont typeface="Wingdings" pitchFamily="2" charset="2"/>
              <a:buChar char="ü"/>
              <a:defRPr/>
            </a:pPr>
            <a:endParaRPr lang="en-US" sz="2400">
              <a:latin typeface="Tahoma" pitchFamily="34" charset="0"/>
            </a:endParaRPr>
          </a:p>
          <a:p>
            <a:pPr marL="400050" indent="-400050">
              <a:buFont typeface="Wingdings" pitchFamily="2" charset="2"/>
              <a:buChar char="ü"/>
              <a:defRPr/>
            </a:pPr>
            <a:r>
              <a:rPr lang="en-US" sz="2400" b="1">
                <a:latin typeface="Tahoma" pitchFamily="34" charset="0"/>
              </a:rPr>
              <a:t>Multidisciplinary, multi-method</a:t>
            </a:r>
          </a:p>
          <a:p>
            <a:pPr marL="400050" indent="-400050">
              <a:buFont typeface="Wingdings" pitchFamily="2" charset="2"/>
              <a:buChar char="ü"/>
              <a:defRPr/>
            </a:pPr>
            <a:endParaRPr lang="en-US" sz="2400" b="1">
              <a:latin typeface="Tahoma" pitchFamily="34" charset="0"/>
            </a:endParaRPr>
          </a:p>
          <a:p>
            <a:pPr marL="400050" indent="-400050">
              <a:buFont typeface="Wingdings" pitchFamily="2" charset="2"/>
              <a:buChar char="ü"/>
              <a:defRPr/>
            </a:pPr>
            <a:r>
              <a:rPr lang="en-US" sz="2400" b="1">
                <a:latin typeface="Tahoma" pitchFamily="34" charset="0"/>
              </a:rPr>
              <a:t>Iterative process with continual refinement as new knowledge and questions are generated by the research process and by new interests and events</a:t>
            </a:r>
          </a:p>
          <a:p>
            <a:pPr marL="400050" indent="-400050">
              <a:defRPr/>
            </a:pPr>
            <a:endParaRPr lang="en-US" sz="2400" b="1">
              <a:latin typeface="Tahoma" pitchFamily="34" charset="0"/>
            </a:endParaRPr>
          </a:p>
          <a:p>
            <a:pPr marL="400050" indent="-400050">
              <a:buFont typeface="Wingdings" pitchFamily="2" charset="2"/>
              <a:buChar char="ü"/>
              <a:defRPr/>
            </a:pPr>
            <a:r>
              <a:rPr lang="en-US" sz="2400" b="1">
                <a:latin typeface="Tahoma" pitchFamily="34" charset="0"/>
              </a:rPr>
              <a:t>Scholarship of engagement</a:t>
            </a:r>
          </a:p>
          <a:p>
            <a:pPr marL="400050" indent="-400050">
              <a:buFont typeface="Wingdings" pitchFamily="2" charset="2"/>
              <a:buChar char="ü"/>
              <a:defRPr/>
            </a:pPr>
            <a:endParaRPr lang="en-US" sz="2400" b="1">
              <a:latin typeface="Tahoma" pitchFamily="34" charset="0"/>
            </a:endParaRPr>
          </a:p>
          <a:p>
            <a:pPr marL="400050" indent="-400050">
              <a:buFont typeface="Wingdings" pitchFamily="2" charset="2"/>
              <a:buChar char="ü"/>
              <a:defRPr/>
            </a:pPr>
            <a:r>
              <a:rPr lang="en-US" sz="2400" b="1">
                <a:latin typeface="Tahoma" pitchFamily="34" charset="0"/>
              </a:rPr>
              <a:t>Share findings and recommendations widely</a:t>
            </a:r>
          </a:p>
          <a:p>
            <a:pPr marL="400050" indent="-400050">
              <a:buFont typeface="Wingdings" pitchFamily="2" charset="2"/>
              <a:buChar char="ü"/>
              <a:defRPr/>
            </a:pPr>
            <a:endParaRPr lang="en-US" sz="2400" b="1">
              <a:latin typeface="Tahoma" pitchFamily="34" charset="0"/>
            </a:endParaRPr>
          </a:p>
          <a:p>
            <a:pPr marL="400050" indent="-400050">
              <a:defRPr/>
            </a:pPr>
            <a:endParaRPr lang="en-US" sz="2000" b="1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endParaRPr lang="en-US" sz="8000" b="1" smtClean="0"/>
          </a:p>
          <a:p>
            <a:pPr marL="0" indent="0" eaLnBrk="1" hangingPunct="1">
              <a:buFontTx/>
              <a:buNone/>
            </a:pPr>
            <a:endParaRPr lang="en-US" b="1" smtClean="0"/>
          </a:p>
          <a:p>
            <a:pPr marL="0" indent="0" eaLnBrk="1" hangingPunct="1">
              <a:buFontTx/>
              <a:buNone/>
            </a:pPr>
            <a:endParaRPr lang="en-US" b="1" smtClean="0"/>
          </a:p>
          <a:p>
            <a:pPr marL="0" indent="0" eaLnBrk="1" hangingPunct="1">
              <a:buFontTx/>
              <a:buNone/>
            </a:pPr>
            <a:endParaRPr lang="en-US" b="1" smtClean="0"/>
          </a:p>
          <a:p>
            <a:pPr marL="0" indent="0" eaLnBrk="1" hangingPunct="1">
              <a:buFontTx/>
              <a:buNone/>
            </a:pPr>
            <a:endParaRPr lang="en-US" b="1" smtClean="0"/>
          </a:p>
          <a:p>
            <a:pPr marL="0" indent="0" eaLnBrk="1" hangingPunct="1">
              <a:buFontTx/>
              <a:buNone/>
            </a:pPr>
            <a:endParaRPr lang="en-US" b="1" smtClean="0"/>
          </a:p>
        </p:txBody>
      </p:sp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228600" y="838200"/>
            <a:ext cx="861060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00050" indent="-400050">
              <a:buFont typeface="Wingdings" pitchFamily="2" charset="2"/>
              <a:buChar char="ü"/>
            </a:pPr>
            <a:r>
              <a:rPr lang="en-US" sz="2400" b="1">
                <a:latin typeface="Tahoma" pitchFamily="34" charset="0"/>
              </a:rPr>
              <a:t>Focus on promising practices and strategies for conducting evidence-based programming</a:t>
            </a:r>
          </a:p>
          <a:p>
            <a:pPr marL="400050" indent="-400050">
              <a:buFont typeface="Wingdings" pitchFamily="2" charset="2"/>
              <a:buChar char="ü"/>
            </a:pPr>
            <a:endParaRPr lang="en-US" sz="2400" b="1">
              <a:latin typeface="Tahoma" pitchFamily="34" charset="0"/>
            </a:endParaRPr>
          </a:p>
          <a:p>
            <a:pPr marL="400050" indent="-400050">
              <a:buFont typeface="Wingdings" pitchFamily="2" charset="2"/>
              <a:buChar char="ü"/>
            </a:pPr>
            <a:r>
              <a:rPr lang="en-US" sz="2400" b="1">
                <a:latin typeface="Tahoma" pitchFamily="34" charset="0"/>
                <a:cs typeface="Tahoma" pitchFamily="34" charset="0"/>
              </a:rPr>
              <a:t>Research to assess the impact of interventions and to determine whether the factors that make them effective can be replicated in other locations (are the factors and practices transferable) </a:t>
            </a:r>
          </a:p>
          <a:p>
            <a:pPr marL="400050" indent="-400050"/>
            <a:endParaRPr lang="en-US" sz="2400" b="1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AutoShape 2"/>
          <p:cNvSpPr>
            <a:spLocks noChangeArrowheads="1"/>
          </p:cNvSpPr>
          <p:nvPr/>
        </p:nvSpPr>
        <p:spPr bwMode="auto">
          <a:xfrm>
            <a:off x="990600" y="457200"/>
            <a:ext cx="7543800" cy="5715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38" name="Text Box 3"/>
          <p:cNvSpPr txBox="1">
            <a:spLocks noChangeArrowheads="1"/>
          </p:cNvSpPr>
          <p:nvPr/>
        </p:nvSpPr>
        <p:spPr bwMode="auto">
          <a:xfrm>
            <a:off x="1219200" y="2667000"/>
            <a:ext cx="1600200" cy="4064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cs typeface="Times New Roman" pitchFamily="18" charset="0"/>
              </a:rPr>
              <a:t>Evaluation</a:t>
            </a:r>
          </a:p>
        </p:txBody>
      </p:sp>
      <p:sp>
        <p:nvSpPr>
          <p:cNvPr id="39939" name="Text Box 4"/>
          <p:cNvSpPr txBox="1">
            <a:spLocks noChangeArrowheads="1"/>
          </p:cNvSpPr>
          <p:nvPr/>
        </p:nvSpPr>
        <p:spPr bwMode="auto">
          <a:xfrm>
            <a:off x="6324600" y="2667000"/>
            <a:ext cx="1905000" cy="406400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cs typeface="Times New Roman" pitchFamily="18" charset="0"/>
              </a:rPr>
              <a:t>Goal Setting</a:t>
            </a:r>
          </a:p>
        </p:txBody>
      </p:sp>
      <p:sp>
        <p:nvSpPr>
          <p:cNvPr id="39940" name="Text Box 5"/>
          <p:cNvSpPr txBox="1">
            <a:spLocks noChangeArrowheads="1"/>
          </p:cNvSpPr>
          <p:nvPr/>
        </p:nvSpPr>
        <p:spPr bwMode="auto">
          <a:xfrm>
            <a:off x="3581400" y="4724400"/>
            <a:ext cx="2286000" cy="406400"/>
          </a:xfrm>
          <a:prstGeom prst="rect">
            <a:avLst/>
          </a:prstGeom>
          <a:solidFill>
            <a:srgbClr val="00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cs typeface="Times New Roman" pitchFamily="18" charset="0"/>
              </a:rPr>
              <a:t>Implementation</a:t>
            </a:r>
          </a:p>
        </p:txBody>
      </p:sp>
      <p:sp>
        <p:nvSpPr>
          <p:cNvPr id="39941" name="Oval 6"/>
          <p:cNvSpPr>
            <a:spLocks noChangeArrowheads="1"/>
          </p:cNvSpPr>
          <p:nvPr/>
        </p:nvSpPr>
        <p:spPr bwMode="auto">
          <a:xfrm>
            <a:off x="3200400" y="1981200"/>
            <a:ext cx="2819400" cy="2057400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2" name="Text Box 7"/>
          <p:cNvSpPr txBox="1">
            <a:spLocks noChangeArrowheads="1"/>
          </p:cNvSpPr>
          <p:nvPr/>
        </p:nvSpPr>
        <p:spPr bwMode="auto">
          <a:xfrm>
            <a:off x="3409950" y="2533650"/>
            <a:ext cx="24384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cs typeface="Times New Roman" pitchFamily="18" charset="0"/>
              </a:rPr>
              <a:t>Welcoming Communities</a:t>
            </a:r>
          </a:p>
          <a:p>
            <a:pPr algn="ctr">
              <a:spcBef>
                <a:spcPct val="50000"/>
              </a:spcBef>
            </a:pPr>
            <a:endParaRPr lang="en-US" b="1">
              <a:cs typeface="Times New Roman" pitchFamily="18" charset="0"/>
            </a:endParaRPr>
          </a:p>
        </p:txBody>
      </p:sp>
      <p:sp>
        <p:nvSpPr>
          <p:cNvPr id="39943" name="Line 8"/>
          <p:cNvSpPr>
            <a:spLocks noChangeShapeType="1"/>
          </p:cNvSpPr>
          <p:nvPr/>
        </p:nvSpPr>
        <p:spPr bwMode="auto">
          <a:xfrm>
            <a:off x="5715000" y="1447800"/>
            <a:ext cx="14478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39944" name="Line 9"/>
          <p:cNvSpPr>
            <a:spLocks noChangeShapeType="1"/>
          </p:cNvSpPr>
          <p:nvPr/>
        </p:nvSpPr>
        <p:spPr bwMode="auto">
          <a:xfrm flipH="1">
            <a:off x="5562600" y="3124200"/>
            <a:ext cx="152400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39945" name="Line 10"/>
          <p:cNvSpPr>
            <a:spLocks noChangeShapeType="1"/>
          </p:cNvSpPr>
          <p:nvPr/>
        </p:nvSpPr>
        <p:spPr bwMode="auto">
          <a:xfrm flipH="1" flipV="1">
            <a:off x="1981200" y="3200400"/>
            <a:ext cx="20574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cxnSp>
        <p:nvCxnSpPr>
          <p:cNvPr id="39946" name="AutoShape 11"/>
          <p:cNvCxnSpPr>
            <a:cxnSpLocks noChangeShapeType="1"/>
          </p:cNvCxnSpPr>
          <p:nvPr/>
        </p:nvCxnSpPr>
        <p:spPr bwMode="auto">
          <a:xfrm flipV="1">
            <a:off x="2133600" y="1371600"/>
            <a:ext cx="1525588" cy="117951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9947" name="Text Box 12"/>
          <p:cNvSpPr txBox="1">
            <a:spLocks noChangeArrowheads="1"/>
          </p:cNvSpPr>
          <p:nvPr/>
        </p:nvSpPr>
        <p:spPr bwMode="auto">
          <a:xfrm>
            <a:off x="1905000" y="4014788"/>
            <a:ext cx="1212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cs typeface="Times New Roman" pitchFamily="18" charset="0"/>
              </a:rPr>
              <a:t>Research</a:t>
            </a:r>
          </a:p>
        </p:txBody>
      </p:sp>
      <p:sp>
        <p:nvSpPr>
          <p:cNvPr id="39948" name="Text Box 13"/>
          <p:cNvSpPr txBox="1">
            <a:spLocks noChangeArrowheads="1"/>
          </p:cNvSpPr>
          <p:nvPr/>
        </p:nvSpPr>
        <p:spPr bwMode="auto">
          <a:xfrm>
            <a:off x="1600200" y="1524000"/>
            <a:ext cx="1212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cs typeface="Times New Roman" pitchFamily="18" charset="0"/>
              </a:rPr>
              <a:t>Research</a:t>
            </a:r>
          </a:p>
        </p:txBody>
      </p:sp>
      <p:sp>
        <p:nvSpPr>
          <p:cNvPr id="39949" name="Text Box 14"/>
          <p:cNvSpPr txBox="1">
            <a:spLocks noChangeArrowheads="1"/>
          </p:cNvSpPr>
          <p:nvPr/>
        </p:nvSpPr>
        <p:spPr bwMode="auto">
          <a:xfrm>
            <a:off x="6492875" y="4014788"/>
            <a:ext cx="1212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cs typeface="Times New Roman" pitchFamily="18" charset="0"/>
              </a:rPr>
              <a:t>Research</a:t>
            </a:r>
          </a:p>
        </p:txBody>
      </p:sp>
      <p:sp>
        <p:nvSpPr>
          <p:cNvPr id="39950" name="Text Box 15"/>
          <p:cNvSpPr txBox="1">
            <a:spLocks noChangeArrowheads="1"/>
          </p:cNvSpPr>
          <p:nvPr/>
        </p:nvSpPr>
        <p:spPr bwMode="auto">
          <a:xfrm>
            <a:off x="6492875" y="1544638"/>
            <a:ext cx="1212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cs typeface="Times New Roman" pitchFamily="18" charset="0"/>
              </a:rPr>
              <a:t>Research</a:t>
            </a:r>
          </a:p>
        </p:txBody>
      </p:sp>
      <p:sp>
        <p:nvSpPr>
          <p:cNvPr id="39951" name="Text Box 16"/>
          <p:cNvSpPr txBox="1">
            <a:spLocks noChangeArrowheads="1"/>
          </p:cNvSpPr>
          <p:nvPr/>
        </p:nvSpPr>
        <p:spPr bwMode="auto">
          <a:xfrm>
            <a:off x="3733800" y="914400"/>
            <a:ext cx="1828800" cy="711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2000" b="1">
                <a:cs typeface="Times New Roman" pitchFamily="18" charset="0"/>
              </a:rPr>
              <a:t>Community</a:t>
            </a:r>
          </a:p>
          <a:p>
            <a:pPr algn="ctr"/>
            <a:r>
              <a:rPr lang="en-CA" sz="2000" b="1">
                <a:cs typeface="Times New Roman" pitchFamily="18" charset="0"/>
              </a:rPr>
              <a:t>Assessment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2"/>
          <p:cNvSpPr txBox="1">
            <a:spLocks noChangeArrowheads="1"/>
          </p:cNvSpPr>
          <p:nvPr/>
        </p:nvSpPr>
        <p:spPr bwMode="auto">
          <a:xfrm>
            <a:off x="457200" y="533400"/>
            <a:ext cx="822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663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Aft>
                <a:spcPct val="80000"/>
              </a:spcAft>
              <a:buFont typeface="Wingdings" pitchFamily="2" charset="2"/>
              <a:buNone/>
              <a:tabLst>
                <a:tab pos="571500" algn="l"/>
              </a:tabLst>
              <a:defRPr/>
            </a:pPr>
            <a:r>
              <a:rPr lang="en-US" sz="36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Overview</a:t>
            </a:r>
          </a:p>
          <a:p>
            <a:pPr marL="342900" indent="-342900">
              <a:spcAft>
                <a:spcPct val="80000"/>
              </a:spcAft>
              <a:buFont typeface="Wingdings" pitchFamily="2" charset="2"/>
              <a:buChar char="Ø"/>
              <a:tabLst>
                <a:tab pos="571500" algn="l"/>
              </a:tabLst>
              <a:defRPr/>
            </a:pPr>
            <a:r>
              <a:rPr lang="en-US" sz="2600">
                <a:latin typeface="Tahoma" pitchFamily="34" charset="0"/>
              </a:rPr>
              <a:t>What are the challenges that Local Immigration Partnerships are intended to address?</a:t>
            </a:r>
          </a:p>
          <a:p>
            <a:pPr marL="342900" indent="-342900">
              <a:spcAft>
                <a:spcPct val="80000"/>
              </a:spcAft>
              <a:buFont typeface="Wingdings" pitchFamily="2" charset="2"/>
              <a:buChar char="Ø"/>
              <a:tabLst>
                <a:tab pos="571500" algn="l"/>
              </a:tabLst>
              <a:defRPr/>
            </a:pPr>
            <a:r>
              <a:rPr lang="en-US" sz="2600">
                <a:latin typeface="Tahoma" pitchFamily="34" charset="0"/>
              </a:rPr>
              <a:t>Background on the development of the Local Immigration Partnership Program</a:t>
            </a:r>
          </a:p>
          <a:p>
            <a:pPr marL="342900" indent="-342900">
              <a:spcAft>
                <a:spcPct val="80000"/>
              </a:spcAft>
              <a:buFont typeface="Wingdings" pitchFamily="2" charset="2"/>
              <a:buChar char="Ø"/>
              <a:tabLst>
                <a:tab pos="571500" algn="l"/>
              </a:tabLst>
              <a:defRPr/>
            </a:pPr>
            <a:r>
              <a:rPr lang="en-US" sz="2600">
                <a:latin typeface="Tahoma" pitchFamily="34" charset="0"/>
              </a:rPr>
              <a:t>Description of the Ontario Local Immigration Partnerships</a:t>
            </a:r>
          </a:p>
          <a:p>
            <a:pPr marL="342900" indent="-342900">
              <a:spcAft>
                <a:spcPct val="80000"/>
              </a:spcAft>
              <a:buFont typeface="Wingdings" pitchFamily="2" charset="2"/>
              <a:buChar char="Ø"/>
              <a:tabLst>
                <a:tab pos="571500" algn="l"/>
              </a:tabLst>
              <a:defRPr/>
            </a:pPr>
            <a:r>
              <a:rPr lang="en-US" sz="2600">
                <a:latin typeface="Tahoma" pitchFamily="34" charset="0"/>
              </a:rPr>
              <a:t>What are the opportunities that the Local Immigration Partnerships present?</a:t>
            </a:r>
          </a:p>
          <a:p>
            <a:pPr marL="342900" indent="-342900">
              <a:spcAft>
                <a:spcPct val="80000"/>
              </a:spcAft>
              <a:buFont typeface="Wingdings" pitchFamily="2" charset="2"/>
              <a:buChar char="Ø"/>
              <a:tabLst>
                <a:tab pos="571500" algn="l"/>
              </a:tabLst>
              <a:defRPr/>
            </a:pPr>
            <a:r>
              <a:rPr lang="en-US" sz="2600">
                <a:latin typeface="Tahoma" pitchFamily="34" charset="0"/>
              </a:rPr>
              <a:t>What are the challenges that the Local Immigration Partnerships face?</a:t>
            </a:r>
          </a:p>
          <a:p>
            <a:pPr marL="342900" indent="-342900">
              <a:spcAft>
                <a:spcPct val="80000"/>
              </a:spcAft>
              <a:buFont typeface="Wingdings" pitchFamily="2" charset="2"/>
              <a:buChar char="Ø"/>
              <a:tabLst>
                <a:tab pos="571500" algn="l"/>
              </a:tabLst>
              <a:defRPr/>
            </a:pPr>
            <a:r>
              <a:rPr lang="en-US" sz="2600">
                <a:latin typeface="Tahoma" pitchFamily="34" charset="0"/>
              </a:rPr>
              <a:t>Role of the Welcoming Communities Initiative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228600" y="241300"/>
            <a:ext cx="8915400" cy="542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  <a:defRPr/>
            </a:pPr>
            <a:r>
              <a:rPr lang="en-US" sz="36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Recent and Current Projects</a:t>
            </a:r>
          </a:p>
          <a:p>
            <a:pPr marL="457200" indent="-457200" algn="ctr">
              <a:spcBef>
                <a:spcPct val="50000"/>
              </a:spcBef>
              <a:defRPr/>
            </a:pPr>
            <a:endParaRPr lang="en-US" sz="12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 marL="457200" indent="-457200">
              <a:spcBef>
                <a:spcPts val="3125"/>
              </a:spcBef>
              <a:buFont typeface="Wingdings" pitchFamily="2" charset="2"/>
              <a:buChar char="ü"/>
              <a:defRPr/>
            </a:pPr>
            <a:r>
              <a:rPr lang="en-US" sz="2400">
                <a:latin typeface="Tahoma" pitchFamily="34" charset="0"/>
              </a:rPr>
              <a:t>City Profiles, and Inventories and Audits of Local Resources, Services, and Structures</a:t>
            </a:r>
          </a:p>
          <a:p>
            <a:pPr marL="457200" indent="-457200">
              <a:spcBef>
                <a:spcPts val="3125"/>
              </a:spcBef>
              <a:buFont typeface="Wingdings" pitchFamily="2" charset="2"/>
              <a:buChar char="ü"/>
              <a:defRPr/>
            </a:pPr>
            <a:r>
              <a:rPr lang="en-US" sz="2400">
                <a:latin typeface="Tahoma" pitchFamily="34" charset="0"/>
              </a:rPr>
              <a:t>Making Ontario Home - Newcomer Settlement Services Needs and Use (OCASI and MCI)</a:t>
            </a:r>
          </a:p>
          <a:p>
            <a:pPr marL="457200" indent="-457200">
              <a:spcBef>
                <a:spcPts val="3125"/>
              </a:spcBef>
              <a:buFont typeface="Wingdings" pitchFamily="2" charset="2"/>
              <a:buChar char="ü"/>
              <a:defRPr/>
            </a:pPr>
            <a:r>
              <a:rPr lang="en-US" sz="2400">
                <a:latin typeface="Tahoma" pitchFamily="34" charset="0"/>
              </a:rPr>
              <a:t>Newcomer Settlement Information Testing, e.g., Welcome to Canada (CIC, Integration Branch)</a:t>
            </a:r>
          </a:p>
          <a:p>
            <a:pPr marL="457200" indent="-457200">
              <a:spcBef>
                <a:spcPts val="3125"/>
              </a:spcBef>
              <a:buFont typeface="Wingdings" pitchFamily="2" charset="2"/>
              <a:buChar char="ü"/>
              <a:defRPr/>
            </a:pPr>
            <a:r>
              <a:rPr lang="en-US" sz="2400">
                <a:latin typeface="Tahoma" pitchFamily="34" charset="0"/>
              </a:rPr>
              <a:t>Opinion Leader Interviews: Views on Cultural Diversity and Immigration (CIC, Ontario Region)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Box 4"/>
          <p:cNvSpPr txBox="1">
            <a:spLocks noChangeArrowheads="1"/>
          </p:cNvSpPr>
          <p:nvPr/>
        </p:nvSpPr>
        <p:spPr bwMode="auto">
          <a:xfrm>
            <a:off x="228600" y="762000"/>
            <a:ext cx="8686800" cy="504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45000"/>
              </a:spcBef>
              <a:buFontTx/>
              <a:buChar char="•"/>
            </a:pPr>
            <a:endParaRPr lang="en-US"/>
          </a:p>
          <a:p>
            <a:pPr marL="457200" indent="-457200">
              <a:spcAft>
                <a:spcPts val="3125"/>
              </a:spcAft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2400">
                <a:latin typeface="Tahoma" pitchFamily="34" charset="0"/>
              </a:rPr>
              <a:t>Promising and Innovative Practices (CISSA – ACSEI)</a:t>
            </a:r>
          </a:p>
          <a:p>
            <a:pPr marL="457200" indent="-457200">
              <a:spcAft>
                <a:spcPts val="3125"/>
              </a:spcAft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2400">
                <a:latin typeface="Tahoma" pitchFamily="34" charset="0"/>
              </a:rPr>
              <a:t>Characteristics of a Welcoming Community (CIC, Integration Branch)</a:t>
            </a:r>
          </a:p>
          <a:p>
            <a:pPr marL="457200" indent="-457200">
              <a:spcAft>
                <a:spcPct val="92000"/>
              </a:spcAft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2400">
                <a:latin typeface="Tahoma" pitchFamily="34" charset="0"/>
              </a:rPr>
              <a:t>Tools to Assess Indicators of a Welcoming Community (CIC, Ontario Region)</a:t>
            </a:r>
          </a:p>
          <a:p>
            <a:pPr marL="457200" indent="-457200">
              <a:spcAft>
                <a:spcPts val="3125"/>
              </a:spcAft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2400">
                <a:latin typeface="Tahoma" pitchFamily="34" charset="0"/>
              </a:rPr>
              <a:t>Antiracism and Antidiscrimination Observatory (CIC, Ontario Region)</a:t>
            </a:r>
          </a:p>
          <a:p>
            <a:pPr marL="457200" indent="-457200">
              <a:spcBef>
                <a:spcPct val="50000"/>
              </a:spcBef>
              <a:buFontTx/>
              <a:buChar char="•"/>
            </a:pPr>
            <a:endParaRPr lang="en-US" sz="24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 Box 4"/>
          <p:cNvSpPr txBox="1">
            <a:spLocks noChangeArrowheads="1"/>
          </p:cNvSpPr>
          <p:nvPr/>
        </p:nvSpPr>
        <p:spPr bwMode="auto">
          <a:xfrm>
            <a:off x="228600" y="457200"/>
            <a:ext cx="861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endParaRPr lang="en-US"/>
          </a:p>
        </p:txBody>
      </p:sp>
      <p:sp>
        <p:nvSpPr>
          <p:cNvPr id="44034" name="Text Box 5"/>
          <p:cNvSpPr txBox="1">
            <a:spLocks noChangeArrowheads="1"/>
          </p:cNvSpPr>
          <p:nvPr/>
        </p:nvSpPr>
        <p:spPr bwMode="auto">
          <a:xfrm>
            <a:off x="304800" y="914400"/>
            <a:ext cx="8458200" cy="516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ts val="3125"/>
              </a:spcBef>
              <a:buFont typeface="Wingdings" pitchFamily="2" charset="2"/>
              <a:buChar char="ü"/>
            </a:pPr>
            <a:r>
              <a:rPr lang="en-US" sz="2400">
                <a:latin typeface="Tahoma" pitchFamily="34" charset="0"/>
              </a:rPr>
              <a:t>Organizational Best Practices for the Local Immigration Partnership Councils (CIC, Ontario Region)</a:t>
            </a:r>
          </a:p>
          <a:p>
            <a:pPr marL="457200" indent="-457200">
              <a:spcBef>
                <a:spcPts val="3125"/>
              </a:spcBef>
              <a:buFont typeface="Wingdings" pitchFamily="2" charset="2"/>
              <a:buChar char="ü"/>
            </a:pPr>
            <a:r>
              <a:rPr lang="en-US" sz="2400">
                <a:latin typeface="Tahoma" pitchFamily="34" charset="0"/>
              </a:rPr>
              <a:t>Sectoral Best Practices and Cross-Sectoral Best Practices for the Local Immigration Partnership Councils (CIC, Ontario Region)</a:t>
            </a:r>
          </a:p>
          <a:p>
            <a:pPr marL="457200" indent="-457200">
              <a:spcBef>
                <a:spcPts val="3125"/>
              </a:spcBef>
              <a:buFont typeface="Wingdings" pitchFamily="2" charset="2"/>
              <a:buChar char="ü"/>
            </a:pPr>
            <a:r>
              <a:rPr lang="en-US" sz="2400">
                <a:latin typeface="Tahoma" pitchFamily="34" charset="0"/>
              </a:rPr>
              <a:t>Assessment and Learning-Dissemination Tool for the Local Immigration Partnerships (CIC, Ontario Region)</a:t>
            </a:r>
          </a:p>
          <a:p>
            <a:pPr marL="457200" indent="-457200">
              <a:spcBef>
                <a:spcPts val="3125"/>
              </a:spcBef>
              <a:buFont typeface="Wingdings" pitchFamily="2" charset="2"/>
              <a:buChar char="ü"/>
            </a:pPr>
            <a:r>
              <a:rPr lang="en-US" sz="2400">
                <a:latin typeface="Tahoma" pitchFamily="34" charset="0"/>
              </a:rPr>
              <a:t>New Communication Tools to Disseminate Information on Promising Practices</a:t>
            </a:r>
          </a:p>
          <a:p>
            <a:pPr marL="457200" indent="-457200">
              <a:spcBef>
                <a:spcPct val="50000"/>
              </a:spcBef>
              <a:buFontTx/>
              <a:buChar char="•"/>
            </a:pPr>
            <a:endParaRPr lang="en-US" sz="24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sz="36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Partnership Grant Proposal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47750"/>
            <a:ext cx="8915400" cy="4525963"/>
          </a:xfrm>
        </p:spPr>
        <p:txBody>
          <a:bodyPr/>
          <a:lstStyle/>
          <a:p>
            <a:pPr>
              <a:spcAft>
                <a:spcPts val="1800"/>
              </a:spcAft>
              <a:buFont typeface="Wingdings" pitchFamily="2" charset="2"/>
              <a:buChar char="Ø"/>
            </a:pPr>
            <a:r>
              <a:rPr lang="en-US" sz="2400" smtClean="0">
                <a:latin typeface="Tahoma" pitchFamily="34" charset="0"/>
              </a:rPr>
              <a:t>Expansion of the Welcoming Communities Initiative to other provinces to provide support to communities and to </a:t>
            </a:r>
            <a:r>
              <a:rPr lang="en-CA" sz="2400" smtClean="0"/>
              <a:t>place-based community-led initiatives focusing on making communities more receptive and able to serve the needs of newcomers</a:t>
            </a:r>
          </a:p>
          <a:p>
            <a:pPr>
              <a:spcAft>
                <a:spcPts val="1800"/>
              </a:spcAft>
              <a:buFont typeface="Wingdings" pitchFamily="2" charset="2"/>
              <a:buChar char="Ø"/>
            </a:pPr>
            <a:r>
              <a:rPr lang="en-CA" sz="2400" smtClean="0"/>
              <a:t>Particular focus on smaller centres and on practical research that meets the needs of communities</a:t>
            </a:r>
          </a:p>
          <a:p>
            <a:pPr>
              <a:spcAft>
                <a:spcPts val="1800"/>
              </a:spcAft>
              <a:buFont typeface="Wingdings" pitchFamily="2" charset="2"/>
              <a:buChar char="Ø"/>
            </a:pPr>
            <a:r>
              <a:rPr lang="en-US" sz="2400" smtClean="0">
                <a:latin typeface="Tahoma" pitchFamily="34" charset="0"/>
              </a:rPr>
              <a:t>Letter of Intent to the Social Sciences and Humanities Research Council of Canada for this purpose was successful</a:t>
            </a:r>
          </a:p>
          <a:p>
            <a:pPr>
              <a:spcAft>
                <a:spcPts val="1800"/>
              </a:spcAft>
              <a:buFont typeface="Wingdings" pitchFamily="2" charset="2"/>
              <a:buChar char="Ø"/>
            </a:pPr>
            <a:r>
              <a:rPr lang="en-US" sz="2400" smtClean="0">
                <a:latin typeface="Tahoma" pitchFamily="34" charset="0"/>
              </a:rPr>
              <a:t>Now engaged in development of full proposal: looking to strengthen our partnership through addition of new partners and discussion of community needs </a:t>
            </a:r>
          </a:p>
          <a:p>
            <a:pPr>
              <a:lnSpc>
                <a:spcPct val="90000"/>
              </a:lnSpc>
              <a:spcAft>
                <a:spcPct val="90000"/>
              </a:spcAft>
              <a:buFont typeface="Wingdings" pitchFamily="2" charset="2"/>
              <a:buNone/>
            </a:pPr>
            <a:r>
              <a:rPr lang="en-US" sz="2400" smtClean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1" name="Picture 7" descr="Questio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71850" y="552450"/>
            <a:ext cx="28956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2" name="Text Box 5"/>
          <p:cNvSpPr txBox="1">
            <a:spLocks noChangeArrowheads="1"/>
          </p:cNvSpPr>
          <p:nvPr/>
        </p:nvSpPr>
        <p:spPr bwMode="auto">
          <a:xfrm>
            <a:off x="1600200" y="4495800"/>
            <a:ext cx="6248400" cy="12128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>
                <a:solidFill>
                  <a:srgbClr val="000000"/>
                </a:solidFill>
                <a:latin typeface="Tahoma" pitchFamily="34" charset="0"/>
              </a:rPr>
              <a:t>For Further Information: </a:t>
            </a:r>
          </a:p>
          <a:p>
            <a:pPr algn="ctr" eaLnBrk="0" hangingPunct="0">
              <a:spcBef>
                <a:spcPct val="30000"/>
              </a:spcBef>
            </a:pPr>
            <a:r>
              <a:rPr lang="en-US" sz="3200">
                <a:latin typeface="Tahoma" pitchFamily="34" charset="0"/>
              </a:rPr>
              <a:t>www.welcomingcommunities.ca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1550" y="1428750"/>
            <a:ext cx="7391400" cy="410845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CA" sz="2400">
                <a:latin typeface="Tahoma" pitchFamily="34" charset="0"/>
              </a:rPr>
              <a:t>1. What would be the main challenges to organizing a community-led initiative like the LIPs in your community?  </a:t>
            </a:r>
          </a:p>
          <a:p>
            <a:pPr>
              <a:buFontTx/>
              <a:buAutoNum type="arabicPeriod"/>
            </a:pPr>
            <a:endParaRPr lang="en-CA" sz="2400">
              <a:latin typeface="Tahoma" pitchFamily="34" charset="0"/>
            </a:endParaRPr>
          </a:p>
          <a:p>
            <a:r>
              <a:rPr lang="en-CA" sz="2400">
                <a:latin typeface="Tahoma" pitchFamily="34" charset="0"/>
              </a:rPr>
              <a:t>2. Do you think you would benefit from organizing a community collaboration like the LIPs? If yes, how might you go about initiating such a strategy? </a:t>
            </a:r>
          </a:p>
          <a:p>
            <a:endParaRPr lang="en-CA" sz="2400">
              <a:latin typeface="Tahoma" pitchFamily="34" charset="0"/>
            </a:endParaRPr>
          </a:p>
          <a:p>
            <a:r>
              <a:rPr lang="en-CA" sz="2400">
                <a:latin typeface="Tahoma" pitchFamily="34" charset="0"/>
              </a:rPr>
              <a:t>3. What are the greatest needs in your community? How might a community collaboration like the LIPs address such needs?</a:t>
            </a:r>
          </a:p>
        </p:txBody>
      </p:sp>
      <p:sp>
        <p:nvSpPr>
          <p:cNvPr id="4710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 </a:t>
            </a:r>
            <a:r>
              <a:rPr lang="en-CA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3 Key Questions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2"/>
          <p:cNvSpPr txBox="1">
            <a:spLocks noChangeArrowheads="1"/>
          </p:cNvSpPr>
          <p:nvPr/>
        </p:nvSpPr>
        <p:spPr bwMode="auto">
          <a:xfrm>
            <a:off x="457200" y="533400"/>
            <a:ext cx="822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Aft>
                <a:spcPct val="80000"/>
              </a:spcAft>
              <a:buFont typeface="Wingdings" pitchFamily="2" charset="2"/>
              <a:buNone/>
              <a:tabLst>
                <a:tab pos="571500" algn="l"/>
              </a:tabLst>
              <a:defRPr/>
            </a:pPr>
            <a:r>
              <a:rPr lang="en-US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What are the Challenges that Local Immigration Partnerships are Meant to Address?</a:t>
            </a:r>
            <a:endParaRPr lang="en-US" sz="2800">
              <a:latin typeface="Tahoma" pitchFamily="34" charset="0"/>
            </a:endParaRPr>
          </a:p>
        </p:txBody>
      </p:sp>
      <p:sp>
        <p:nvSpPr>
          <p:cNvPr id="18435" name="Text Box 4"/>
          <p:cNvSpPr txBox="1">
            <a:spLocks noChangeArrowheads="1"/>
          </p:cNvSpPr>
          <p:nvPr/>
        </p:nvSpPr>
        <p:spPr bwMode="auto">
          <a:xfrm>
            <a:off x="0" y="1244600"/>
            <a:ext cx="8839200" cy="585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defTabSz="800100">
              <a:spcAft>
                <a:spcPct val="30000"/>
              </a:spcAft>
            </a:pPr>
            <a:r>
              <a:rPr lang="en-CA" sz="2400" b="1">
                <a:latin typeface="Tahoma" pitchFamily="34" charset="0"/>
              </a:rPr>
              <a:t>Need to strengthen local capacity to attract and integrate newcomers, and to achieve improved outcomes as indicated by enhanced economic, social, political, and civic participation</a:t>
            </a:r>
          </a:p>
          <a:p>
            <a:pPr marL="342900" defTabSz="800100">
              <a:spcAft>
                <a:spcPct val="30000"/>
              </a:spcAft>
            </a:pPr>
            <a:endParaRPr lang="en-CA" sz="1400" b="1">
              <a:latin typeface="Tahoma" pitchFamily="34" charset="0"/>
            </a:endParaRPr>
          </a:p>
          <a:p>
            <a:pPr lvl="1" defTabSz="800100">
              <a:spcAft>
                <a:spcPts val="1200"/>
              </a:spcAft>
              <a:buFont typeface="Wingdings" pitchFamily="2" charset="2"/>
              <a:buChar char="Ø"/>
            </a:pPr>
            <a:r>
              <a:rPr lang="en-CA" sz="2400">
                <a:latin typeface="Tahoma" pitchFamily="34" charset="0"/>
              </a:rPr>
              <a:t> </a:t>
            </a:r>
            <a:r>
              <a:rPr lang="en-CA" sz="2300">
                <a:latin typeface="Tahoma" pitchFamily="34" charset="0"/>
              </a:rPr>
              <a:t>Building communities of practice to share information and 	promising practices</a:t>
            </a:r>
          </a:p>
          <a:p>
            <a:pPr lvl="1" defTabSz="800100">
              <a:spcAft>
                <a:spcPts val="1200"/>
              </a:spcAft>
              <a:buFont typeface="Wingdings" pitchFamily="2" charset="2"/>
              <a:buChar char="Ø"/>
            </a:pPr>
            <a:r>
              <a:rPr lang="en-CA" sz="2300">
                <a:latin typeface="Tahoma" pitchFamily="34" charset="0"/>
              </a:rPr>
              <a:t> Providing a framework to facilitate collaboration and develop 	community-based strategic plans</a:t>
            </a:r>
          </a:p>
          <a:p>
            <a:pPr lvl="1" defTabSz="800100">
              <a:spcAft>
                <a:spcPts val="1200"/>
              </a:spcAft>
              <a:buFont typeface="Wingdings" pitchFamily="2" charset="2"/>
              <a:buChar char="Ø"/>
            </a:pPr>
            <a:r>
              <a:rPr lang="en-CA" sz="2300">
                <a:latin typeface="Tahoma" pitchFamily="34" charset="0"/>
              </a:rPr>
              <a:t> Bringing together federal, provincial, and municipal players 	to address common issues</a:t>
            </a:r>
          </a:p>
          <a:p>
            <a:pPr lvl="1" defTabSz="800100">
              <a:spcAft>
                <a:spcPts val="1200"/>
              </a:spcAft>
              <a:buFont typeface="Wingdings" pitchFamily="2" charset="2"/>
              <a:buChar char="Ø"/>
            </a:pPr>
            <a:r>
              <a:rPr lang="en-CA" sz="2300">
                <a:latin typeface="Tahoma" pitchFamily="34" charset="0"/>
              </a:rPr>
              <a:t> Supporting better coordination of services across multiple 	sectors and with mainstream organizations</a:t>
            </a:r>
          </a:p>
          <a:p>
            <a:pPr lvl="1" defTabSz="800100">
              <a:spcAft>
                <a:spcPct val="30000"/>
              </a:spcAft>
            </a:pPr>
            <a:r>
              <a:rPr lang="en-CA" sz="2200">
                <a:latin typeface="Tahoma" pitchFamily="34" charset="0"/>
              </a:rPr>
              <a:t> </a:t>
            </a:r>
            <a:endParaRPr lang="en-US" sz="22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2"/>
          <p:cNvSpPr txBox="1">
            <a:spLocks noChangeArrowheads="1"/>
          </p:cNvSpPr>
          <p:nvPr/>
        </p:nvSpPr>
        <p:spPr bwMode="auto">
          <a:xfrm>
            <a:off x="457200" y="533400"/>
            <a:ext cx="822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0" y="996950"/>
            <a:ext cx="8915400" cy="217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 defTabSz="800100"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en-CA" sz="2300" dirty="0">
                <a:latin typeface="Tahoma" pitchFamily="34" charset="0"/>
              </a:rPr>
              <a:t>Engaging local leaders and encouraging additional actors to be involved in the planning process</a:t>
            </a:r>
          </a:p>
          <a:p>
            <a:pPr lvl="1" defTabSz="800100"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en-CA" sz="2300" dirty="0">
                <a:latin typeface="Tahoma" pitchFamily="34" charset="0"/>
              </a:rPr>
              <a:t> Incorporating and integrating settlement, integration and 	diversity planning into municipal plans</a:t>
            </a:r>
          </a:p>
          <a:p>
            <a:pPr lvl="1" defTabSz="800100"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en-CA" sz="2300" dirty="0">
                <a:latin typeface="Tahoma" pitchFamily="34" charset="0"/>
              </a:rPr>
              <a:t> Facilitating new funding from new sources</a:t>
            </a:r>
            <a:endParaRPr lang="en-US" sz="2300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 idx="4294967295"/>
          </p:nvPr>
        </p:nvSpPr>
        <p:spPr>
          <a:xfrm>
            <a:off x="0" y="238125"/>
            <a:ext cx="9001125" cy="1143000"/>
          </a:xfrm>
        </p:spPr>
        <p:txBody>
          <a:bodyPr/>
          <a:lstStyle/>
          <a:p>
            <a:pPr>
              <a:defRPr/>
            </a:pPr>
            <a:r>
              <a:rPr lang="en-CA" sz="32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rPr>
              <a:t>Evolution of Municipal and Community Involvement in Development of Federal Government Policy</a:t>
            </a:r>
            <a:r>
              <a:rPr lang="en-CA" sz="2800" smtClean="0">
                <a:cs typeface="Arial" charset="0"/>
              </a:rPr>
              <a:t> 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4294967295"/>
          </p:nvPr>
        </p:nvSpPr>
        <p:spPr>
          <a:xfrm>
            <a:off x="0" y="1655763"/>
            <a:ext cx="9144000" cy="4725987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CA" sz="2400" smtClean="0">
                <a:latin typeface="Tahoma" pitchFamily="34" charset="0"/>
                <a:cs typeface="Arial" charset="0"/>
              </a:rPr>
              <a:t>Since the mid-1990s, CIC has increasingly recognized the importance of engagement at the local level</a:t>
            </a:r>
          </a:p>
          <a:p>
            <a:pPr lvl="1">
              <a:buFontTx/>
              <a:buChar char="•"/>
            </a:pPr>
            <a:r>
              <a:rPr lang="en-US" sz="2200" smtClean="0">
                <a:latin typeface="Tahoma" pitchFamily="34" charset="0"/>
                <a:cs typeface="Arial" charset="0"/>
              </a:rPr>
              <a:t>Municipalities play a central role in delivering many services that impact the settlement and integration experiences of newcomers</a:t>
            </a:r>
          </a:p>
          <a:p>
            <a:pPr lvl="1">
              <a:buFontTx/>
              <a:buChar char="•"/>
            </a:pPr>
            <a:r>
              <a:rPr lang="en-US" sz="2200" smtClean="0">
                <a:latin typeface="Tahoma" pitchFamily="34" charset="0"/>
                <a:cs typeface="Arial" charset="0"/>
              </a:rPr>
              <a:t>Tremendous capacity and expertise exist at the local level</a:t>
            </a:r>
          </a:p>
          <a:p>
            <a:pPr lvl="1">
              <a:buFontTx/>
              <a:buChar char="•"/>
            </a:pPr>
            <a:r>
              <a:rPr lang="en-US" sz="2200" smtClean="0">
                <a:latin typeface="Tahoma" pitchFamily="34" charset="0"/>
                <a:cs typeface="Arial" charset="0"/>
              </a:rPr>
              <a:t>Economic benefits of immigration are most evident in the local context</a:t>
            </a:r>
          </a:p>
          <a:p>
            <a:pPr>
              <a:buFont typeface="Wingdings" pitchFamily="2" charset="2"/>
              <a:buChar char="Ø"/>
            </a:pPr>
            <a:endParaRPr lang="en-CA" sz="1200" smtClean="0">
              <a:latin typeface="Tahoma" pitchFamily="34" charset="0"/>
              <a:cs typeface="Arial" charset="0"/>
            </a:endParaRPr>
          </a:p>
          <a:p>
            <a:pPr>
              <a:buFont typeface="Wingdings" pitchFamily="2" charset="2"/>
              <a:buChar char="Ø"/>
            </a:pPr>
            <a:r>
              <a:rPr lang="en-CA" sz="2400" smtClean="0">
                <a:latin typeface="Tahoma" pitchFamily="34" charset="0"/>
                <a:cs typeface="Arial" charset="0"/>
              </a:rPr>
              <a:t>Municipalities and communities are taking a greater role in planning for and guiding immigration and settlement</a:t>
            </a:r>
          </a:p>
          <a:p>
            <a:pPr lvl="1">
              <a:buFontTx/>
              <a:buChar char="•"/>
            </a:pPr>
            <a:r>
              <a:rPr lang="en-CA" sz="2200" smtClean="0">
                <a:latin typeface="Tahoma" pitchFamily="34" charset="0"/>
                <a:cs typeface="Arial" charset="0"/>
              </a:rPr>
              <a:t>Attraction: </a:t>
            </a:r>
            <a:r>
              <a:rPr lang="en-CA" sz="2200" smtClean="0">
                <a:latin typeface="Tahoma" pitchFamily="34" charset="0"/>
                <a:cs typeface="Tahoma" pitchFamily="34" charset="0"/>
              </a:rPr>
              <a:t>Newcomers can play a critical role in addressing emerging labour market needs</a:t>
            </a:r>
          </a:p>
          <a:p>
            <a:pPr lvl="1">
              <a:buFontTx/>
              <a:buChar char="•"/>
            </a:pPr>
            <a:r>
              <a:rPr lang="en-CA" sz="2200" smtClean="0">
                <a:latin typeface="Tahoma" pitchFamily="34" charset="0"/>
                <a:cs typeface="Arial" charset="0"/>
              </a:rPr>
              <a:t>Retention: Entire families need to feel welcomed for workers to stay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 idx="4294967295"/>
          </p:nvPr>
        </p:nvSpPr>
        <p:spPr>
          <a:xfrm>
            <a:off x="0" y="214313"/>
            <a:ext cx="9144000" cy="766762"/>
          </a:xfrm>
        </p:spPr>
        <p:txBody>
          <a:bodyPr/>
          <a:lstStyle/>
          <a:p>
            <a:pPr>
              <a:defRPr/>
            </a:pPr>
            <a:r>
              <a:rPr lang="en-CA" sz="2800" smtClean="0">
                <a:cs typeface="Arial" charset="0"/>
              </a:rPr>
              <a:t/>
            </a:r>
            <a:br>
              <a:rPr lang="en-CA" sz="2800" smtClean="0">
                <a:cs typeface="Arial" charset="0"/>
              </a:rPr>
            </a:br>
            <a:r>
              <a:rPr lang="en-CA" sz="32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rPr>
              <a:t>Canada-Ontario Immigration Agreement (COIA)</a:t>
            </a:r>
            <a:r>
              <a:rPr lang="en-CA" sz="3200" b="1" baseline="3000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rPr>
              <a:t/>
            </a:r>
            <a:br>
              <a:rPr lang="en-CA" sz="3200" b="1" baseline="3000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charset="0"/>
              </a:rPr>
            </a:br>
            <a:endParaRPr lang="en-CA" sz="3200" b="1" smtClean="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Arial" charset="0"/>
            </a:endParaRPr>
          </a:p>
        </p:txBody>
      </p:sp>
      <p:sp>
        <p:nvSpPr>
          <p:cNvPr id="21506" name="Content Placeholder 2"/>
          <p:cNvSpPr>
            <a:spLocks noGrp="1"/>
          </p:cNvSpPr>
          <p:nvPr>
            <p:ph idx="4294967295"/>
          </p:nvPr>
        </p:nvSpPr>
        <p:spPr>
          <a:xfrm>
            <a:off x="0" y="1166813"/>
            <a:ext cx="9144000" cy="54483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CA" sz="2000" smtClean="0">
                <a:solidFill>
                  <a:srgbClr val="7F7F7F"/>
                </a:solidFill>
                <a:cs typeface="Arial" charset="0"/>
              </a:rPr>
              <a:t>	</a:t>
            </a:r>
            <a:r>
              <a:rPr lang="en-CA" sz="2600" smtClean="0">
                <a:latin typeface="Tahoma" pitchFamily="34" charset="0"/>
                <a:cs typeface="Arial" charset="0"/>
              </a:rPr>
              <a:t>For the first time, municipal engagement was explicitly included in a formal federal-provincial agreement</a:t>
            </a:r>
          </a:p>
          <a:p>
            <a:pPr eaLnBrk="1" hangingPunct="1"/>
            <a:endParaRPr lang="en-CA" sz="1200" smtClean="0">
              <a:latin typeface="Tahoma" pitchFamily="34" charset="0"/>
              <a:cs typeface="Arial" charset="0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sz="2400" smtClean="0">
                <a:latin typeface="Tahoma" pitchFamily="34" charset="0"/>
                <a:cs typeface="Arial" charset="0"/>
              </a:rPr>
              <a:t>Partnerships with Municipalities</a:t>
            </a:r>
          </a:p>
          <a:p>
            <a:pPr lvl="1" eaLnBrk="1" hangingPunct="1">
              <a:buFontTx/>
              <a:buChar char="•"/>
            </a:pPr>
            <a:r>
              <a:rPr lang="en-US" sz="2200" smtClean="0">
                <a:latin typeface="Tahoma" pitchFamily="34" charset="0"/>
                <a:cs typeface="Arial" charset="0"/>
              </a:rPr>
              <a:t>Commits two governments to involve municipalities in planning and discussions on immigration and settlement</a:t>
            </a:r>
          </a:p>
          <a:p>
            <a:pPr lvl="1" eaLnBrk="1" hangingPunct="1">
              <a:buFont typeface="Wingdings" pitchFamily="2" charset="2"/>
              <a:buChar char="Ø"/>
            </a:pPr>
            <a:endParaRPr lang="en-US" sz="1200" smtClean="0">
              <a:latin typeface="Tahoma" pitchFamily="34" charset="0"/>
              <a:cs typeface="Arial" charset="0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sz="2400" smtClean="0">
                <a:latin typeface="Tahoma" pitchFamily="34" charset="0"/>
                <a:cs typeface="Arial" charset="0"/>
              </a:rPr>
              <a:t>Trilateral MOU: CIC, Ontario and Toronto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z="1200" smtClean="0">
              <a:latin typeface="Tahoma" pitchFamily="34" charset="0"/>
              <a:cs typeface="Arial" charset="0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CA" sz="2400" smtClean="0">
                <a:latin typeface="Tahoma" pitchFamily="34" charset="0"/>
                <a:cs typeface="Arial" charset="0"/>
              </a:rPr>
              <a:t>Municipal Immigration Committee (MIC)</a:t>
            </a:r>
          </a:p>
          <a:p>
            <a:pPr lvl="1" eaLnBrk="1" hangingPunct="1">
              <a:buFontTx/>
              <a:buChar char="•"/>
            </a:pPr>
            <a:r>
              <a:rPr lang="en-CA" sz="2200" smtClean="0">
                <a:latin typeface="Tahoma" pitchFamily="34" charset="0"/>
                <a:cs typeface="Arial" charset="0"/>
              </a:rPr>
              <a:t>Co-chaired by CIC, MCI and the Association of Municipalities of Ontario (AMO)</a:t>
            </a:r>
          </a:p>
          <a:p>
            <a:pPr lvl="1" eaLnBrk="1" hangingPunct="1">
              <a:buFontTx/>
              <a:buChar char="•"/>
            </a:pPr>
            <a:r>
              <a:rPr lang="en-CA" sz="2200" smtClean="0">
                <a:latin typeface="Tahoma" pitchFamily="34" charset="0"/>
                <a:cs typeface="Arial" charset="0"/>
              </a:rPr>
              <a:t>Municipalities identified key priorities: attraction, retention, settlement and integration. (“Putting out the Welcome Mat: Why Immigration Matters to Ontario Municipalities” – September 2008)</a:t>
            </a:r>
          </a:p>
          <a:p>
            <a:pPr lvl="1" eaLnBrk="1" hangingPunct="1">
              <a:buFont typeface="Wingdings" pitchFamily="2" charset="2"/>
              <a:buChar char="Ø"/>
            </a:pPr>
            <a:endParaRPr lang="en-CA" sz="2200" smtClean="0">
              <a:latin typeface="Tahoma" pitchFamily="34" charset="0"/>
              <a:cs typeface="Arial" charset="0"/>
            </a:endParaRPr>
          </a:p>
        </p:txBody>
      </p:sp>
      <p:sp>
        <p:nvSpPr>
          <p:cNvPr id="21507" name="Slide Number Placeholder 4"/>
          <p:cNvSpPr txBox="1">
            <a:spLocks noGrp="1"/>
          </p:cNvSpPr>
          <p:nvPr/>
        </p:nvSpPr>
        <p:spPr bwMode="auto">
          <a:xfrm>
            <a:off x="6858000" y="628650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4"/>
          <p:cNvSpPr>
            <a:spLocks noChangeArrowheads="1"/>
          </p:cNvSpPr>
          <p:nvPr/>
        </p:nvSpPr>
        <p:spPr bwMode="auto">
          <a:xfrm>
            <a:off x="323850" y="417513"/>
            <a:ext cx="8553450" cy="404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  <a:tabLst>
                <a:tab pos="571500" algn="l"/>
              </a:tabLst>
            </a:pPr>
            <a:r>
              <a:rPr lang="en-CA" sz="2400">
                <a:latin typeface="Tahoma" pitchFamily="34" charset="0"/>
              </a:rPr>
              <a:t>Municipal Initiatives under COIA</a:t>
            </a:r>
          </a:p>
          <a:p>
            <a:pPr marL="742950" lvl="1" indent="-285750">
              <a:spcBef>
                <a:spcPct val="30000"/>
              </a:spcBef>
              <a:buFontTx/>
              <a:buChar char="•"/>
              <a:tabLst>
                <a:tab pos="571500" algn="l"/>
              </a:tabLst>
            </a:pPr>
            <a:r>
              <a:rPr lang="en-US" sz="2200">
                <a:latin typeface="Tahoma" pitchFamily="34" charset="0"/>
              </a:rPr>
              <a:t>2006 Consultations with 700 stakeholders in 10 Ontario communities</a:t>
            </a:r>
          </a:p>
          <a:p>
            <a:pPr marL="742950" lvl="1" indent="-285750">
              <a:spcBef>
                <a:spcPct val="30000"/>
              </a:spcBef>
              <a:buFontTx/>
              <a:buChar char="•"/>
              <a:tabLst>
                <a:tab pos="571500" algn="l"/>
              </a:tabLst>
            </a:pPr>
            <a:r>
              <a:rPr lang="en-US" sz="2200">
                <a:latin typeface="Tahoma" pitchFamily="34" charset="0"/>
              </a:rPr>
              <a:t>Strategy 3 of the Work Plan: “Work with municipalities and federal-provincial government departments to enable partnerships that will integrate newcomers in the economic and social life of Ontario communities”</a:t>
            </a:r>
          </a:p>
          <a:p>
            <a:pPr marL="742950" lvl="1" indent="-285750">
              <a:spcBef>
                <a:spcPct val="30000"/>
              </a:spcBef>
              <a:buFontTx/>
              <a:buChar char="•"/>
              <a:tabLst>
                <a:tab pos="571500" algn="l"/>
              </a:tabLst>
            </a:pPr>
            <a:r>
              <a:rPr lang="en-US" sz="2200">
                <a:latin typeface="Tahoma" pitchFamily="34" charset="0"/>
              </a:rPr>
              <a:t>COIA generated the right conditions for creating the Local Immigration Partnerships (as well as the Immigration Portals and Regional Newcomer Employment Networks)</a:t>
            </a:r>
          </a:p>
          <a:p>
            <a:pPr marL="342900" indent="-342900">
              <a:tabLst>
                <a:tab pos="571500" algn="l"/>
              </a:tabLst>
            </a:pPr>
            <a:r>
              <a:rPr lang="en-US">
                <a:solidFill>
                  <a:srgbClr val="7F7F7F"/>
                </a:solidFill>
              </a:rPr>
              <a:t>	</a:t>
            </a:r>
            <a:endParaRPr lang="en-CA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2"/>
          <p:cNvSpPr txBox="1">
            <a:spLocks noChangeArrowheads="1"/>
          </p:cNvSpPr>
          <p:nvPr/>
        </p:nvSpPr>
        <p:spPr bwMode="auto">
          <a:xfrm>
            <a:off x="457200" y="533400"/>
            <a:ext cx="822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0" y="304800"/>
            <a:ext cx="8896350" cy="570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Aft>
                <a:spcPct val="80000"/>
              </a:spcAft>
              <a:buFont typeface="Wingdings" pitchFamily="2" charset="2"/>
              <a:buNone/>
              <a:tabLst>
                <a:tab pos="571500" algn="l"/>
              </a:tabLst>
              <a:defRPr/>
            </a:pPr>
            <a:r>
              <a:rPr lang="en-US" sz="3600" b="1" dirty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2008 LIP Call for Proposals: Objectives</a:t>
            </a:r>
          </a:p>
          <a:p>
            <a:pPr marL="342900" indent="-342900">
              <a:spcAft>
                <a:spcPct val="100000"/>
              </a:spcAft>
              <a:buFont typeface="Wingdings" pitchFamily="2" charset="2"/>
              <a:buChar char="Ø"/>
              <a:tabLst>
                <a:tab pos="571500" algn="l"/>
              </a:tabLst>
              <a:defRPr/>
            </a:pPr>
            <a:r>
              <a:rPr lang="en-US" sz="2400" dirty="0">
                <a:latin typeface="Tahoma" pitchFamily="34" charset="0"/>
              </a:rPr>
              <a:t>Strengthen local and regional awareness and capacity to integrate immigrants </a:t>
            </a:r>
          </a:p>
          <a:p>
            <a:pPr marL="342900" indent="-342900">
              <a:spcAft>
                <a:spcPct val="100000"/>
              </a:spcAft>
              <a:buFont typeface="Wingdings" pitchFamily="2" charset="2"/>
              <a:buChar char="Ø"/>
              <a:tabLst>
                <a:tab pos="571500" algn="l"/>
              </a:tabLst>
              <a:defRPr/>
            </a:pPr>
            <a:r>
              <a:rPr lang="en-US" sz="2400" dirty="0">
                <a:latin typeface="Tahoma" pitchFamily="34" charset="0"/>
              </a:rPr>
              <a:t>Help communities put immigration on their overall planning agenda in order for communities to benefit from the successful social and economic integration of  immigrants</a:t>
            </a:r>
          </a:p>
          <a:p>
            <a:pPr marL="342900" indent="-342900">
              <a:spcAft>
                <a:spcPct val="100000"/>
              </a:spcAft>
              <a:buFont typeface="Wingdings" pitchFamily="2" charset="2"/>
              <a:buChar char="Ø"/>
              <a:tabLst>
                <a:tab pos="571500" algn="l"/>
              </a:tabLst>
              <a:defRPr/>
            </a:pPr>
            <a:r>
              <a:rPr lang="en-US" sz="2400" dirty="0">
                <a:latin typeface="Tahoma" pitchFamily="34" charset="0"/>
              </a:rPr>
              <a:t>Strengthen the role of local and regional communities in serving and integrating immigrants </a:t>
            </a:r>
          </a:p>
          <a:p>
            <a:pPr marL="342900" indent="-342900">
              <a:spcAft>
                <a:spcPct val="100000"/>
              </a:spcAft>
              <a:buFont typeface="Wingdings" pitchFamily="2" charset="2"/>
              <a:buChar char="Ø"/>
              <a:tabLst>
                <a:tab pos="571500" algn="l"/>
              </a:tabLst>
              <a:defRPr/>
            </a:pPr>
            <a:r>
              <a:rPr lang="en-US" sz="2400" dirty="0">
                <a:latin typeface="Tahoma" pitchFamily="34" charset="0"/>
              </a:rPr>
              <a:t>Secure access to a broader range of services for newcomers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2"/>
          <p:cNvSpPr txBox="1">
            <a:spLocks noChangeArrowheads="1"/>
          </p:cNvSpPr>
          <p:nvPr/>
        </p:nvSpPr>
        <p:spPr bwMode="auto">
          <a:xfrm>
            <a:off x="457200" y="533400"/>
            <a:ext cx="822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0" y="0"/>
            <a:ext cx="8915400" cy="5129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Aft>
                <a:spcPct val="80000"/>
              </a:spcAft>
              <a:buFont typeface="Wingdings" pitchFamily="2" charset="2"/>
              <a:buNone/>
              <a:tabLst>
                <a:tab pos="571500" algn="l"/>
              </a:tabLst>
            </a:pPr>
            <a:endParaRPr lang="en-US" sz="36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 marL="342900" indent="-342900">
              <a:spcAft>
                <a:spcPct val="100000"/>
              </a:spcAft>
              <a:buFont typeface="Wingdings" pitchFamily="2" charset="2"/>
              <a:buChar char="Ø"/>
              <a:tabLst>
                <a:tab pos="571500" algn="l"/>
              </a:tabLst>
            </a:pPr>
            <a:r>
              <a:rPr lang="en-CA" sz="2400">
                <a:latin typeface="Tahoma" pitchFamily="34" charset="0"/>
              </a:rPr>
              <a:t>Improve the manner in which mainstream service providers address newcomer needs</a:t>
            </a:r>
          </a:p>
          <a:p>
            <a:pPr marL="342900" indent="-342900">
              <a:spcAft>
                <a:spcPct val="100000"/>
              </a:spcAft>
              <a:buFont typeface="Wingdings" pitchFamily="2" charset="2"/>
              <a:buChar char="Ø"/>
              <a:tabLst>
                <a:tab pos="571500" algn="l"/>
              </a:tabLst>
            </a:pPr>
            <a:r>
              <a:rPr lang="en-US" sz="2400">
                <a:latin typeface="Tahoma" pitchFamily="34" charset="0"/>
              </a:rPr>
              <a:t>Improve the coordination of mainstream and settlement services, including language training, health, education, and labour market integration programs</a:t>
            </a:r>
          </a:p>
          <a:p>
            <a:pPr marL="342900" indent="-342900">
              <a:spcAft>
                <a:spcPct val="100000"/>
              </a:spcAft>
              <a:buFont typeface="Wingdings" pitchFamily="2" charset="2"/>
              <a:buChar char="Ø"/>
              <a:tabLst>
                <a:tab pos="571500" algn="l"/>
              </a:tabLst>
            </a:pPr>
            <a:r>
              <a:rPr lang="en-US" sz="2400">
                <a:latin typeface="Tahoma" pitchFamily="34" charset="0"/>
              </a:rPr>
              <a:t>Improve access to the labour market for immigrants</a:t>
            </a:r>
            <a:endParaRPr lang="en-US" sz="2600">
              <a:latin typeface="Tahoma" pitchFamily="34" charset="0"/>
            </a:endParaRPr>
          </a:p>
          <a:p>
            <a:pPr marL="342900" indent="-342900">
              <a:spcAft>
                <a:spcPct val="100000"/>
              </a:spcAft>
              <a:buFont typeface="Wingdings" pitchFamily="2" charset="2"/>
              <a:buChar char="Ø"/>
              <a:tabLst>
                <a:tab pos="571500" algn="l"/>
              </a:tabLst>
            </a:pPr>
            <a:r>
              <a:rPr lang="en-US" sz="2400">
                <a:latin typeface="Tahoma" pitchFamily="34" charset="0"/>
              </a:rPr>
              <a:t>Promote the attraction and retention of newcomers in communities that are in need of population renewal</a:t>
            </a:r>
            <a:r>
              <a:rPr lang="en-US" sz="2600">
                <a:latin typeface="Tahoma" pitchFamily="34" charset="0"/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2803</TotalTime>
  <Words>1245</Words>
  <Application>Microsoft Office PowerPoint</Application>
  <PresentationFormat>On-screen Show (4:3)</PresentationFormat>
  <Paragraphs>153</Paragraphs>
  <Slides>25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Tahoma</vt:lpstr>
      <vt:lpstr>Wingdings</vt:lpstr>
      <vt:lpstr>Calibri</vt:lpstr>
      <vt:lpstr>Times New Roman</vt:lpstr>
      <vt:lpstr>Default Design</vt:lpstr>
      <vt:lpstr>Slide 1</vt:lpstr>
      <vt:lpstr>Slide 2</vt:lpstr>
      <vt:lpstr>Slide 3</vt:lpstr>
      <vt:lpstr>Slide 4</vt:lpstr>
      <vt:lpstr>Evolution of Municipal and Community Involvement in Development of Federal Government Policy </vt:lpstr>
      <vt:lpstr> Canada-Ontario Immigration Agreement (COIA) 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Partnership Grant Proposal</vt:lpstr>
      <vt:lpstr>Slide 24</vt:lpstr>
      <vt:lpstr> 3 Key Questions</vt:lpstr>
    </vt:vector>
  </TitlesOfParts>
  <Company>University of Western Ontario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Local Immigration Partnerships</dc:title>
  <dc:creator>David Sherry</dc:creator>
  <cp:lastModifiedBy>RESLB</cp:lastModifiedBy>
  <cp:revision>190</cp:revision>
  <dcterms:created xsi:type="dcterms:W3CDTF">2008-06-20T22:26:23Z</dcterms:created>
  <dcterms:modified xsi:type="dcterms:W3CDTF">2012-02-08T18:31:22Z</dcterms:modified>
</cp:coreProperties>
</file>