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handoutMasterIdLst>
    <p:handoutMasterId r:id="rId26"/>
  </p:handoutMasterIdLst>
  <p:sldIdLst>
    <p:sldId id="307" r:id="rId2"/>
    <p:sldId id="308" r:id="rId3"/>
    <p:sldId id="309" r:id="rId4"/>
    <p:sldId id="311" r:id="rId5"/>
    <p:sldId id="312" r:id="rId6"/>
    <p:sldId id="316" r:id="rId7"/>
    <p:sldId id="315" r:id="rId8"/>
    <p:sldId id="313" r:id="rId9"/>
    <p:sldId id="314" r:id="rId10"/>
    <p:sldId id="310" r:id="rId11"/>
    <p:sldId id="268" r:id="rId12"/>
    <p:sldId id="286" r:id="rId13"/>
    <p:sldId id="270" r:id="rId14"/>
    <p:sldId id="257" r:id="rId15"/>
    <p:sldId id="272" r:id="rId16"/>
    <p:sldId id="317" r:id="rId17"/>
    <p:sldId id="318" r:id="rId18"/>
    <p:sldId id="290" r:id="rId19"/>
    <p:sldId id="287" r:id="rId20"/>
    <p:sldId id="306" r:id="rId21"/>
    <p:sldId id="289" r:id="rId22"/>
    <p:sldId id="304" r:id="rId23"/>
    <p:sldId id="319" r:id="rId2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CC"/>
    <a:srgbClr val="6600FF"/>
    <a:srgbClr val="3333CC"/>
    <a:srgbClr val="339933"/>
    <a:srgbClr val="0099FF"/>
    <a:srgbClr val="66FF33"/>
    <a:srgbClr val="CC0000"/>
    <a:srgbClr val="FF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717" autoAdjust="0"/>
    <p:restoredTop sz="94664" autoAdjust="0"/>
  </p:normalViewPr>
  <p:slideViewPr>
    <p:cSldViewPr snapToGrid="0">
      <p:cViewPr>
        <p:scale>
          <a:sx n="50" d="100"/>
          <a:sy n="50" d="100"/>
        </p:scale>
        <p:origin x="-1722"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70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b="0">
                <a:effectLst/>
                <a:latin typeface="Arial" charset="0"/>
                <a:cs typeface="+mn-cs"/>
              </a:defRPr>
            </a:lvl1pPr>
          </a:lstStyle>
          <a:p>
            <a:pPr>
              <a:defRPr/>
            </a:pPr>
            <a:endParaRPr lang="en-US"/>
          </a:p>
        </p:txBody>
      </p:sp>
      <p:sp>
        <p:nvSpPr>
          <p:cNvPr id="72707"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effectLst/>
                <a:latin typeface="Arial" charset="0"/>
                <a:cs typeface="+mn-cs"/>
              </a:defRPr>
            </a:lvl1pPr>
          </a:lstStyle>
          <a:p>
            <a:pPr>
              <a:defRPr/>
            </a:pPr>
            <a:endParaRPr lang="en-US"/>
          </a:p>
        </p:txBody>
      </p:sp>
      <p:sp>
        <p:nvSpPr>
          <p:cNvPr id="72708"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b="0">
                <a:effectLst/>
                <a:latin typeface="Arial" charset="0"/>
                <a:cs typeface="+mn-cs"/>
              </a:defRPr>
            </a:lvl1pPr>
          </a:lstStyle>
          <a:p>
            <a:pPr>
              <a:defRPr/>
            </a:pPr>
            <a:endParaRPr lang="en-US"/>
          </a:p>
        </p:txBody>
      </p:sp>
      <p:sp>
        <p:nvSpPr>
          <p:cNvPr id="72709"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effectLst/>
                <a:latin typeface="Arial" charset="0"/>
                <a:cs typeface="+mn-cs"/>
              </a:defRPr>
            </a:lvl1pPr>
          </a:lstStyle>
          <a:p>
            <a:pPr>
              <a:defRPr/>
            </a:pPr>
            <a:fld id="{7CB7C7E6-3D60-4D14-9EE6-A8FBD4A55816}"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b="0">
                <a:effectLst/>
                <a:latin typeface="Arial" charset="0"/>
                <a:cs typeface="+mn-cs"/>
              </a:defRPr>
            </a:lvl1pPr>
          </a:lstStyle>
          <a:p>
            <a:pPr>
              <a:defRPr/>
            </a:pPr>
            <a:endParaRPr lang="en-US"/>
          </a:p>
        </p:txBody>
      </p:sp>
      <p:sp>
        <p:nvSpPr>
          <p:cNvPr id="2765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effectLst/>
                <a:latin typeface="Arial" charset="0"/>
                <a:cs typeface="+mn-cs"/>
              </a:defRPr>
            </a:lvl1pPr>
          </a:lstStyle>
          <a:p>
            <a:pPr>
              <a:defRPr/>
            </a:pPr>
            <a:endParaRPr lang="en-US"/>
          </a:p>
        </p:txBody>
      </p:sp>
      <p:sp>
        <p:nvSpPr>
          <p:cNvPr id="25604"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765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765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b="0">
                <a:effectLst/>
                <a:latin typeface="Arial" charset="0"/>
                <a:cs typeface="+mn-cs"/>
              </a:defRPr>
            </a:lvl1pPr>
          </a:lstStyle>
          <a:p>
            <a:pPr>
              <a:defRPr/>
            </a:pPr>
            <a:endParaRPr lang="en-US"/>
          </a:p>
        </p:txBody>
      </p:sp>
      <p:sp>
        <p:nvSpPr>
          <p:cNvPr id="2765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effectLst/>
                <a:latin typeface="Arial" charset="0"/>
                <a:cs typeface="+mn-cs"/>
              </a:defRPr>
            </a:lvl1pPr>
          </a:lstStyle>
          <a:p>
            <a:pPr>
              <a:defRPr/>
            </a:pPr>
            <a:fld id="{7200732D-8E8D-49F9-94E8-A80A40E410E7}"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07C55E99-B00E-4D13-9D31-DE79FC29DA4B}" type="slidenum">
              <a:rPr lang="en-US" smtClean="0">
                <a:cs typeface="Arial" charset="0"/>
              </a:rPr>
              <a:pPr/>
              <a:t>14</a:t>
            </a:fld>
            <a:endParaRPr lang="en-US" smtClean="0">
              <a:cs typeface="Arial" charset="0"/>
            </a:endParaRPr>
          </a:p>
        </p:txBody>
      </p:sp>
      <p:sp>
        <p:nvSpPr>
          <p:cNvPr id="26627" name="Rectangle 2"/>
          <p:cNvSpPr>
            <a:spLocks noRot="1" noChangeArrowheads="1" noTextEdit="1"/>
          </p:cNvSpPr>
          <p:nvPr>
            <p:ph type="sldImg"/>
          </p:nvPr>
        </p:nvSpPr>
        <p:spPr>
          <a:ln/>
        </p:spPr>
      </p:sp>
      <p:sp>
        <p:nvSpPr>
          <p:cNvPr id="26628" name="Rectangle 3"/>
          <p:cNvSpPr>
            <a:spLocks noGrp="1" noChangeArrowheads="1"/>
          </p:cNvSpPr>
          <p:nvPr>
            <p:ph type="body" idx="1"/>
          </p:nvPr>
        </p:nvSpPr>
        <p:spPr>
          <a:noFill/>
          <a:ln/>
        </p:spPr>
        <p:txBody>
          <a:bodyPr/>
          <a:lstStyle/>
          <a:p>
            <a:pPr eaLnBrk="1" hangingPunct="1"/>
            <a:endParaRPr lang="en-CA"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Rot="1" noChangeArrowheads="1" noTextEdit="1"/>
          </p:cNvSpPr>
          <p:nvPr>
            <p:ph type="sldImg"/>
          </p:nvPr>
        </p:nvSpPr>
        <p:spPr>
          <a:xfrm>
            <a:off x="1144588" y="685800"/>
            <a:ext cx="4572000" cy="3429000"/>
          </a:xfrm>
          <a:ln/>
        </p:spPr>
      </p:sp>
      <p:sp>
        <p:nvSpPr>
          <p:cNvPr id="27651" name="Rectangle 3"/>
          <p:cNvSpPr>
            <a:spLocks noGrp="1" noChangeArrowheads="1"/>
          </p:cNvSpPr>
          <p:nvPr>
            <p:ph type="body" idx="1"/>
          </p:nvPr>
        </p:nvSpPr>
        <p:spPr>
          <a:xfrm>
            <a:off x="914400" y="4343400"/>
            <a:ext cx="5029200" cy="4114800"/>
          </a:xfrm>
          <a:noFill/>
          <a:ln/>
        </p:spPr>
        <p:txBody>
          <a:bodyPr/>
          <a:lstStyle/>
          <a:p>
            <a:pPr marL="228600" indent="-228600"/>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Rot="1" noChangeArrowheads="1" noTextEdit="1"/>
          </p:cNvSpPr>
          <p:nvPr>
            <p:ph type="sldImg"/>
          </p:nvPr>
        </p:nvSpPr>
        <p:spPr>
          <a:xfrm>
            <a:off x="1144588" y="685800"/>
            <a:ext cx="4572000" cy="3429000"/>
          </a:xfrm>
          <a:ln/>
        </p:spPr>
      </p:sp>
      <p:sp>
        <p:nvSpPr>
          <p:cNvPr id="28675" name="Rectangle 3"/>
          <p:cNvSpPr>
            <a:spLocks noGrp="1" noChangeArrowheads="1"/>
          </p:cNvSpPr>
          <p:nvPr>
            <p:ph type="body" idx="1"/>
          </p:nvPr>
        </p:nvSpPr>
        <p:spPr>
          <a:xfrm>
            <a:off x="914400" y="4343400"/>
            <a:ext cx="5029200" cy="4114800"/>
          </a:xfrm>
          <a:noFill/>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18A56C00-97A8-4357-8FAE-A3D86E4A071B}" type="datetimeFigureOut">
              <a:rPr lang="en-US"/>
              <a:pPr>
                <a:defRPr/>
              </a:pPr>
              <a:t>2/8/2012</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79CA29E-268A-4257-8FC0-A9CC6C949D9F}"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F5EA4AA2-32DE-4D76-835E-8751223E2757}" type="datetimeFigureOut">
              <a:rPr lang="en-US"/>
              <a:pPr>
                <a:defRPr/>
              </a:pPr>
              <a:t>2/8/2012</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43B3DBF-B40E-4823-9933-C9E1B2A64B5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43CE10C6-7F2F-4D0A-9647-53D926356321}" type="datetimeFigureOut">
              <a:rPr lang="en-US"/>
              <a:pPr>
                <a:defRPr/>
              </a:pPr>
              <a:t>2/8/2012</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66C2AE4-4B66-449A-AEC7-B682245F66A3}"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4FB6A758-FE9B-408D-82FD-01C1C96D925C}" type="datetimeFigureOut">
              <a:rPr lang="en-US"/>
              <a:pPr>
                <a:defRPr/>
              </a:pPr>
              <a:t>2/8/2012</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3074883-A71A-461D-B03A-48ED60983A2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D33FD4C0-8D47-4FA5-964A-6ADE82599622}" type="datetimeFigureOut">
              <a:rPr lang="en-US"/>
              <a:pPr>
                <a:defRPr/>
              </a:pPr>
              <a:t>2/8/2012</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8A49136-D80C-4028-92C6-F4BE5A612316}"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7C00955A-3DCD-4D5A-BC67-6C800BE5D85E}" type="datetimeFigureOut">
              <a:rPr lang="en-US"/>
              <a:pPr>
                <a:defRPr/>
              </a:pPr>
              <a:t>2/8/2012</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ABBF8B0-F054-4F3A-B822-B57EB33CD54F}"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fld id="{A1B0C68D-8AFB-4298-B48F-EC60D43FAC1D}" type="datetimeFigureOut">
              <a:rPr lang="en-US"/>
              <a:pPr>
                <a:defRPr/>
              </a:pPr>
              <a:t>2/8/2012</a:t>
            </a:fld>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BCBA164F-0FA0-48B9-A011-6E67BF7DC45B}"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93CE811D-11ED-4F30-9018-A9A59A328520}" type="datetimeFigureOut">
              <a:rPr lang="en-US"/>
              <a:pPr>
                <a:defRPr/>
              </a:pPr>
              <a:t>2/8/2012</a:t>
            </a:fld>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6E4B83B2-BA70-4EE3-9F99-EAC968E3EC3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5D3917FE-CD6B-4641-95BF-8E1364EB7F06}" type="datetimeFigureOut">
              <a:rPr lang="en-US"/>
              <a:pPr>
                <a:defRPr/>
              </a:pPr>
              <a:t>2/8/2012</a:t>
            </a:fld>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0EBBE682-3B6F-45F7-8595-E9D377947D19}"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6C4AA12C-525A-4767-8C06-B77E8579D334}" type="datetimeFigureOut">
              <a:rPr lang="en-US"/>
              <a:pPr>
                <a:defRPr/>
              </a:pPr>
              <a:t>2/8/2012</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CC23E4F-499B-4C3F-BD22-4082A677DA0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EC1C1B6E-BE97-4B88-A02C-63BBC71C20FC}" type="datetimeFigureOut">
              <a:rPr lang="en-US"/>
              <a:pPr>
                <a:defRPr/>
              </a:pPr>
              <a:t>2/8/2012</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05FEFD0-7B72-448E-B54F-3C542950F1E7}"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5300"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fld id="{7421C311-80F5-46EF-B9C5-31ED50D4E814}" type="datetimeFigureOut">
              <a:rPr lang="en-US"/>
              <a:pPr>
                <a:defRPr/>
              </a:pPr>
              <a:t>2/8/2012</a:t>
            </a:fld>
            <a:endParaRPr lang="en-US"/>
          </a:p>
        </p:txBody>
      </p:sp>
      <p:sp>
        <p:nvSpPr>
          <p:cNvPr id="55301"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55302"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C0AF56F3-E5B7-426E-AD8C-B3313CB45AD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 id="2147483667" r:id="rId5"/>
    <p:sldLayoutId id="2147483666" r:id="rId6"/>
    <p:sldLayoutId id="2147483665" r:id="rId7"/>
    <p:sldLayoutId id="2147483664" r:id="rId8"/>
    <p:sldLayoutId id="2147483663" r:id="rId9"/>
    <p:sldLayoutId id="2147483662" r:id="rId10"/>
    <p:sldLayoutId id="2147483661"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a:xfrm>
            <a:off x="0" y="2209800"/>
            <a:ext cx="9144000" cy="1447800"/>
          </a:xfrm>
        </p:spPr>
        <p:txBody>
          <a:bodyPr/>
          <a:lstStyle/>
          <a:p>
            <a:pPr eaLnBrk="1" hangingPunct="1">
              <a:lnSpc>
                <a:spcPct val="150000"/>
              </a:lnSpc>
              <a:spcBef>
                <a:spcPts val="1200"/>
              </a:spcBef>
              <a:spcAft>
                <a:spcPts val="1200"/>
              </a:spcAft>
              <a:defRPr/>
            </a:pPr>
            <a:r>
              <a:rPr lang="en-US" sz="4000" b="1" dirty="0" smtClean="0">
                <a:solidFill>
                  <a:srgbClr val="3333CC"/>
                </a:solidFill>
                <a:effectLst>
                  <a:outerShdw blurRad="38100" dist="38100" dir="2700000" algn="tl">
                    <a:srgbClr val="C0C0C0"/>
                  </a:outerShdw>
                </a:effectLst>
                <a:latin typeface="Tahoma" pitchFamily="34" charset="0"/>
              </a:rPr>
              <a:t>Local Immigration Partnerships:</a:t>
            </a:r>
            <a:br>
              <a:rPr lang="en-US" sz="4000" b="1" dirty="0" smtClean="0">
                <a:solidFill>
                  <a:srgbClr val="3333CC"/>
                </a:solidFill>
                <a:effectLst>
                  <a:outerShdw blurRad="38100" dist="38100" dir="2700000" algn="tl">
                    <a:srgbClr val="C0C0C0"/>
                  </a:outerShdw>
                </a:effectLst>
                <a:latin typeface="Tahoma" pitchFamily="34" charset="0"/>
              </a:rPr>
            </a:br>
            <a:r>
              <a:rPr lang="en-US" sz="4000" b="1" dirty="0" smtClean="0">
                <a:solidFill>
                  <a:srgbClr val="3333CC"/>
                </a:solidFill>
                <a:effectLst>
                  <a:outerShdw blurRad="38100" dist="38100" dir="2700000" algn="tl">
                    <a:srgbClr val="C0C0C0"/>
                  </a:outerShdw>
                </a:effectLst>
                <a:latin typeface="Tahoma" pitchFamily="34" charset="0"/>
              </a:rPr>
              <a:t> Systems Planning to Help People</a:t>
            </a:r>
            <a:r>
              <a:rPr lang="en-US" sz="4000" dirty="0" smtClean="0"/>
              <a:t> </a:t>
            </a:r>
          </a:p>
        </p:txBody>
      </p:sp>
      <p:pic>
        <p:nvPicPr>
          <p:cNvPr id="2051" name="Picture 5" descr="WCI_logo_EN"/>
          <p:cNvPicPr>
            <a:picLocks noChangeAspect="1" noChangeArrowheads="1"/>
          </p:cNvPicPr>
          <p:nvPr/>
        </p:nvPicPr>
        <p:blipFill>
          <a:blip r:embed="rId2" cstate="print"/>
          <a:srcRect/>
          <a:stretch>
            <a:fillRect/>
          </a:stretch>
        </p:blipFill>
        <p:spPr bwMode="auto">
          <a:xfrm>
            <a:off x="2667000" y="5181600"/>
            <a:ext cx="4038600" cy="1206500"/>
          </a:xfrm>
          <a:prstGeom prst="rect">
            <a:avLst/>
          </a:prstGeom>
          <a:noFill/>
          <a:ln w="9525">
            <a:noFill/>
            <a:miter lim="800000"/>
            <a:headEnd/>
            <a:tailEnd/>
          </a:ln>
        </p:spPr>
      </p:pic>
      <p:pic>
        <p:nvPicPr>
          <p:cNvPr id="2052" name="Picture 7" descr="LMLIP Logo"/>
          <p:cNvPicPr>
            <a:picLocks noChangeAspect="1" noChangeArrowheads="1"/>
          </p:cNvPicPr>
          <p:nvPr/>
        </p:nvPicPr>
        <p:blipFill>
          <a:blip r:embed="rId3" cstate="print"/>
          <a:srcRect/>
          <a:stretch>
            <a:fillRect/>
          </a:stretch>
        </p:blipFill>
        <p:spPr bwMode="auto">
          <a:xfrm>
            <a:off x="0" y="0"/>
            <a:ext cx="3733800" cy="1612900"/>
          </a:xfrm>
          <a:prstGeom prst="rect">
            <a:avLst/>
          </a:prstGeom>
          <a:noFill/>
          <a:ln w="9525">
            <a:noFill/>
            <a:miter lim="800000"/>
            <a:headEnd/>
            <a:tailEnd/>
          </a:ln>
        </p:spPr>
      </p:pic>
      <p:pic>
        <p:nvPicPr>
          <p:cNvPr id="2053" name="Picture 5" descr="PN-0001-07 PNSG 2Colour Logo.jpg"/>
          <p:cNvPicPr>
            <a:picLocks noChangeAspect="1"/>
          </p:cNvPicPr>
          <p:nvPr/>
        </p:nvPicPr>
        <p:blipFill>
          <a:blip r:embed="rId4" cstate="print"/>
          <a:srcRect/>
          <a:stretch>
            <a:fillRect/>
          </a:stretch>
        </p:blipFill>
        <p:spPr bwMode="auto">
          <a:xfrm>
            <a:off x="5410200" y="0"/>
            <a:ext cx="3733800" cy="1460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idx="4294967295"/>
          </p:nvPr>
        </p:nvSpPr>
        <p:spPr>
          <a:xfrm>
            <a:off x="0" y="2438400"/>
            <a:ext cx="9144000" cy="1371600"/>
          </a:xfrm>
        </p:spPr>
        <p:txBody>
          <a:bodyPr/>
          <a:lstStyle/>
          <a:p>
            <a:pPr eaLnBrk="1" hangingPunct="1">
              <a:defRPr/>
            </a:pPr>
            <a:r>
              <a:rPr lang="en-US" sz="4800" b="1" smtClean="0">
                <a:solidFill>
                  <a:srgbClr val="3333CC"/>
                </a:solidFill>
                <a:effectLst>
                  <a:outerShdw blurRad="38100" dist="38100" dir="2700000" algn="tl">
                    <a:srgbClr val="C0C0C0"/>
                  </a:outerShdw>
                </a:effectLst>
                <a:latin typeface="Tahoma" pitchFamily="34" charset="0"/>
              </a:rPr>
              <a:t>Welcoming Communities Initiative</a:t>
            </a:r>
            <a:endParaRPr lang="en-US" sz="4800" smtClean="0">
              <a:solidFill>
                <a:srgbClr val="3333CC"/>
              </a:solidFill>
              <a:effectLst>
                <a:outerShdw blurRad="38100" dist="38100" dir="2700000" algn="tl">
                  <a:srgbClr val="C0C0C0"/>
                </a:outerShdw>
              </a:effectLst>
              <a:latin typeface="Tahoma" pitchFamily="34" charset="0"/>
            </a:endParaRPr>
          </a:p>
        </p:txBody>
      </p:sp>
      <p:pic>
        <p:nvPicPr>
          <p:cNvPr id="11267" name="Picture 3" descr="WCI_logo_EN"/>
          <p:cNvPicPr>
            <a:picLocks noChangeAspect="1" noChangeArrowheads="1"/>
          </p:cNvPicPr>
          <p:nvPr/>
        </p:nvPicPr>
        <p:blipFill>
          <a:blip r:embed="rId2" cstate="print"/>
          <a:srcRect/>
          <a:stretch>
            <a:fillRect/>
          </a:stretch>
        </p:blipFill>
        <p:spPr bwMode="auto">
          <a:xfrm>
            <a:off x="0" y="228600"/>
            <a:ext cx="4572000" cy="1365250"/>
          </a:xfrm>
          <a:prstGeom prst="rect">
            <a:avLst/>
          </a:prstGeom>
          <a:noFill/>
          <a:ln w="9525">
            <a:noFill/>
            <a:miter lim="800000"/>
            <a:headEnd/>
            <a:tailEnd/>
          </a:ln>
        </p:spPr>
      </p:pic>
      <p:pic>
        <p:nvPicPr>
          <p:cNvPr id="11268" name="Picture 4" descr="WCI_logo_FR V2b"/>
          <p:cNvPicPr>
            <a:picLocks noChangeAspect="1" noChangeArrowheads="1"/>
          </p:cNvPicPr>
          <p:nvPr/>
        </p:nvPicPr>
        <p:blipFill>
          <a:blip r:embed="rId3" cstate="print"/>
          <a:srcRect/>
          <a:stretch>
            <a:fillRect/>
          </a:stretch>
        </p:blipFill>
        <p:spPr bwMode="auto">
          <a:xfrm>
            <a:off x="4495800" y="5351463"/>
            <a:ext cx="4648200" cy="14303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body" idx="4294967295"/>
          </p:nvPr>
        </p:nvSpPr>
        <p:spPr>
          <a:xfrm>
            <a:off x="0" y="457200"/>
            <a:ext cx="8763000" cy="6400800"/>
          </a:xfrm>
        </p:spPr>
        <p:txBody>
          <a:bodyPr/>
          <a:lstStyle/>
          <a:p>
            <a:pPr marL="352425" indent="-352425" eaLnBrk="1" hangingPunct="1">
              <a:lnSpc>
                <a:spcPct val="80000"/>
              </a:lnSpc>
              <a:spcAft>
                <a:spcPct val="100000"/>
              </a:spcAft>
              <a:buFont typeface="Wingdings" pitchFamily="2" charset="2"/>
              <a:buChar char="Ø"/>
            </a:pPr>
            <a:r>
              <a:rPr lang="en-US" sz="2600" smtClean="0">
                <a:latin typeface="Tahoma" pitchFamily="34" charset="0"/>
              </a:rPr>
              <a:t>A multidisciplinary alliance of universities, colleges and communities aimed at developing and testing measures to attract and fully integrate immigrants and minorities in cities across Ontario</a:t>
            </a:r>
          </a:p>
          <a:p>
            <a:pPr marL="352425" indent="-352425" eaLnBrk="1" hangingPunct="1">
              <a:lnSpc>
                <a:spcPct val="80000"/>
              </a:lnSpc>
              <a:spcAft>
                <a:spcPct val="100000"/>
              </a:spcAft>
              <a:buFont typeface="Wingdings" pitchFamily="2" charset="2"/>
              <a:buChar char="Ø"/>
            </a:pPr>
            <a:r>
              <a:rPr lang="en-US" sz="2600" smtClean="0">
                <a:latin typeface="Tahoma" pitchFamily="34" charset="0"/>
              </a:rPr>
              <a:t>Base funding from a Community-University Research Alliance Grant from the Social Sciences and Humanities Research Council of Canada</a:t>
            </a:r>
          </a:p>
          <a:p>
            <a:pPr marL="352425" indent="-352425" eaLnBrk="1" hangingPunct="1">
              <a:lnSpc>
                <a:spcPct val="80000"/>
              </a:lnSpc>
              <a:spcAft>
                <a:spcPct val="100000"/>
              </a:spcAft>
              <a:buFont typeface="Wingdings" pitchFamily="2" charset="2"/>
              <a:buChar char="Ø"/>
            </a:pPr>
            <a:r>
              <a:rPr lang="en-US" sz="2600" smtClean="0">
                <a:latin typeface="Tahoma" pitchFamily="34" charset="0"/>
              </a:rPr>
              <a:t>Focuses on research that combines local expertise with academic scholarship in order to address practical concerns and challenges</a:t>
            </a:r>
          </a:p>
          <a:p>
            <a:pPr marL="352425" indent="-352425" eaLnBrk="1" hangingPunct="1">
              <a:lnSpc>
                <a:spcPct val="80000"/>
              </a:lnSpc>
              <a:spcBef>
                <a:spcPct val="0"/>
              </a:spcBef>
              <a:buClr>
                <a:schemeClr val="tx1"/>
              </a:buClr>
              <a:buFont typeface="Wingdings" pitchFamily="2" charset="2"/>
              <a:buChar char="Ø"/>
            </a:pPr>
            <a:r>
              <a:rPr lang="en-US" sz="2600" smtClean="0">
                <a:latin typeface="Tahoma" pitchFamily="34" charset="0"/>
              </a:rPr>
              <a:t>Aim is to work with stakeholders to identify strategic priorities, conduct analyses, and shape policy guidance and practical advice</a:t>
            </a:r>
            <a:endParaRPr lang="en-US" sz="280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3"/>
          <p:cNvSpPr>
            <a:spLocks noGrp="1" noChangeArrowheads="1"/>
          </p:cNvSpPr>
          <p:nvPr>
            <p:ph type="body" idx="4294967295"/>
          </p:nvPr>
        </p:nvSpPr>
        <p:spPr>
          <a:xfrm>
            <a:off x="0" y="0"/>
            <a:ext cx="9144000" cy="6629400"/>
          </a:xfrm>
        </p:spPr>
        <p:txBody>
          <a:bodyPr/>
          <a:lstStyle/>
          <a:p>
            <a:pPr algn="ctr" eaLnBrk="1" hangingPunct="1">
              <a:buFontTx/>
              <a:buNone/>
              <a:defRPr/>
            </a:pPr>
            <a:r>
              <a:rPr lang="en-US" b="1" dirty="0" smtClean="0">
                <a:solidFill>
                  <a:srgbClr val="3333CC"/>
                </a:solidFill>
                <a:effectLst>
                  <a:outerShdw blurRad="38100" dist="38100" dir="2700000" algn="tl">
                    <a:srgbClr val="C0C0C0"/>
                  </a:outerShdw>
                </a:effectLst>
                <a:latin typeface="Tahoma" pitchFamily="34" charset="0"/>
              </a:rPr>
              <a:t>Key Players</a:t>
            </a:r>
            <a:endParaRPr lang="en-US" dirty="0" smtClean="0">
              <a:solidFill>
                <a:srgbClr val="3333CC"/>
              </a:solidFill>
              <a:latin typeface="Tahoma" pitchFamily="34" charset="0"/>
            </a:endParaRPr>
          </a:p>
          <a:p>
            <a:pPr algn="ctr" eaLnBrk="1" hangingPunct="1">
              <a:buClr>
                <a:schemeClr val="tx1"/>
              </a:buClr>
              <a:buFont typeface="Tahoma" pitchFamily="34" charset="0"/>
              <a:buNone/>
              <a:defRPr/>
            </a:pPr>
            <a:endParaRPr lang="en-US" sz="1000" dirty="0" smtClean="0">
              <a:latin typeface="Tahoma" pitchFamily="34" charset="0"/>
            </a:endParaRPr>
          </a:p>
          <a:p>
            <a:pPr eaLnBrk="1" hangingPunct="1">
              <a:spcBef>
                <a:spcPct val="35000"/>
              </a:spcBef>
              <a:buClr>
                <a:schemeClr val="tx1"/>
              </a:buClr>
              <a:buFont typeface="Wingdings" pitchFamily="2" charset="2"/>
              <a:buChar char="Ø"/>
              <a:defRPr/>
            </a:pPr>
            <a:r>
              <a:rPr lang="en-US" sz="2400" b="1" dirty="0" smtClean="0">
                <a:latin typeface="Tahoma" pitchFamily="34" charset="0"/>
              </a:rPr>
              <a:t>Researchers at 18 Ontario Universities</a:t>
            </a:r>
          </a:p>
          <a:p>
            <a:pPr eaLnBrk="1" hangingPunct="1">
              <a:spcBef>
                <a:spcPct val="35000"/>
              </a:spcBef>
              <a:buClr>
                <a:schemeClr val="tx1"/>
              </a:buClr>
              <a:buFont typeface="Wingdings" pitchFamily="2" charset="2"/>
              <a:buChar char="Ø"/>
              <a:defRPr/>
            </a:pPr>
            <a:r>
              <a:rPr lang="en-US" sz="2400" b="1" dirty="0" smtClean="0">
                <a:latin typeface="Tahoma" pitchFamily="34" charset="0"/>
              </a:rPr>
              <a:t>Universal Service Providers</a:t>
            </a:r>
          </a:p>
          <a:p>
            <a:pPr eaLnBrk="1" hangingPunct="1">
              <a:spcBef>
                <a:spcPct val="35000"/>
              </a:spcBef>
              <a:buClr>
                <a:schemeClr val="tx1"/>
              </a:buClr>
              <a:buFont typeface="Wingdings" pitchFamily="2" charset="2"/>
              <a:buChar char="Ø"/>
              <a:defRPr/>
            </a:pPr>
            <a:r>
              <a:rPr lang="en-US" sz="2400" b="1" dirty="0" smtClean="0">
                <a:latin typeface="Tahoma" pitchFamily="34" charset="0"/>
              </a:rPr>
              <a:t>Immigrant-Serving and </a:t>
            </a:r>
            <a:r>
              <a:rPr lang="en-US" sz="2400" b="1" dirty="0" err="1" smtClean="0">
                <a:latin typeface="Tahoma" pitchFamily="34" charset="0"/>
              </a:rPr>
              <a:t>Ethnocultural</a:t>
            </a:r>
            <a:r>
              <a:rPr lang="en-US" sz="2400" b="1" dirty="0" smtClean="0">
                <a:latin typeface="Tahoma" pitchFamily="34" charset="0"/>
              </a:rPr>
              <a:t> Agencies and Associations</a:t>
            </a:r>
          </a:p>
          <a:p>
            <a:pPr eaLnBrk="1" hangingPunct="1">
              <a:spcBef>
                <a:spcPct val="35000"/>
              </a:spcBef>
              <a:buClr>
                <a:schemeClr val="tx1"/>
              </a:buClr>
              <a:buFont typeface="Wingdings" pitchFamily="2" charset="2"/>
              <a:buChar char="Ø"/>
              <a:defRPr/>
            </a:pPr>
            <a:r>
              <a:rPr lang="en-US" sz="2400" b="1" dirty="0" smtClean="0">
                <a:latin typeface="Tahoma" pitchFamily="34" charset="0"/>
              </a:rPr>
              <a:t>School Boards</a:t>
            </a:r>
          </a:p>
          <a:p>
            <a:pPr eaLnBrk="1" hangingPunct="1">
              <a:spcBef>
                <a:spcPct val="35000"/>
              </a:spcBef>
              <a:buClr>
                <a:schemeClr val="tx1"/>
              </a:buClr>
              <a:buFont typeface="Wingdings" pitchFamily="2" charset="2"/>
              <a:buChar char="Ø"/>
              <a:defRPr/>
            </a:pPr>
            <a:r>
              <a:rPr lang="en-US" sz="2400" b="1" dirty="0" smtClean="0">
                <a:latin typeface="Tahoma" pitchFamily="34" charset="0"/>
              </a:rPr>
              <a:t>Municipal and Regional Government Departments</a:t>
            </a:r>
          </a:p>
          <a:p>
            <a:pPr eaLnBrk="1" hangingPunct="1">
              <a:spcBef>
                <a:spcPct val="35000"/>
              </a:spcBef>
              <a:buClr>
                <a:schemeClr val="tx1"/>
              </a:buClr>
              <a:buFont typeface="Wingdings" pitchFamily="2" charset="2"/>
              <a:buChar char="Ø"/>
              <a:defRPr/>
            </a:pPr>
            <a:r>
              <a:rPr lang="en-US" sz="2400" b="1" dirty="0" smtClean="0">
                <a:latin typeface="Tahoma" pitchFamily="34" charset="0"/>
              </a:rPr>
              <a:t>Association of Municipalities</a:t>
            </a:r>
          </a:p>
          <a:p>
            <a:pPr eaLnBrk="1" hangingPunct="1">
              <a:spcBef>
                <a:spcPct val="35000"/>
              </a:spcBef>
              <a:buClr>
                <a:schemeClr val="tx1"/>
              </a:buClr>
              <a:buFont typeface="Wingdings" pitchFamily="2" charset="2"/>
              <a:buChar char="Ø"/>
              <a:defRPr/>
            </a:pPr>
            <a:r>
              <a:rPr lang="en-US" sz="2400" b="1" dirty="0" smtClean="0">
                <a:latin typeface="Tahoma" pitchFamily="34" charset="0"/>
              </a:rPr>
              <a:t>Business and Employment Associations and Networks</a:t>
            </a:r>
          </a:p>
          <a:p>
            <a:pPr eaLnBrk="1" hangingPunct="1">
              <a:spcBef>
                <a:spcPct val="35000"/>
              </a:spcBef>
              <a:buClr>
                <a:schemeClr val="tx1"/>
              </a:buClr>
              <a:buFont typeface="Wingdings" pitchFamily="2" charset="2"/>
              <a:buChar char="Ø"/>
              <a:defRPr/>
            </a:pPr>
            <a:r>
              <a:rPr lang="en-US" sz="2400" b="1" dirty="0" smtClean="0">
                <a:latin typeface="Tahoma" pitchFamily="34" charset="0"/>
              </a:rPr>
              <a:t>National Associations</a:t>
            </a:r>
          </a:p>
          <a:p>
            <a:pPr eaLnBrk="1" hangingPunct="1">
              <a:spcBef>
                <a:spcPct val="35000"/>
              </a:spcBef>
              <a:buClr>
                <a:schemeClr val="tx1"/>
              </a:buClr>
              <a:buFont typeface="Wingdings" pitchFamily="2" charset="2"/>
              <a:buChar char="Ø"/>
              <a:defRPr/>
            </a:pPr>
            <a:r>
              <a:rPr lang="en-US" sz="2400" b="1" dirty="0" smtClean="0">
                <a:latin typeface="Tahoma" pitchFamily="34" charset="0"/>
              </a:rPr>
              <a:t>National Research Organizations</a:t>
            </a:r>
          </a:p>
          <a:p>
            <a:pPr eaLnBrk="1" hangingPunct="1">
              <a:spcBef>
                <a:spcPct val="35000"/>
              </a:spcBef>
              <a:buClr>
                <a:schemeClr val="tx1"/>
              </a:buClr>
              <a:buFont typeface="Wingdings" pitchFamily="2" charset="2"/>
              <a:buChar char="Ø"/>
              <a:defRPr/>
            </a:pPr>
            <a:r>
              <a:rPr lang="en-US" sz="2400" b="1" dirty="0" smtClean="0">
                <a:latin typeface="Tahoma" pitchFamily="34" charset="0"/>
              </a:rPr>
              <a:t>Provincial Government Departments</a:t>
            </a:r>
          </a:p>
          <a:p>
            <a:pPr eaLnBrk="1" hangingPunct="1">
              <a:spcBef>
                <a:spcPct val="35000"/>
              </a:spcBef>
              <a:buClr>
                <a:schemeClr val="tx1"/>
              </a:buClr>
              <a:buFont typeface="Wingdings" pitchFamily="2" charset="2"/>
              <a:buChar char="Ø"/>
              <a:defRPr/>
            </a:pPr>
            <a:r>
              <a:rPr lang="en-US" sz="2400" b="1" dirty="0" smtClean="0">
                <a:latin typeface="Tahoma" pitchFamily="34" charset="0"/>
              </a:rPr>
              <a:t>Federal Government Departments</a:t>
            </a:r>
            <a:endParaRPr lang="en-US" sz="2400" dirty="0" smtClean="0"/>
          </a:p>
          <a:p>
            <a:pPr eaLnBrk="1" hangingPunct="1">
              <a:buClr>
                <a:schemeClr val="tx1"/>
              </a:buClr>
              <a:buFont typeface="Tahoma" pitchFamily="34" charset="0"/>
              <a:buNone/>
              <a:defRPr/>
            </a:pPr>
            <a:endParaRPr lang="en-US" sz="100" dirty="0" smtClean="0"/>
          </a:p>
          <a:p>
            <a:pPr eaLnBrk="1" hangingPunct="1">
              <a:defRPr/>
            </a:pPr>
            <a:endParaRPr lang="en-US" sz="100" b="1" dirty="0" smtClean="0">
              <a:effectLst>
                <a:outerShdw blurRad="38100" dist="38100" dir="2700000" algn="tl">
                  <a:srgbClr val="C0C0C0"/>
                </a:outerShdw>
              </a:effectLst>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body" idx="4294967295"/>
          </p:nvPr>
        </p:nvSpPr>
        <p:spPr>
          <a:xfrm>
            <a:off x="0" y="1524000"/>
            <a:ext cx="9144000" cy="2514600"/>
          </a:xfrm>
        </p:spPr>
        <p:txBody>
          <a:bodyPr/>
          <a:lstStyle/>
          <a:p>
            <a:pPr marL="457200" indent="0" eaLnBrk="1" hangingPunct="1">
              <a:lnSpc>
                <a:spcPct val="80000"/>
              </a:lnSpc>
              <a:buClr>
                <a:schemeClr val="tx1"/>
              </a:buClr>
              <a:buFont typeface="Tahoma" pitchFamily="34" charset="0"/>
              <a:buNone/>
            </a:pPr>
            <a:r>
              <a:rPr lang="en-US" smtClean="0"/>
              <a:t>                  </a:t>
            </a:r>
            <a:r>
              <a:rPr lang="en-US" b="1" smtClean="0">
                <a:solidFill>
                  <a:srgbClr val="3333CC"/>
                </a:solidFill>
                <a:latin typeface="Tahoma" pitchFamily="34" charset="0"/>
              </a:rPr>
              <a:t>Important Feature:</a:t>
            </a:r>
            <a:r>
              <a:rPr lang="en-US" smtClean="0">
                <a:solidFill>
                  <a:srgbClr val="3333CC"/>
                </a:solidFill>
                <a:latin typeface="Tahoma" pitchFamily="34" charset="0"/>
              </a:rPr>
              <a:t> </a:t>
            </a:r>
          </a:p>
          <a:p>
            <a:pPr marL="457200" indent="0" eaLnBrk="1" hangingPunct="1">
              <a:spcBef>
                <a:spcPct val="35000"/>
              </a:spcBef>
              <a:buClr>
                <a:schemeClr val="tx1"/>
              </a:buClr>
              <a:buFont typeface="Tahoma" pitchFamily="34" charset="0"/>
              <a:buNone/>
            </a:pPr>
            <a:r>
              <a:rPr lang="en-US" sz="3000" smtClean="0">
                <a:latin typeface="Tahoma" pitchFamily="34" charset="0"/>
              </a:rPr>
              <a:t>Collaborative arrangement with Local Immigration Partnership (LIP) Councils: designed to optimize efficiencies and effectiveness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0" y="609600"/>
            <a:ext cx="9144000" cy="366713"/>
          </a:xfrm>
          <a:prstGeom prst="rect">
            <a:avLst/>
          </a:prstGeom>
          <a:noFill/>
          <a:ln w="9525">
            <a:noFill/>
            <a:miter lim="800000"/>
            <a:headEnd/>
            <a:tailEnd/>
          </a:ln>
        </p:spPr>
        <p:txBody>
          <a:bodyPr>
            <a:spAutoFit/>
          </a:bodyPr>
          <a:lstStyle/>
          <a:p>
            <a:pPr>
              <a:spcBef>
                <a:spcPct val="50000"/>
              </a:spcBef>
            </a:pPr>
            <a:endParaRPr lang="en-CA" b="1"/>
          </a:p>
        </p:txBody>
      </p:sp>
      <p:sp>
        <p:nvSpPr>
          <p:cNvPr id="7171" name="Text Box 3"/>
          <p:cNvSpPr txBox="1">
            <a:spLocks noChangeArrowheads="1"/>
          </p:cNvSpPr>
          <p:nvPr/>
        </p:nvSpPr>
        <p:spPr bwMode="auto">
          <a:xfrm>
            <a:off x="228600" y="0"/>
            <a:ext cx="8915400" cy="6762750"/>
          </a:xfrm>
          <a:prstGeom prst="rect">
            <a:avLst/>
          </a:prstGeom>
          <a:noFill/>
          <a:ln w="9525">
            <a:noFill/>
            <a:miter lim="800000"/>
            <a:headEnd/>
            <a:tailEnd/>
          </a:ln>
          <a:effectLst/>
        </p:spPr>
        <p:txBody>
          <a:bodyPr>
            <a:spAutoFit/>
          </a:bodyPr>
          <a:lstStyle/>
          <a:p>
            <a:pPr marL="457200" indent="-457200" algn="ctr">
              <a:tabLst>
                <a:tab pos="3314700" algn="l"/>
              </a:tabLst>
              <a:defRPr/>
            </a:pPr>
            <a:r>
              <a:rPr lang="en-CA" sz="3600" b="1">
                <a:solidFill>
                  <a:srgbClr val="3333CC"/>
                </a:solidFill>
                <a:effectLst>
                  <a:outerShdw blurRad="38100" dist="38100" dir="2700000" algn="tl">
                    <a:srgbClr val="C0C0C0"/>
                  </a:outerShdw>
                </a:effectLst>
                <a:latin typeface="Tahoma" pitchFamily="34" charset="0"/>
              </a:rPr>
              <a:t>Domains</a:t>
            </a:r>
          </a:p>
          <a:p>
            <a:pPr marL="457200" indent="-457200" algn="ctr">
              <a:tabLst>
                <a:tab pos="3314700" algn="l"/>
              </a:tabLst>
              <a:defRPr/>
            </a:pPr>
            <a:endParaRPr lang="en-CA" sz="900" b="1">
              <a:solidFill>
                <a:srgbClr val="3333CC"/>
              </a:solidFill>
              <a:effectLst>
                <a:outerShdw blurRad="38100" dist="38100" dir="2700000" algn="tl">
                  <a:srgbClr val="C0C0C0"/>
                </a:outerShdw>
              </a:effectLst>
              <a:latin typeface="Tahoma" pitchFamily="34" charset="0"/>
            </a:endParaRPr>
          </a:p>
          <a:p>
            <a:pPr marL="457200" indent="-457200">
              <a:spcBef>
                <a:spcPct val="50000"/>
              </a:spcBef>
              <a:buFontTx/>
              <a:buAutoNum type="arabicPeriod"/>
              <a:tabLst>
                <a:tab pos="3314700" algn="l"/>
              </a:tabLst>
              <a:defRPr/>
            </a:pPr>
            <a:r>
              <a:rPr lang="en-CA" sz="2600" b="1">
                <a:latin typeface="Tahoma" pitchFamily="34" charset="0"/>
              </a:rPr>
              <a:t>Community Civic Resources and Initiatives </a:t>
            </a:r>
          </a:p>
          <a:p>
            <a:pPr marL="457200" indent="-457200">
              <a:spcBef>
                <a:spcPct val="50000"/>
              </a:spcBef>
              <a:buFontTx/>
              <a:buAutoNum type="arabicPeriod"/>
              <a:tabLst>
                <a:tab pos="3314700" algn="l"/>
              </a:tabLst>
              <a:defRPr/>
            </a:pPr>
            <a:r>
              <a:rPr lang="en-CA" sz="2600" b="1">
                <a:latin typeface="Tahoma" pitchFamily="34" charset="0"/>
              </a:rPr>
              <a:t>Health and Healthcare</a:t>
            </a:r>
          </a:p>
          <a:p>
            <a:pPr marL="457200" indent="-457200">
              <a:spcBef>
                <a:spcPct val="50000"/>
              </a:spcBef>
              <a:buFontTx/>
              <a:buAutoNum type="arabicPeriod"/>
              <a:tabLst>
                <a:tab pos="3314700" algn="l"/>
              </a:tabLst>
              <a:defRPr/>
            </a:pPr>
            <a:r>
              <a:rPr lang="en-CA" sz="2600" b="1">
                <a:latin typeface="Tahoma" pitchFamily="34" charset="0"/>
              </a:rPr>
              <a:t>Education and Education Policy</a:t>
            </a:r>
          </a:p>
          <a:p>
            <a:pPr marL="457200" indent="-457200">
              <a:spcBef>
                <a:spcPct val="50000"/>
              </a:spcBef>
              <a:buFontTx/>
              <a:buAutoNum type="arabicPeriod"/>
              <a:tabLst>
                <a:tab pos="3314700" algn="l"/>
              </a:tabLst>
              <a:defRPr/>
            </a:pPr>
            <a:r>
              <a:rPr lang="en-CA" sz="2600" b="1">
                <a:latin typeface="Tahoma" pitchFamily="34" charset="0"/>
              </a:rPr>
              <a:t>Children and Youth</a:t>
            </a:r>
          </a:p>
          <a:p>
            <a:pPr marL="457200" indent="-457200">
              <a:spcBef>
                <a:spcPct val="50000"/>
              </a:spcBef>
              <a:buFontTx/>
              <a:buAutoNum type="arabicPeriod"/>
              <a:tabLst>
                <a:tab pos="3314700" algn="l"/>
              </a:tabLst>
              <a:defRPr/>
            </a:pPr>
            <a:r>
              <a:rPr lang="en-CA" sz="2600" b="1">
                <a:latin typeface="Tahoma" pitchFamily="34" charset="0"/>
              </a:rPr>
              <a:t>Optimizing Social, Cultural, and Political Integration</a:t>
            </a:r>
          </a:p>
          <a:p>
            <a:pPr marL="457200" indent="-457200">
              <a:spcBef>
                <a:spcPct val="50000"/>
              </a:spcBef>
              <a:buFontTx/>
              <a:buAutoNum type="arabicPeriod"/>
              <a:tabLst>
                <a:tab pos="3314700" algn="l"/>
              </a:tabLst>
              <a:defRPr/>
            </a:pPr>
            <a:r>
              <a:rPr lang="en-US" sz="2600" b="1">
                <a:latin typeface="Tahoma" pitchFamily="34" charset="0"/>
              </a:rPr>
              <a:t>Attraction and Recruitment of Workers and Entrepreneurs </a:t>
            </a:r>
          </a:p>
          <a:p>
            <a:pPr marL="457200" indent="-457200">
              <a:spcBef>
                <a:spcPct val="50000"/>
              </a:spcBef>
              <a:buFontTx/>
              <a:buAutoNum type="arabicPeriod"/>
              <a:tabLst>
                <a:tab pos="3314700" algn="l"/>
              </a:tabLst>
              <a:defRPr/>
            </a:pPr>
            <a:r>
              <a:rPr lang="en-US" sz="2600" b="1">
                <a:latin typeface="Tahoma" pitchFamily="34" charset="0"/>
              </a:rPr>
              <a:t>Workplace Integration</a:t>
            </a:r>
          </a:p>
          <a:p>
            <a:pPr marL="457200" indent="-457200">
              <a:spcBef>
                <a:spcPct val="20000"/>
              </a:spcBef>
              <a:tabLst>
                <a:tab pos="3314700" algn="l"/>
              </a:tabLst>
              <a:defRPr/>
            </a:pPr>
            <a:endParaRPr lang="en-US" sz="1600" b="1">
              <a:latin typeface="Tahoma" pitchFamily="34" charset="0"/>
            </a:endParaRPr>
          </a:p>
          <a:p>
            <a:pPr marL="457200" indent="-457200">
              <a:tabLst>
                <a:tab pos="3314700" algn="l"/>
              </a:tabLst>
              <a:defRPr/>
            </a:pPr>
            <a:r>
              <a:rPr lang="en-CA" sz="2400" b="1">
                <a:solidFill>
                  <a:srgbClr val="3333CC"/>
                </a:solidFill>
                <a:latin typeface="Tahoma" pitchFamily="34" charset="0"/>
              </a:rPr>
              <a:t>Cross-cutting issues: francophone communities, gender, 	poverty</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body" idx="4294967295"/>
          </p:nvPr>
        </p:nvSpPr>
        <p:spPr>
          <a:xfrm>
            <a:off x="0" y="0"/>
            <a:ext cx="9144000" cy="6858000"/>
          </a:xfrm>
          <a:noFill/>
        </p:spPr>
        <p:txBody>
          <a:bodyPr/>
          <a:lstStyle/>
          <a:p>
            <a:pPr marL="0" indent="0" eaLnBrk="1" hangingPunct="1">
              <a:buFontTx/>
              <a:buNone/>
            </a:pPr>
            <a:endParaRPr lang="en-US" sz="8000" b="1" smtClean="0"/>
          </a:p>
          <a:p>
            <a:pPr marL="0" indent="0" eaLnBrk="1" hangingPunct="1">
              <a:buFontTx/>
              <a:buNone/>
            </a:pPr>
            <a:endParaRPr lang="en-US" b="1" smtClean="0"/>
          </a:p>
          <a:p>
            <a:pPr marL="0" indent="0" eaLnBrk="1" hangingPunct="1">
              <a:buFontTx/>
              <a:buNone/>
            </a:pPr>
            <a:endParaRPr lang="en-US" b="1" smtClean="0"/>
          </a:p>
          <a:p>
            <a:pPr marL="0" indent="0" eaLnBrk="1" hangingPunct="1">
              <a:buFontTx/>
              <a:buNone/>
            </a:pPr>
            <a:endParaRPr lang="en-US" b="1" smtClean="0"/>
          </a:p>
          <a:p>
            <a:pPr marL="0" indent="0" eaLnBrk="1" hangingPunct="1">
              <a:buFontTx/>
              <a:buNone/>
            </a:pPr>
            <a:endParaRPr lang="en-US" b="1" smtClean="0"/>
          </a:p>
          <a:p>
            <a:pPr marL="0" indent="0" eaLnBrk="1" hangingPunct="1">
              <a:buFontTx/>
              <a:buNone/>
            </a:pPr>
            <a:endParaRPr lang="en-US" b="1" smtClean="0"/>
          </a:p>
        </p:txBody>
      </p:sp>
      <p:sp>
        <p:nvSpPr>
          <p:cNvPr id="17411" name="Rectangle 3"/>
          <p:cNvSpPr>
            <a:spLocks noChangeArrowheads="1"/>
          </p:cNvSpPr>
          <p:nvPr/>
        </p:nvSpPr>
        <p:spPr bwMode="auto">
          <a:xfrm>
            <a:off x="304800" y="238125"/>
            <a:ext cx="8610600" cy="6616700"/>
          </a:xfrm>
          <a:prstGeom prst="rect">
            <a:avLst/>
          </a:prstGeom>
          <a:noFill/>
          <a:ln w="9525">
            <a:noFill/>
            <a:miter lim="800000"/>
            <a:headEnd/>
            <a:tailEnd/>
          </a:ln>
        </p:spPr>
        <p:txBody>
          <a:bodyPr>
            <a:spAutoFit/>
          </a:bodyPr>
          <a:lstStyle/>
          <a:p>
            <a:pPr marL="400050" indent="-400050" algn="ctr">
              <a:defRPr/>
            </a:pPr>
            <a:r>
              <a:rPr lang="en-US" sz="3600" b="1" dirty="0">
                <a:solidFill>
                  <a:srgbClr val="3333CC"/>
                </a:solidFill>
                <a:effectLst>
                  <a:outerShdw blurRad="38100" dist="38100" dir="2700000" algn="tl">
                    <a:srgbClr val="C0C0C0"/>
                  </a:outerShdw>
                </a:effectLst>
                <a:latin typeface="Tahoma" pitchFamily="34" charset="0"/>
              </a:rPr>
              <a:t>Research Strategies</a:t>
            </a:r>
          </a:p>
          <a:p>
            <a:pPr marL="400050" indent="-400050">
              <a:defRPr/>
            </a:pPr>
            <a:endParaRPr lang="en-US" sz="2800" b="1" dirty="0">
              <a:solidFill>
                <a:srgbClr val="3333CC"/>
              </a:solidFill>
              <a:latin typeface="Tahoma" pitchFamily="34" charset="0"/>
            </a:endParaRPr>
          </a:p>
          <a:p>
            <a:pPr marL="400050" indent="-400050">
              <a:buFont typeface="Wingdings" pitchFamily="2" charset="2"/>
              <a:buChar char="ü"/>
              <a:defRPr/>
            </a:pPr>
            <a:r>
              <a:rPr lang="en-US" sz="2800" b="1" dirty="0">
                <a:latin typeface="Tahoma" pitchFamily="34" charset="0"/>
              </a:rPr>
              <a:t>Comparative studies</a:t>
            </a:r>
          </a:p>
          <a:p>
            <a:pPr marL="400050" indent="-400050">
              <a:buFont typeface="Wingdings" pitchFamily="2" charset="2"/>
              <a:buChar char="ü"/>
              <a:defRPr/>
            </a:pPr>
            <a:endParaRPr lang="en-US" sz="2000" dirty="0">
              <a:latin typeface="Tahoma" pitchFamily="34" charset="0"/>
            </a:endParaRPr>
          </a:p>
          <a:p>
            <a:pPr marL="400050" indent="-400050">
              <a:buFont typeface="Wingdings" pitchFamily="2" charset="2"/>
              <a:buChar char="ü"/>
              <a:defRPr/>
            </a:pPr>
            <a:r>
              <a:rPr lang="en-US" sz="2800" b="1" dirty="0">
                <a:latin typeface="Tahoma" pitchFamily="34" charset="0"/>
              </a:rPr>
              <a:t>Multidisciplinary, multi-method</a:t>
            </a:r>
          </a:p>
          <a:p>
            <a:pPr marL="400050" indent="-400050">
              <a:buFont typeface="Wingdings" pitchFamily="2" charset="2"/>
              <a:buChar char="ü"/>
              <a:defRPr/>
            </a:pPr>
            <a:endParaRPr lang="en-US" sz="2000" b="1" dirty="0">
              <a:latin typeface="Tahoma" pitchFamily="34" charset="0"/>
            </a:endParaRPr>
          </a:p>
          <a:p>
            <a:pPr marL="400050" indent="-400050">
              <a:buFont typeface="Wingdings" pitchFamily="2" charset="2"/>
              <a:buChar char="ü"/>
              <a:defRPr/>
            </a:pPr>
            <a:r>
              <a:rPr lang="en-US" sz="2800" b="1" dirty="0">
                <a:latin typeface="Tahoma" pitchFamily="34" charset="0"/>
              </a:rPr>
              <a:t>Iterative process with continual refinement as new knowledge and questions are generated by the research process and by new interests and events</a:t>
            </a:r>
          </a:p>
          <a:p>
            <a:pPr marL="400050" indent="-400050">
              <a:defRPr/>
            </a:pPr>
            <a:endParaRPr lang="en-US" sz="2000" b="1" dirty="0">
              <a:latin typeface="Tahoma" pitchFamily="34" charset="0"/>
            </a:endParaRPr>
          </a:p>
          <a:p>
            <a:pPr marL="400050" indent="-400050">
              <a:buFont typeface="Wingdings" pitchFamily="2" charset="2"/>
              <a:buChar char="ü"/>
              <a:defRPr/>
            </a:pPr>
            <a:r>
              <a:rPr lang="en-US" sz="2800" b="1" dirty="0">
                <a:latin typeface="Tahoma" pitchFamily="34" charset="0"/>
              </a:rPr>
              <a:t>Scholarship of engagement</a:t>
            </a:r>
          </a:p>
          <a:p>
            <a:pPr marL="400050" indent="-400050">
              <a:buFont typeface="Wingdings" pitchFamily="2" charset="2"/>
              <a:buChar char="ü"/>
              <a:defRPr/>
            </a:pPr>
            <a:endParaRPr lang="en-US" sz="2800" b="1" dirty="0">
              <a:latin typeface="Tahoma" pitchFamily="34" charset="0"/>
            </a:endParaRPr>
          </a:p>
          <a:p>
            <a:pPr marL="400050" indent="-400050">
              <a:buFont typeface="Wingdings" pitchFamily="2" charset="2"/>
              <a:buChar char="ü"/>
              <a:defRPr/>
            </a:pPr>
            <a:r>
              <a:rPr lang="en-US" sz="2800" b="1" dirty="0">
                <a:latin typeface="Tahoma" pitchFamily="34" charset="0"/>
              </a:rPr>
              <a:t>Share findings and recommendations widely</a:t>
            </a:r>
          </a:p>
          <a:p>
            <a:pPr marL="400050" indent="-400050">
              <a:buFont typeface="Wingdings" pitchFamily="2" charset="2"/>
              <a:buChar char="ü"/>
              <a:defRPr/>
            </a:pPr>
            <a:endParaRPr lang="en-US" sz="2800" b="1" dirty="0">
              <a:latin typeface="Tahoma" pitchFamily="34" charset="0"/>
            </a:endParaRPr>
          </a:p>
          <a:p>
            <a:pPr marL="400050" indent="-400050">
              <a:defRPr/>
            </a:pPr>
            <a:endParaRPr lang="en-US" sz="2000" b="1" dirty="0">
              <a:latin typeface="Tahoma"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body" idx="4294967295"/>
          </p:nvPr>
        </p:nvSpPr>
        <p:spPr>
          <a:xfrm>
            <a:off x="0" y="0"/>
            <a:ext cx="9144000" cy="6858000"/>
          </a:xfrm>
          <a:noFill/>
        </p:spPr>
        <p:txBody>
          <a:bodyPr/>
          <a:lstStyle/>
          <a:p>
            <a:pPr marL="0" indent="0" eaLnBrk="1" hangingPunct="1">
              <a:buFontTx/>
              <a:buNone/>
            </a:pPr>
            <a:endParaRPr lang="en-US" sz="8000" b="1" smtClean="0"/>
          </a:p>
          <a:p>
            <a:pPr marL="0" indent="0" eaLnBrk="1" hangingPunct="1">
              <a:buFontTx/>
              <a:buNone/>
            </a:pPr>
            <a:endParaRPr lang="en-US" b="1" smtClean="0"/>
          </a:p>
          <a:p>
            <a:pPr marL="0" indent="0" eaLnBrk="1" hangingPunct="1">
              <a:buFontTx/>
              <a:buNone/>
            </a:pPr>
            <a:endParaRPr lang="en-US" b="1" smtClean="0"/>
          </a:p>
          <a:p>
            <a:pPr marL="0" indent="0" eaLnBrk="1" hangingPunct="1">
              <a:buFontTx/>
              <a:buNone/>
            </a:pPr>
            <a:endParaRPr lang="en-US" b="1" smtClean="0"/>
          </a:p>
          <a:p>
            <a:pPr marL="0" indent="0" eaLnBrk="1" hangingPunct="1">
              <a:buFontTx/>
              <a:buNone/>
            </a:pPr>
            <a:endParaRPr lang="en-US" b="1" smtClean="0"/>
          </a:p>
          <a:p>
            <a:pPr marL="0" indent="0" eaLnBrk="1" hangingPunct="1">
              <a:buFontTx/>
              <a:buNone/>
            </a:pPr>
            <a:endParaRPr lang="en-US" b="1" smtClean="0"/>
          </a:p>
        </p:txBody>
      </p:sp>
      <p:sp>
        <p:nvSpPr>
          <p:cNvPr id="17411" name="Rectangle 3"/>
          <p:cNvSpPr>
            <a:spLocks noChangeArrowheads="1"/>
          </p:cNvSpPr>
          <p:nvPr/>
        </p:nvSpPr>
        <p:spPr bwMode="auto">
          <a:xfrm>
            <a:off x="228600" y="838200"/>
            <a:ext cx="8610600" cy="3416300"/>
          </a:xfrm>
          <a:prstGeom prst="rect">
            <a:avLst/>
          </a:prstGeom>
          <a:noFill/>
          <a:ln w="9525">
            <a:noFill/>
            <a:miter lim="800000"/>
            <a:headEnd/>
            <a:tailEnd/>
          </a:ln>
        </p:spPr>
        <p:txBody>
          <a:bodyPr>
            <a:spAutoFit/>
          </a:bodyPr>
          <a:lstStyle/>
          <a:p>
            <a:pPr marL="400050" indent="-400050">
              <a:buFont typeface="Wingdings" pitchFamily="2" charset="2"/>
              <a:buChar char="ü"/>
            </a:pPr>
            <a:r>
              <a:rPr lang="en-US" sz="2800" b="1">
                <a:latin typeface="Tahoma" pitchFamily="34" charset="0"/>
              </a:rPr>
              <a:t>Focus on promising practices and strategies for conducting evidence-based programming</a:t>
            </a:r>
          </a:p>
          <a:p>
            <a:pPr marL="400050" indent="-400050">
              <a:buFont typeface="Wingdings" pitchFamily="2" charset="2"/>
              <a:buChar char="ü"/>
            </a:pPr>
            <a:endParaRPr lang="en-US" sz="2800" b="1">
              <a:latin typeface="Tahoma" pitchFamily="34" charset="0"/>
            </a:endParaRPr>
          </a:p>
          <a:p>
            <a:pPr marL="400050" indent="-400050">
              <a:buFont typeface="Wingdings" pitchFamily="2" charset="2"/>
              <a:buChar char="ü"/>
            </a:pPr>
            <a:r>
              <a:rPr lang="en-US" sz="2800" b="1">
                <a:latin typeface="Tahoma" pitchFamily="34" charset="0"/>
                <a:cs typeface="Tahoma" pitchFamily="34" charset="0"/>
              </a:rPr>
              <a:t>Research to assess the impact of interventions and for determining the factors that make them more or less effective, and transferable to other locations</a:t>
            </a:r>
          </a:p>
          <a:p>
            <a:pPr marL="400050" indent="-400050"/>
            <a:endParaRPr lang="en-US" sz="2000" b="1">
              <a:latin typeface="Tahoma"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AutoShape 2"/>
          <p:cNvSpPr>
            <a:spLocks noChangeArrowheads="1"/>
          </p:cNvSpPr>
          <p:nvPr/>
        </p:nvSpPr>
        <p:spPr bwMode="auto">
          <a:xfrm>
            <a:off x="990600" y="457200"/>
            <a:ext cx="7543800" cy="5715000"/>
          </a:xfrm>
          <a:prstGeom prst="roundRect">
            <a:avLst>
              <a:gd name="adj" fmla="val 16667"/>
            </a:avLst>
          </a:prstGeom>
          <a:solidFill>
            <a:schemeClr val="accent1"/>
          </a:solidFill>
          <a:ln w="9525">
            <a:solidFill>
              <a:schemeClr val="accent2"/>
            </a:solidFill>
            <a:round/>
            <a:headEnd/>
            <a:tailEnd/>
          </a:ln>
        </p:spPr>
        <p:txBody>
          <a:bodyPr wrap="none" anchor="ctr"/>
          <a:lstStyle/>
          <a:p>
            <a:endParaRPr lang="en-US"/>
          </a:p>
        </p:txBody>
      </p:sp>
      <p:sp>
        <p:nvSpPr>
          <p:cNvPr id="18435" name="Text Box 3"/>
          <p:cNvSpPr txBox="1">
            <a:spLocks noChangeArrowheads="1"/>
          </p:cNvSpPr>
          <p:nvPr/>
        </p:nvSpPr>
        <p:spPr bwMode="auto">
          <a:xfrm>
            <a:off x="1219200" y="2667000"/>
            <a:ext cx="1600200" cy="406400"/>
          </a:xfrm>
          <a:prstGeom prst="rect">
            <a:avLst/>
          </a:prstGeom>
          <a:solidFill>
            <a:srgbClr val="FF9900"/>
          </a:solidFill>
          <a:ln w="9525">
            <a:solidFill>
              <a:schemeClr val="tx1"/>
            </a:solidFill>
            <a:miter lim="800000"/>
            <a:headEnd/>
            <a:tailEnd/>
          </a:ln>
        </p:spPr>
        <p:txBody>
          <a:bodyPr>
            <a:spAutoFit/>
          </a:bodyPr>
          <a:lstStyle/>
          <a:p>
            <a:pPr algn="ctr">
              <a:spcBef>
                <a:spcPct val="50000"/>
              </a:spcBef>
            </a:pPr>
            <a:r>
              <a:rPr lang="en-US" sz="2000" b="1">
                <a:cs typeface="Times New Roman" pitchFamily="18" charset="0"/>
              </a:rPr>
              <a:t>Evaluation</a:t>
            </a:r>
          </a:p>
        </p:txBody>
      </p:sp>
      <p:sp>
        <p:nvSpPr>
          <p:cNvPr id="18436" name="Text Box 4"/>
          <p:cNvSpPr txBox="1">
            <a:spLocks noChangeArrowheads="1"/>
          </p:cNvSpPr>
          <p:nvPr/>
        </p:nvSpPr>
        <p:spPr bwMode="auto">
          <a:xfrm>
            <a:off x="6324600" y="2667000"/>
            <a:ext cx="1905000" cy="406400"/>
          </a:xfrm>
          <a:prstGeom prst="rect">
            <a:avLst/>
          </a:prstGeom>
          <a:solidFill>
            <a:srgbClr val="CC99FF"/>
          </a:solidFill>
          <a:ln w="9525">
            <a:solidFill>
              <a:schemeClr val="tx1"/>
            </a:solidFill>
            <a:miter lim="800000"/>
            <a:headEnd/>
            <a:tailEnd/>
          </a:ln>
        </p:spPr>
        <p:txBody>
          <a:bodyPr>
            <a:spAutoFit/>
          </a:bodyPr>
          <a:lstStyle/>
          <a:p>
            <a:pPr algn="ctr">
              <a:spcBef>
                <a:spcPct val="50000"/>
              </a:spcBef>
            </a:pPr>
            <a:r>
              <a:rPr lang="en-US" sz="2000" b="1">
                <a:cs typeface="Times New Roman" pitchFamily="18" charset="0"/>
              </a:rPr>
              <a:t>Goal Setting</a:t>
            </a:r>
          </a:p>
        </p:txBody>
      </p:sp>
      <p:sp>
        <p:nvSpPr>
          <p:cNvPr id="18437" name="Text Box 5"/>
          <p:cNvSpPr txBox="1">
            <a:spLocks noChangeArrowheads="1"/>
          </p:cNvSpPr>
          <p:nvPr/>
        </p:nvSpPr>
        <p:spPr bwMode="auto">
          <a:xfrm>
            <a:off x="3581400" y="4724400"/>
            <a:ext cx="2286000" cy="406400"/>
          </a:xfrm>
          <a:prstGeom prst="rect">
            <a:avLst/>
          </a:prstGeom>
          <a:solidFill>
            <a:srgbClr val="00CC66"/>
          </a:solidFill>
          <a:ln w="9525">
            <a:solidFill>
              <a:schemeClr val="tx1"/>
            </a:solidFill>
            <a:miter lim="800000"/>
            <a:headEnd/>
            <a:tailEnd/>
          </a:ln>
        </p:spPr>
        <p:txBody>
          <a:bodyPr>
            <a:spAutoFit/>
          </a:bodyPr>
          <a:lstStyle/>
          <a:p>
            <a:pPr algn="ctr">
              <a:spcBef>
                <a:spcPct val="50000"/>
              </a:spcBef>
            </a:pPr>
            <a:r>
              <a:rPr lang="en-US" sz="2000" b="1">
                <a:cs typeface="Times New Roman" pitchFamily="18" charset="0"/>
              </a:rPr>
              <a:t>Implementation</a:t>
            </a:r>
          </a:p>
        </p:txBody>
      </p:sp>
      <p:sp>
        <p:nvSpPr>
          <p:cNvPr id="18438" name="Oval 6"/>
          <p:cNvSpPr>
            <a:spLocks noChangeArrowheads="1"/>
          </p:cNvSpPr>
          <p:nvPr/>
        </p:nvSpPr>
        <p:spPr bwMode="auto">
          <a:xfrm>
            <a:off x="3200400" y="1981200"/>
            <a:ext cx="2819400" cy="2057400"/>
          </a:xfrm>
          <a:prstGeom prst="ellipse">
            <a:avLst/>
          </a:prstGeom>
          <a:solidFill>
            <a:srgbClr val="99CCFF"/>
          </a:solidFill>
          <a:ln w="9525">
            <a:solidFill>
              <a:schemeClr val="tx1"/>
            </a:solidFill>
            <a:round/>
            <a:headEnd/>
            <a:tailEnd/>
          </a:ln>
        </p:spPr>
        <p:txBody>
          <a:bodyPr wrap="none" anchor="ctr"/>
          <a:lstStyle/>
          <a:p>
            <a:endParaRPr lang="en-US"/>
          </a:p>
        </p:txBody>
      </p:sp>
      <p:sp>
        <p:nvSpPr>
          <p:cNvPr id="18439" name="Text Box 7"/>
          <p:cNvSpPr txBox="1">
            <a:spLocks noChangeArrowheads="1"/>
          </p:cNvSpPr>
          <p:nvPr/>
        </p:nvSpPr>
        <p:spPr bwMode="auto">
          <a:xfrm>
            <a:off x="3409950" y="2533650"/>
            <a:ext cx="2438400" cy="1054100"/>
          </a:xfrm>
          <a:prstGeom prst="rect">
            <a:avLst/>
          </a:prstGeom>
          <a:noFill/>
          <a:ln w="9525">
            <a:noFill/>
            <a:miter lim="800000"/>
            <a:headEnd/>
            <a:tailEnd/>
          </a:ln>
        </p:spPr>
        <p:txBody>
          <a:bodyPr>
            <a:spAutoFit/>
          </a:bodyPr>
          <a:lstStyle/>
          <a:p>
            <a:pPr algn="ctr">
              <a:spcBef>
                <a:spcPct val="50000"/>
              </a:spcBef>
            </a:pPr>
            <a:r>
              <a:rPr lang="en-US" b="1">
                <a:cs typeface="Times New Roman" pitchFamily="18" charset="0"/>
              </a:rPr>
              <a:t>Welcoming Communities</a:t>
            </a:r>
          </a:p>
          <a:p>
            <a:pPr algn="ctr">
              <a:spcBef>
                <a:spcPct val="50000"/>
              </a:spcBef>
            </a:pPr>
            <a:endParaRPr lang="en-US" b="1">
              <a:cs typeface="Times New Roman" pitchFamily="18" charset="0"/>
            </a:endParaRPr>
          </a:p>
        </p:txBody>
      </p:sp>
      <p:sp>
        <p:nvSpPr>
          <p:cNvPr id="18440" name="Line 8"/>
          <p:cNvSpPr>
            <a:spLocks noChangeShapeType="1"/>
          </p:cNvSpPr>
          <p:nvPr/>
        </p:nvSpPr>
        <p:spPr bwMode="auto">
          <a:xfrm>
            <a:off x="5715000" y="1447800"/>
            <a:ext cx="1447800" cy="1143000"/>
          </a:xfrm>
          <a:prstGeom prst="line">
            <a:avLst/>
          </a:prstGeom>
          <a:noFill/>
          <a:ln w="12700">
            <a:solidFill>
              <a:schemeClr val="tx1"/>
            </a:solidFill>
            <a:round/>
            <a:headEnd/>
            <a:tailEnd type="triangle" w="med" len="med"/>
          </a:ln>
        </p:spPr>
        <p:txBody>
          <a:bodyPr/>
          <a:lstStyle/>
          <a:p>
            <a:endParaRPr lang="en-CA"/>
          </a:p>
        </p:txBody>
      </p:sp>
      <p:sp>
        <p:nvSpPr>
          <p:cNvPr id="18441" name="Line 9"/>
          <p:cNvSpPr>
            <a:spLocks noChangeShapeType="1"/>
          </p:cNvSpPr>
          <p:nvPr/>
        </p:nvSpPr>
        <p:spPr bwMode="auto">
          <a:xfrm flipH="1">
            <a:off x="5562600" y="3124200"/>
            <a:ext cx="1524000" cy="1524000"/>
          </a:xfrm>
          <a:prstGeom prst="line">
            <a:avLst/>
          </a:prstGeom>
          <a:noFill/>
          <a:ln w="12700">
            <a:solidFill>
              <a:schemeClr val="tx1"/>
            </a:solidFill>
            <a:round/>
            <a:headEnd/>
            <a:tailEnd type="triangle" w="med" len="med"/>
          </a:ln>
        </p:spPr>
        <p:txBody>
          <a:bodyPr/>
          <a:lstStyle/>
          <a:p>
            <a:endParaRPr lang="en-CA"/>
          </a:p>
        </p:txBody>
      </p:sp>
      <p:sp>
        <p:nvSpPr>
          <p:cNvPr id="18442" name="Line 10"/>
          <p:cNvSpPr>
            <a:spLocks noChangeShapeType="1"/>
          </p:cNvSpPr>
          <p:nvPr/>
        </p:nvSpPr>
        <p:spPr bwMode="auto">
          <a:xfrm flipH="1" flipV="1">
            <a:off x="1981200" y="3200400"/>
            <a:ext cx="2057400" cy="1447800"/>
          </a:xfrm>
          <a:prstGeom prst="line">
            <a:avLst/>
          </a:prstGeom>
          <a:noFill/>
          <a:ln w="12700">
            <a:solidFill>
              <a:schemeClr val="tx1"/>
            </a:solidFill>
            <a:round/>
            <a:headEnd/>
            <a:tailEnd type="triangle" w="med" len="med"/>
          </a:ln>
        </p:spPr>
        <p:txBody>
          <a:bodyPr/>
          <a:lstStyle/>
          <a:p>
            <a:endParaRPr lang="en-CA"/>
          </a:p>
        </p:txBody>
      </p:sp>
      <p:cxnSp>
        <p:nvCxnSpPr>
          <p:cNvPr id="18443" name="AutoShape 11"/>
          <p:cNvCxnSpPr>
            <a:cxnSpLocks noChangeShapeType="1"/>
          </p:cNvCxnSpPr>
          <p:nvPr/>
        </p:nvCxnSpPr>
        <p:spPr bwMode="auto">
          <a:xfrm flipV="1">
            <a:off x="2133600" y="1371600"/>
            <a:ext cx="1525588" cy="1179513"/>
          </a:xfrm>
          <a:prstGeom prst="straightConnector1">
            <a:avLst/>
          </a:prstGeom>
          <a:noFill/>
          <a:ln w="12700">
            <a:solidFill>
              <a:schemeClr val="tx1"/>
            </a:solidFill>
            <a:round/>
            <a:headEnd/>
            <a:tailEnd type="triangle" w="med" len="med"/>
          </a:ln>
        </p:spPr>
      </p:cxnSp>
      <p:sp>
        <p:nvSpPr>
          <p:cNvPr id="18444" name="Text Box 12"/>
          <p:cNvSpPr txBox="1">
            <a:spLocks noChangeArrowheads="1"/>
          </p:cNvSpPr>
          <p:nvPr/>
        </p:nvSpPr>
        <p:spPr bwMode="auto">
          <a:xfrm>
            <a:off x="1905000" y="4014788"/>
            <a:ext cx="1212850" cy="366712"/>
          </a:xfrm>
          <a:prstGeom prst="rect">
            <a:avLst/>
          </a:prstGeom>
          <a:noFill/>
          <a:ln w="9525">
            <a:noFill/>
            <a:miter lim="800000"/>
            <a:headEnd/>
            <a:tailEnd/>
          </a:ln>
        </p:spPr>
        <p:txBody>
          <a:bodyPr wrap="none">
            <a:spAutoFit/>
          </a:bodyPr>
          <a:lstStyle/>
          <a:p>
            <a:r>
              <a:rPr lang="en-CA" b="1">
                <a:cs typeface="Times New Roman" pitchFamily="18" charset="0"/>
              </a:rPr>
              <a:t>Research</a:t>
            </a:r>
          </a:p>
        </p:txBody>
      </p:sp>
      <p:sp>
        <p:nvSpPr>
          <p:cNvPr id="18445" name="Text Box 13"/>
          <p:cNvSpPr txBox="1">
            <a:spLocks noChangeArrowheads="1"/>
          </p:cNvSpPr>
          <p:nvPr/>
        </p:nvSpPr>
        <p:spPr bwMode="auto">
          <a:xfrm>
            <a:off x="1600200" y="1524000"/>
            <a:ext cx="1212850" cy="366713"/>
          </a:xfrm>
          <a:prstGeom prst="rect">
            <a:avLst/>
          </a:prstGeom>
          <a:noFill/>
          <a:ln w="9525">
            <a:noFill/>
            <a:miter lim="800000"/>
            <a:headEnd/>
            <a:tailEnd/>
          </a:ln>
        </p:spPr>
        <p:txBody>
          <a:bodyPr wrap="none">
            <a:spAutoFit/>
          </a:bodyPr>
          <a:lstStyle/>
          <a:p>
            <a:r>
              <a:rPr lang="en-CA" b="1">
                <a:cs typeface="Times New Roman" pitchFamily="18" charset="0"/>
              </a:rPr>
              <a:t>Research</a:t>
            </a:r>
          </a:p>
        </p:txBody>
      </p:sp>
      <p:sp>
        <p:nvSpPr>
          <p:cNvPr id="18446" name="Text Box 14"/>
          <p:cNvSpPr txBox="1">
            <a:spLocks noChangeArrowheads="1"/>
          </p:cNvSpPr>
          <p:nvPr/>
        </p:nvSpPr>
        <p:spPr bwMode="auto">
          <a:xfrm>
            <a:off x="6492875" y="4014788"/>
            <a:ext cx="1212850" cy="366712"/>
          </a:xfrm>
          <a:prstGeom prst="rect">
            <a:avLst/>
          </a:prstGeom>
          <a:noFill/>
          <a:ln w="9525">
            <a:noFill/>
            <a:miter lim="800000"/>
            <a:headEnd/>
            <a:tailEnd/>
          </a:ln>
        </p:spPr>
        <p:txBody>
          <a:bodyPr wrap="none">
            <a:spAutoFit/>
          </a:bodyPr>
          <a:lstStyle/>
          <a:p>
            <a:r>
              <a:rPr lang="en-CA" b="1">
                <a:cs typeface="Times New Roman" pitchFamily="18" charset="0"/>
              </a:rPr>
              <a:t>Research</a:t>
            </a:r>
          </a:p>
        </p:txBody>
      </p:sp>
      <p:sp>
        <p:nvSpPr>
          <p:cNvPr id="18447" name="Text Box 15"/>
          <p:cNvSpPr txBox="1">
            <a:spLocks noChangeArrowheads="1"/>
          </p:cNvSpPr>
          <p:nvPr/>
        </p:nvSpPr>
        <p:spPr bwMode="auto">
          <a:xfrm>
            <a:off x="6492875" y="1544638"/>
            <a:ext cx="1212850" cy="366712"/>
          </a:xfrm>
          <a:prstGeom prst="rect">
            <a:avLst/>
          </a:prstGeom>
          <a:noFill/>
          <a:ln w="9525">
            <a:noFill/>
            <a:miter lim="800000"/>
            <a:headEnd/>
            <a:tailEnd/>
          </a:ln>
        </p:spPr>
        <p:txBody>
          <a:bodyPr wrap="none">
            <a:spAutoFit/>
          </a:bodyPr>
          <a:lstStyle/>
          <a:p>
            <a:r>
              <a:rPr lang="en-CA" b="1">
                <a:cs typeface="Times New Roman" pitchFamily="18" charset="0"/>
              </a:rPr>
              <a:t>Research</a:t>
            </a:r>
          </a:p>
        </p:txBody>
      </p:sp>
      <p:sp>
        <p:nvSpPr>
          <p:cNvPr id="18448" name="Text Box 16"/>
          <p:cNvSpPr txBox="1">
            <a:spLocks noChangeArrowheads="1"/>
          </p:cNvSpPr>
          <p:nvPr/>
        </p:nvSpPr>
        <p:spPr bwMode="auto">
          <a:xfrm>
            <a:off x="3733800" y="914400"/>
            <a:ext cx="1828800" cy="711200"/>
          </a:xfrm>
          <a:prstGeom prst="rect">
            <a:avLst/>
          </a:prstGeom>
          <a:solidFill>
            <a:srgbClr val="FF0000"/>
          </a:solidFill>
          <a:ln w="9525">
            <a:solidFill>
              <a:schemeClr val="tx1"/>
            </a:solidFill>
            <a:miter lim="800000"/>
            <a:headEnd/>
            <a:tailEnd/>
          </a:ln>
        </p:spPr>
        <p:txBody>
          <a:bodyPr>
            <a:spAutoFit/>
          </a:bodyPr>
          <a:lstStyle/>
          <a:p>
            <a:pPr algn="ctr"/>
            <a:r>
              <a:rPr lang="en-CA" sz="2000" b="1">
                <a:cs typeface="Times New Roman" pitchFamily="18" charset="0"/>
              </a:rPr>
              <a:t>Community</a:t>
            </a:r>
          </a:p>
          <a:p>
            <a:pPr algn="ctr"/>
            <a:r>
              <a:rPr lang="en-CA" sz="2000" b="1">
                <a:cs typeface="Times New Roman" pitchFamily="18" charset="0"/>
              </a:rPr>
              <a:t>Assessment</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body" idx="4294967295"/>
          </p:nvPr>
        </p:nvSpPr>
        <p:spPr>
          <a:xfrm>
            <a:off x="304800" y="0"/>
            <a:ext cx="8839200" cy="6629400"/>
          </a:xfrm>
        </p:spPr>
        <p:txBody>
          <a:bodyPr/>
          <a:lstStyle/>
          <a:p>
            <a:pPr marL="457200" indent="-457200" algn="ctr" eaLnBrk="1" hangingPunct="1">
              <a:buClr>
                <a:schemeClr val="tx1"/>
              </a:buClr>
              <a:buFontTx/>
              <a:buNone/>
              <a:defRPr/>
            </a:pPr>
            <a:r>
              <a:rPr lang="en-US" sz="3600" b="1" dirty="0" smtClean="0">
                <a:solidFill>
                  <a:srgbClr val="3333CC"/>
                </a:solidFill>
                <a:effectLst>
                  <a:outerShdw blurRad="38100" dist="38100" dir="2700000" algn="tl">
                    <a:srgbClr val="C0C0C0"/>
                  </a:outerShdw>
                </a:effectLst>
                <a:latin typeface="Tahoma" pitchFamily="34" charset="0"/>
              </a:rPr>
              <a:t>Communication and Education Strategies</a:t>
            </a:r>
          </a:p>
          <a:p>
            <a:pPr marL="457200" indent="-457200" eaLnBrk="1" hangingPunct="1">
              <a:spcBef>
                <a:spcPct val="30000"/>
              </a:spcBef>
              <a:buClr>
                <a:schemeClr val="tx1"/>
              </a:buClr>
              <a:buFont typeface="Wingdings" pitchFamily="2" charset="2"/>
              <a:buChar char="Ø"/>
              <a:defRPr/>
            </a:pPr>
            <a:r>
              <a:rPr lang="en-US" sz="2600" b="1" dirty="0" smtClean="0">
                <a:latin typeface="Tahoma" pitchFamily="34" charset="0"/>
              </a:rPr>
              <a:t>Annual Conference</a:t>
            </a:r>
          </a:p>
          <a:p>
            <a:pPr marL="457200" indent="-457200" eaLnBrk="1" hangingPunct="1">
              <a:spcBef>
                <a:spcPct val="30000"/>
              </a:spcBef>
              <a:buFont typeface="Wingdings" pitchFamily="2" charset="2"/>
              <a:buChar char="Ø"/>
              <a:defRPr/>
            </a:pPr>
            <a:r>
              <a:rPr lang="en-US" sz="2600" b="1" dirty="0" smtClean="0">
                <a:latin typeface="Tahoma" pitchFamily="34" charset="0"/>
              </a:rPr>
              <a:t>Workshops</a:t>
            </a:r>
          </a:p>
          <a:p>
            <a:pPr marL="457200" indent="-457200" eaLnBrk="1" hangingPunct="1">
              <a:spcBef>
                <a:spcPct val="30000"/>
              </a:spcBef>
              <a:buFont typeface="Wingdings" pitchFamily="2" charset="2"/>
              <a:buChar char="Ø"/>
              <a:defRPr/>
            </a:pPr>
            <a:r>
              <a:rPr lang="en-US" sz="2600" b="1" dirty="0" smtClean="0">
                <a:latin typeface="Tahoma" pitchFamily="34" charset="0"/>
              </a:rPr>
              <a:t>Website and Monthly E-Bulletin</a:t>
            </a:r>
          </a:p>
          <a:p>
            <a:pPr marL="457200" indent="-457200" eaLnBrk="1" hangingPunct="1">
              <a:spcBef>
                <a:spcPct val="30000"/>
              </a:spcBef>
              <a:buFont typeface="Wingdings" pitchFamily="2" charset="2"/>
              <a:buChar char="Ø"/>
              <a:defRPr/>
            </a:pPr>
            <a:r>
              <a:rPr lang="en-US" sz="2600" b="1" dirty="0" smtClean="0">
                <a:latin typeface="Tahoma" pitchFamily="34" charset="0"/>
              </a:rPr>
              <a:t>Policy Briefings and Presentations</a:t>
            </a:r>
          </a:p>
          <a:p>
            <a:pPr marL="457200" indent="-457200" eaLnBrk="1" hangingPunct="1">
              <a:spcBef>
                <a:spcPct val="30000"/>
              </a:spcBef>
              <a:buFont typeface="Wingdings" pitchFamily="2" charset="2"/>
              <a:buChar char="Ø"/>
              <a:defRPr/>
            </a:pPr>
            <a:r>
              <a:rPr lang="en-US" sz="2600" b="1" dirty="0" smtClean="0">
                <a:latin typeface="Tahoma" pitchFamily="34" charset="0"/>
              </a:rPr>
              <a:t>Summer Institute</a:t>
            </a:r>
          </a:p>
          <a:p>
            <a:pPr marL="457200" indent="-457200" eaLnBrk="1" hangingPunct="1">
              <a:spcBef>
                <a:spcPct val="30000"/>
              </a:spcBef>
              <a:buClr>
                <a:schemeClr val="tx1"/>
              </a:buClr>
              <a:buFont typeface="Wingdings" pitchFamily="2" charset="2"/>
              <a:buChar char="Ø"/>
              <a:defRPr/>
            </a:pPr>
            <a:r>
              <a:rPr lang="en-US" sz="2600" b="1" dirty="0" smtClean="0">
                <a:latin typeface="Tahoma" pitchFamily="34" charset="0"/>
              </a:rPr>
              <a:t>Best Practices Training Modules</a:t>
            </a:r>
            <a:r>
              <a:rPr lang="en-US" sz="2600" b="1" dirty="0" smtClean="0">
                <a:effectLst>
                  <a:outerShdw blurRad="38100" dist="38100" dir="2700000" algn="tl">
                    <a:srgbClr val="C0C0C0"/>
                  </a:outerShdw>
                </a:effectLst>
                <a:latin typeface="Tahoma" pitchFamily="34" charset="0"/>
              </a:rPr>
              <a:t> </a:t>
            </a:r>
          </a:p>
          <a:p>
            <a:pPr marL="457200" indent="-457200" eaLnBrk="1" hangingPunct="1">
              <a:spcBef>
                <a:spcPct val="30000"/>
              </a:spcBef>
              <a:buClr>
                <a:schemeClr val="tx1"/>
              </a:buClr>
              <a:buFont typeface="Wingdings" pitchFamily="2" charset="2"/>
              <a:buChar char="Ø"/>
              <a:defRPr/>
            </a:pPr>
            <a:r>
              <a:rPr lang="en-US" sz="2600" b="1" dirty="0" smtClean="0">
                <a:latin typeface="Tahoma" pitchFamily="34" charset="0"/>
              </a:rPr>
              <a:t>Tool Kits</a:t>
            </a:r>
          </a:p>
          <a:p>
            <a:pPr marL="457200" indent="-457200" eaLnBrk="1" hangingPunct="1">
              <a:spcBef>
                <a:spcPct val="30000"/>
              </a:spcBef>
              <a:buFont typeface="Wingdings" pitchFamily="2" charset="2"/>
              <a:buChar char="Ø"/>
              <a:defRPr/>
            </a:pPr>
            <a:r>
              <a:rPr lang="en-US" sz="2600" b="1" dirty="0" smtClean="0">
                <a:latin typeface="Tahoma" pitchFamily="34" charset="0"/>
              </a:rPr>
              <a:t>Curriculum Resources</a:t>
            </a:r>
          </a:p>
          <a:p>
            <a:pPr marL="457200" indent="-457200" eaLnBrk="1" hangingPunct="1">
              <a:spcBef>
                <a:spcPct val="30000"/>
              </a:spcBef>
              <a:buFont typeface="Wingdings" pitchFamily="2" charset="2"/>
              <a:buChar char="Ø"/>
              <a:defRPr/>
            </a:pPr>
            <a:r>
              <a:rPr lang="en-US" sz="2600" b="1" dirty="0" smtClean="0">
                <a:latin typeface="Tahoma" pitchFamily="34" charset="0"/>
              </a:rPr>
              <a:t>Public Speaker Series</a:t>
            </a:r>
          </a:p>
          <a:p>
            <a:pPr marL="457200" indent="-457200" eaLnBrk="1" hangingPunct="1">
              <a:spcBef>
                <a:spcPct val="30000"/>
              </a:spcBef>
              <a:buFont typeface="Wingdings" pitchFamily="2" charset="2"/>
              <a:buChar char="Ø"/>
              <a:defRPr/>
            </a:pPr>
            <a:r>
              <a:rPr lang="en-US" sz="2600" b="1" dirty="0" smtClean="0">
                <a:latin typeface="Tahoma" pitchFamily="34" charset="0"/>
              </a:rPr>
              <a:t>Community and Academic Publications</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ext Box 2"/>
          <p:cNvSpPr txBox="1">
            <a:spLocks noChangeArrowheads="1"/>
          </p:cNvSpPr>
          <p:nvPr/>
        </p:nvSpPr>
        <p:spPr bwMode="auto">
          <a:xfrm>
            <a:off x="228600" y="241300"/>
            <a:ext cx="8915400" cy="6040438"/>
          </a:xfrm>
          <a:prstGeom prst="rect">
            <a:avLst/>
          </a:prstGeom>
          <a:noFill/>
          <a:ln w="9525">
            <a:noFill/>
            <a:miter lim="800000"/>
            <a:headEnd/>
            <a:tailEnd/>
          </a:ln>
          <a:effectLst/>
        </p:spPr>
        <p:txBody>
          <a:bodyPr>
            <a:spAutoFit/>
          </a:bodyPr>
          <a:lstStyle/>
          <a:p>
            <a:pPr marL="457200" indent="-457200" algn="ctr">
              <a:spcBef>
                <a:spcPct val="50000"/>
              </a:spcBef>
              <a:defRPr/>
            </a:pPr>
            <a:r>
              <a:rPr lang="en-US" sz="3600" b="1" dirty="0">
                <a:solidFill>
                  <a:srgbClr val="3333CC"/>
                </a:solidFill>
                <a:effectLst>
                  <a:outerShdw blurRad="38100" dist="38100" dir="2700000" algn="tl">
                    <a:srgbClr val="C0C0C0"/>
                  </a:outerShdw>
                </a:effectLst>
                <a:latin typeface="Tahoma" pitchFamily="34" charset="0"/>
              </a:rPr>
              <a:t>Recent and Current Projects</a:t>
            </a:r>
          </a:p>
          <a:p>
            <a:pPr marL="457200" indent="-457200" algn="ctr">
              <a:spcBef>
                <a:spcPct val="50000"/>
              </a:spcBef>
              <a:defRPr/>
            </a:pPr>
            <a:endParaRPr lang="en-US" sz="1200" b="1" dirty="0">
              <a:solidFill>
                <a:srgbClr val="3333CC"/>
              </a:solidFill>
              <a:effectLst>
                <a:outerShdw blurRad="38100" dist="38100" dir="2700000" algn="tl">
                  <a:srgbClr val="C0C0C0"/>
                </a:outerShdw>
              </a:effectLst>
              <a:latin typeface="Tahoma" pitchFamily="34" charset="0"/>
            </a:endParaRPr>
          </a:p>
          <a:p>
            <a:pPr marL="457200" indent="-457200">
              <a:spcBef>
                <a:spcPts val="3120"/>
              </a:spcBef>
              <a:buFont typeface="Wingdings" pitchFamily="2" charset="2"/>
              <a:buChar char="ü"/>
              <a:defRPr/>
            </a:pPr>
            <a:r>
              <a:rPr lang="en-US" sz="2800" dirty="0">
                <a:latin typeface="Tahoma" pitchFamily="34" charset="0"/>
              </a:rPr>
              <a:t>City Profiles, and Inventories and Audits of Local Resources, Services, and Structures</a:t>
            </a:r>
          </a:p>
          <a:p>
            <a:pPr marL="457200" indent="-457200">
              <a:spcBef>
                <a:spcPts val="3120"/>
              </a:spcBef>
              <a:buFont typeface="Wingdings" pitchFamily="2" charset="2"/>
              <a:buChar char="ü"/>
              <a:defRPr/>
            </a:pPr>
            <a:r>
              <a:rPr lang="en-US" sz="2800" dirty="0">
                <a:latin typeface="Tahoma" pitchFamily="34" charset="0"/>
              </a:rPr>
              <a:t>Making Ontario Home - Newcomer Settlement Services Needs and Use (OCASI and MCI)</a:t>
            </a:r>
          </a:p>
          <a:p>
            <a:pPr marL="457200" indent="-457200">
              <a:spcBef>
                <a:spcPts val="3120"/>
              </a:spcBef>
              <a:buFont typeface="Wingdings" pitchFamily="2" charset="2"/>
              <a:buChar char="ü"/>
              <a:defRPr/>
            </a:pPr>
            <a:r>
              <a:rPr lang="en-US" sz="2800" dirty="0">
                <a:latin typeface="Tahoma" pitchFamily="34" charset="0"/>
              </a:rPr>
              <a:t>Newcomer Settlement Information Testing, e.g., Welcome to Canada (CIC, Integration Branch)</a:t>
            </a:r>
          </a:p>
          <a:p>
            <a:pPr marL="457200" indent="-457200">
              <a:spcBef>
                <a:spcPts val="3120"/>
              </a:spcBef>
              <a:buFont typeface="Wingdings" pitchFamily="2" charset="2"/>
              <a:buChar char="ü"/>
              <a:defRPr/>
            </a:pPr>
            <a:r>
              <a:rPr lang="en-US" sz="2800" dirty="0">
                <a:latin typeface="Tahoma" pitchFamily="34" charset="0"/>
              </a:rPr>
              <a:t>Opinion Leader Interviews: Views on Cultural Diversity and Immigration (CIC, Ontario Region)</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ChangeArrowheads="1"/>
          </p:cNvSpPr>
          <p:nvPr/>
        </p:nvSpPr>
        <p:spPr bwMode="auto">
          <a:xfrm>
            <a:off x="381000" y="838200"/>
            <a:ext cx="8763000" cy="5334000"/>
          </a:xfrm>
          <a:prstGeom prst="rect">
            <a:avLst/>
          </a:prstGeom>
          <a:noFill/>
          <a:ln w="9525">
            <a:noFill/>
            <a:miter lim="800000"/>
            <a:headEnd/>
            <a:tailEnd/>
          </a:ln>
        </p:spPr>
        <p:txBody>
          <a:bodyPr/>
          <a:lstStyle/>
          <a:p>
            <a:pPr marL="342900" indent="-342900">
              <a:lnSpc>
                <a:spcPct val="90000"/>
              </a:lnSpc>
              <a:spcBef>
                <a:spcPct val="20000"/>
              </a:spcBef>
              <a:spcAft>
                <a:spcPct val="50000"/>
              </a:spcAft>
              <a:buFontTx/>
              <a:buChar char="•"/>
            </a:pPr>
            <a:r>
              <a:rPr lang="en-US" sz="3200">
                <a:solidFill>
                  <a:srgbClr val="3333CC"/>
                </a:solidFill>
                <a:latin typeface="Tahoma" pitchFamily="34" charset="0"/>
              </a:rPr>
              <a:t>Victoria Esses</a:t>
            </a:r>
            <a:r>
              <a:rPr lang="en-US" sz="3200">
                <a:latin typeface="Tahoma" pitchFamily="34" charset="0"/>
              </a:rPr>
              <a:t>: Background on the Local Immigration Partnership Program</a:t>
            </a:r>
          </a:p>
          <a:p>
            <a:pPr marL="342900" indent="-342900">
              <a:lnSpc>
                <a:spcPct val="90000"/>
              </a:lnSpc>
              <a:spcBef>
                <a:spcPct val="20000"/>
              </a:spcBef>
              <a:spcAft>
                <a:spcPct val="50000"/>
              </a:spcAft>
              <a:buFontTx/>
              <a:buChar char="•"/>
            </a:pPr>
            <a:r>
              <a:rPr lang="en-US" sz="3200">
                <a:solidFill>
                  <a:srgbClr val="3333CC"/>
                </a:solidFill>
                <a:latin typeface="Tahoma" pitchFamily="34" charset="0"/>
              </a:rPr>
              <a:t>Elisabeth White</a:t>
            </a:r>
            <a:r>
              <a:rPr lang="en-US" sz="3200">
                <a:latin typeface="Tahoma" pitchFamily="34" charset="0"/>
              </a:rPr>
              <a:t>: London and Middlesex Local Immigration Partnership</a:t>
            </a:r>
          </a:p>
          <a:p>
            <a:pPr marL="342900" indent="-342900">
              <a:lnSpc>
                <a:spcPct val="90000"/>
              </a:lnSpc>
              <a:spcBef>
                <a:spcPct val="20000"/>
              </a:spcBef>
              <a:spcAft>
                <a:spcPct val="50000"/>
              </a:spcAft>
              <a:buFontTx/>
              <a:buChar char="•"/>
            </a:pPr>
            <a:r>
              <a:rPr lang="en-US" sz="3200">
                <a:solidFill>
                  <a:srgbClr val="3333CC"/>
                </a:solidFill>
                <a:latin typeface="Tahoma" pitchFamily="34" charset="0"/>
              </a:rPr>
              <a:t>Laureen Rennie</a:t>
            </a:r>
            <a:r>
              <a:rPr lang="en-US" sz="3200">
                <a:latin typeface="Tahoma" pitchFamily="34" charset="0"/>
              </a:rPr>
              <a:t>: Peel Newcomer Strategy Group</a:t>
            </a:r>
          </a:p>
          <a:p>
            <a:pPr marL="342900" indent="-342900">
              <a:lnSpc>
                <a:spcPct val="90000"/>
              </a:lnSpc>
              <a:spcBef>
                <a:spcPct val="20000"/>
              </a:spcBef>
              <a:spcAft>
                <a:spcPct val="50000"/>
              </a:spcAft>
              <a:buFontTx/>
              <a:buChar char="•"/>
            </a:pPr>
            <a:r>
              <a:rPr lang="en-US" sz="3200">
                <a:solidFill>
                  <a:srgbClr val="3333CC"/>
                </a:solidFill>
                <a:latin typeface="Tahoma" pitchFamily="34" charset="0"/>
              </a:rPr>
              <a:t>Victoria Esses</a:t>
            </a:r>
            <a:r>
              <a:rPr lang="en-US" sz="3200">
                <a:latin typeface="Tahoma" pitchFamily="34" charset="0"/>
              </a:rPr>
              <a:t>: The Welcoming Communities Initiative</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4"/>
          <p:cNvSpPr txBox="1">
            <a:spLocks noChangeArrowheads="1"/>
          </p:cNvSpPr>
          <p:nvPr/>
        </p:nvSpPr>
        <p:spPr bwMode="auto">
          <a:xfrm>
            <a:off x="228600" y="762000"/>
            <a:ext cx="8686800" cy="4760913"/>
          </a:xfrm>
          <a:prstGeom prst="rect">
            <a:avLst/>
          </a:prstGeom>
          <a:noFill/>
          <a:ln w="9525">
            <a:noFill/>
            <a:miter lim="800000"/>
            <a:headEnd/>
            <a:tailEnd/>
          </a:ln>
        </p:spPr>
        <p:txBody>
          <a:bodyPr>
            <a:spAutoFit/>
          </a:bodyPr>
          <a:lstStyle/>
          <a:p>
            <a:pPr marL="457200" indent="-457200">
              <a:spcBef>
                <a:spcPct val="45000"/>
              </a:spcBef>
              <a:buFontTx/>
              <a:buChar char="•"/>
            </a:pPr>
            <a:endParaRPr lang="en-US"/>
          </a:p>
          <a:p>
            <a:pPr marL="457200" indent="-457200">
              <a:spcAft>
                <a:spcPts val="3125"/>
              </a:spcAft>
              <a:buClr>
                <a:schemeClr val="tx1"/>
              </a:buClr>
              <a:buFont typeface="Wingdings" pitchFamily="2" charset="2"/>
              <a:buChar char="ü"/>
            </a:pPr>
            <a:r>
              <a:rPr lang="en-US" sz="2800">
                <a:latin typeface="Tahoma" pitchFamily="34" charset="0"/>
              </a:rPr>
              <a:t>Characteristics of a Welcoming Community (CIC, Integration Branch)</a:t>
            </a:r>
          </a:p>
          <a:p>
            <a:pPr marL="457200" indent="-457200">
              <a:spcAft>
                <a:spcPts val="3125"/>
              </a:spcAft>
              <a:buClr>
                <a:schemeClr val="tx1"/>
              </a:buClr>
              <a:buFont typeface="Wingdings" pitchFamily="2" charset="2"/>
              <a:buChar char="ü"/>
            </a:pPr>
            <a:r>
              <a:rPr lang="en-US" sz="2800">
                <a:latin typeface="Tahoma" pitchFamily="34" charset="0"/>
              </a:rPr>
              <a:t>Tools to Assess Indicators of a Welcoming Community (CIC, Ontario Region)</a:t>
            </a:r>
          </a:p>
          <a:p>
            <a:pPr marL="457200" indent="-457200">
              <a:spcAft>
                <a:spcPts val="3125"/>
              </a:spcAft>
              <a:buClr>
                <a:schemeClr val="tx1"/>
              </a:buClr>
              <a:buFont typeface="Wingdings" pitchFamily="2" charset="2"/>
              <a:buChar char="ü"/>
            </a:pPr>
            <a:r>
              <a:rPr lang="en-US" sz="2800">
                <a:latin typeface="Tahoma" pitchFamily="34" charset="0"/>
              </a:rPr>
              <a:t>Antiracism and Antidiscrimination Observatory (CIC, Ontario Region)</a:t>
            </a:r>
          </a:p>
          <a:p>
            <a:pPr marL="457200" indent="-457200">
              <a:spcBef>
                <a:spcPct val="50000"/>
              </a:spcBef>
              <a:buFontTx/>
              <a:buChar char="•"/>
            </a:pPr>
            <a:endParaRPr lang="en-US" sz="2800">
              <a:latin typeface="Tahoma" pitchFamily="3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4"/>
          <p:cNvSpPr txBox="1">
            <a:spLocks noChangeArrowheads="1"/>
          </p:cNvSpPr>
          <p:nvPr/>
        </p:nvSpPr>
        <p:spPr bwMode="auto">
          <a:xfrm>
            <a:off x="228600" y="457200"/>
            <a:ext cx="8610600" cy="366713"/>
          </a:xfrm>
          <a:prstGeom prst="rect">
            <a:avLst/>
          </a:prstGeom>
          <a:noFill/>
          <a:ln w="9525">
            <a:noFill/>
            <a:miter lim="800000"/>
            <a:headEnd/>
            <a:tailEnd/>
          </a:ln>
        </p:spPr>
        <p:txBody>
          <a:bodyPr>
            <a:spAutoFit/>
          </a:bodyPr>
          <a:lstStyle/>
          <a:p>
            <a:pPr>
              <a:spcBef>
                <a:spcPct val="50000"/>
              </a:spcBef>
              <a:buFontTx/>
              <a:buChar char="•"/>
            </a:pPr>
            <a:endParaRPr lang="en-US"/>
          </a:p>
        </p:txBody>
      </p:sp>
      <p:sp>
        <p:nvSpPr>
          <p:cNvPr id="22531" name="Text Box 5"/>
          <p:cNvSpPr txBox="1">
            <a:spLocks noChangeArrowheads="1"/>
          </p:cNvSpPr>
          <p:nvPr/>
        </p:nvSpPr>
        <p:spPr bwMode="auto">
          <a:xfrm>
            <a:off x="304800" y="914400"/>
            <a:ext cx="8458200" cy="5411788"/>
          </a:xfrm>
          <a:prstGeom prst="rect">
            <a:avLst/>
          </a:prstGeom>
          <a:noFill/>
          <a:ln w="9525">
            <a:noFill/>
            <a:miter lim="800000"/>
            <a:headEnd/>
            <a:tailEnd/>
          </a:ln>
        </p:spPr>
        <p:txBody>
          <a:bodyPr>
            <a:spAutoFit/>
          </a:bodyPr>
          <a:lstStyle/>
          <a:p>
            <a:pPr marL="457200" indent="-457200">
              <a:spcBef>
                <a:spcPts val="3125"/>
              </a:spcBef>
              <a:buFont typeface="Wingdings" pitchFamily="2" charset="2"/>
              <a:buChar char="ü"/>
            </a:pPr>
            <a:r>
              <a:rPr lang="en-US" sz="2800">
                <a:latin typeface="Tahoma" pitchFamily="34" charset="0"/>
              </a:rPr>
              <a:t>Organizational Best Practices for the Local Immigration Partnership Councils (CIC, Ontario Region)</a:t>
            </a:r>
          </a:p>
          <a:p>
            <a:pPr marL="457200" indent="-457200">
              <a:spcBef>
                <a:spcPts val="3125"/>
              </a:spcBef>
              <a:buFont typeface="Wingdings" pitchFamily="2" charset="2"/>
              <a:buChar char="ü"/>
            </a:pPr>
            <a:r>
              <a:rPr lang="en-US" sz="2800">
                <a:latin typeface="Tahoma" pitchFamily="34" charset="0"/>
              </a:rPr>
              <a:t>Sectoral Best Practices and Cross-Sectoral Best Practices for the Local Immigration Partnership Councils (CIC, Ontario Region)</a:t>
            </a:r>
          </a:p>
          <a:p>
            <a:pPr marL="457200" indent="-457200">
              <a:spcBef>
                <a:spcPts val="3125"/>
              </a:spcBef>
              <a:buFont typeface="Wingdings" pitchFamily="2" charset="2"/>
              <a:buChar char="ü"/>
            </a:pPr>
            <a:r>
              <a:rPr lang="en-US" sz="2800">
                <a:latin typeface="Tahoma" pitchFamily="34" charset="0"/>
              </a:rPr>
              <a:t>Assessment and Learning-Dissemination Tool for the Local Immigration Partnerships (CIC, Ontario Region)</a:t>
            </a:r>
          </a:p>
          <a:p>
            <a:pPr marL="457200" indent="-457200">
              <a:spcBef>
                <a:spcPct val="50000"/>
              </a:spcBef>
              <a:buFontTx/>
              <a:buChar char="•"/>
            </a:pPr>
            <a:endParaRPr lang="en-US" sz="2800">
              <a:latin typeface="Tahoma"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2"/>
          <p:cNvSpPr txBox="1">
            <a:spLocks noChangeArrowheads="1"/>
          </p:cNvSpPr>
          <p:nvPr/>
        </p:nvSpPr>
        <p:spPr bwMode="auto">
          <a:xfrm>
            <a:off x="0" y="1246188"/>
            <a:ext cx="9144000" cy="5170487"/>
          </a:xfrm>
          <a:prstGeom prst="rect">
            <a:avLst/>
          </a:prstGeom>
          <a:noFill/>
          <a:ln w="9525">
            <a:noFill/>
            <a:miter lim="800000"/>
            <a:headEnd/>
            <a:tailEnd/>
          </a:ln>
        </p:spPr>
        <p:txBody>
          <a:bodyPr>
            <a:spAutoFit/>
          </a:bodyPr>
          <a:lstStyle/>
          <a:p>
            <a:pPr algn="ctr">
              <a:spcBef>
                <a:spcPct val="5000"/>
              </a:spcBef>
            </a:pPr>
            <a:r>
              <a:rPr lang="en-US" sz="3600" b="1">
                <a:latin typeface="Tahoma" pitchFamily="34" charset="0"/>
              </a:rPr>
              <a:t>For More Information About the </a:t>
            </a:r>
          </a:p>
          <a:p>
            <a:pPr algn="ctr">
              <a:spcBef>
                <a:spcPct val="5000"/>
              </a:spcBef>
            </a:pPr>
            <a:r>
              <a:rPr lang="en-US" sz="3600" b="1">
                <a:latin typeface="Tahoma" pitchFamily="34" charset="0"/>
              </a:rPr>
              <a:t>Welcoming Communities Initiative:</a:t>
            </a:r>
          </a:p>
          <a:p>
            <a:pPr algn="ctr">
              <a:spcBef>
                <a:spcPct val="5000"/>
              </a:spcBef>
            </a:pPr>
            <a:endParaRPr lang="en-US" sz="3600" b="1">
              <a:latin typeface="Tahoma" pitchFamily="34" charset="0"/>
            </a:endParaRPr>
          </a:p>
          <a:p>
            <a:pPr algn="ctr">
              <a:spcBef>
                <a:spcPct val="5000"/>
              </a:spcBef>
            </a:pPr>
            <a:r>
              <a:rPr lang="en-US" sz="3600" b="1">
                <a:solidFill>
                  <a:srgbClr val="000099"/>
                </a:solidFill>
                <a:latin typeface="Tahoma" pitchFamily="34" charset="0"/>
              </a:rPr>
              <a:t>www.welcomingcommunities.ca</a:t>
            </a:r>
          </a:p>
          <a:p>
            <a:pPr algn="ctr">
              <a:spcBef>
                <a:spcPct val="5000"/>
              </a:spcBef>
            </a:pPr>
            <a:endParaRPr lang="en-US" sz="3600" b="1">
              <a:solidFill>
                <a:srgbClr val="CC0000"/>
              </a:solidFill>
              <a:latin typeface="Tahoma" pitchFamily="34" charset="0"/>
            </a:endParaRPr>
          </a:p>
          <a:p>
            <a:pPr algn="ctr">
              <a:spcBef>
                <a:spcPct val="5000"/>
              </a:spcBef>
            </a:pPr>
            <a:endParaRPr lang="en-US" sz="3600" b="1">
              <a:solidFill>
                <a:srgbClr val="000099"/>
              </a:solidFill>
              <a:latin typeface="Tahoma" pitchFamily="34" charset="0"/>
            </a:endParaRPr>
          </a:p>
          <a:p>
            <a:pPr algn="ctr">
              <a:spcBef>
                <a:spcPct val="50000"/>
              </a:spcBef>
            </a:pPr>
            <a:endParaRPr lang="en-US" sz="3600" b="1">
              <a:solidFill>
                <a:srgbClr val="000099"/>
              </a:solidFill>
              <a:latin typeface="Tahoma" pitchFamily="34" charset="0"/>
            </a:endParaRPr>
          </a:p>
          <a:p>
            <a:pPr algn="ctr">
              <a:spcBef>
                <a:spcPct val="50000"/>
              </a:spcBef>
            </a:pPr>
            <a:endParaRPr lang="en-US" sz="3600">
              <a:latin typeface="Tahoma" pitchFamily="3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a:defRPr/>
            </a:pPr>
            <a:r>
              <a:rPr lang="en-US" b="1" smtClean="0">
                <a:solidFill>
                  <a:srgbClr val="3333CC"/>
                </a:solidFill>
                <a:effectLst>
                  <a:outerShdw blurRad="38100" dist="38100" dir="2700000" algn="tl">
                    <a:srgbClr val="000000"/>
                  </a:outerShdw>
                </a:effectLst>
                <a:latin typeface="Tahoma" pitchFamily="34" charset="0"/>
              </a:rPr>
              <a:t>Thank You</a:t>
            </a:r>
          </a:p>
        </p:txBody>
      </p:sp>
      <p:sp>
        <p:nvSpPr>
          <p:cNvPr id="24579" name="Rectangle 3"/>
          <p:cNvSpPr>
            <a:spLocks noGrp="1" noChangeArrowheads="1"/>
          </p:cNvSpPr>
          <p:nvPr>
            <p:ph type="body" idx="1"/>
          </p:nvPr>
        </p:nvSpPr>
        <p:spPr/>
        <p:txBody>
          <a:bodyPr/>
          <a:lstStyle/>
          <a:p>
            <a:endParaRPr lang="en-US" smtClean="0"/>
          </a:p>
        </p:txBody>
      </p:sp>
      <p:pic>
        <p:nvPicPr>
          <p:cNvPr id="24580" name="Picture 4" descr="CIC logo2"/>
          <p:cNvPicPr>
            <a:picLocks noChangeAspect="1" noChangeArrowheads="1"/>
          </p:cNvPicPr>
          <p:nvPr/>
        </p:nvPicPr>
        <p:blipFill>
          <a:blip r:embed="rId2" cstate="print"/>
          <a:srcRect/>
          <a:stretch>
            <a:fillRect/>
          </a:stretch>
        </p:blipFill>
        <p:spPr bwMode="auto">
          <a:xfrm>
            <a:off x="838200" y="3429000"/>
            <a:ext cx="7391400" cy="914400"/>
          </a:xfrm>
          <a:prstGeom prst="rect">
            <a:avLst/>
          </a:prstGeom>
          <a:noFill/>
          <a:ln w="9525">
            <a:solidFill>
              <a:schemeClr val="tx1"/>
            </a:solidFill>
            <a:miter lim="800000"/>
            <a:headEnd/>
            <a:tailEnd/>
          </a:ln>
        </p:spPr>
      </p:pic>
      <p:pic>
        <p:nvPicPr>
          <p:cNvPr id="24581" name="Picture 18" descr="SSHRC-CRSH_FIP"/>
          <p:cNvPicPr>
            <a:picLocks noChangeAspect="1" noChangeArrowheads="1"/>
          </p:cNvPicPr>
          <p:nvPr/>
        </p:nvPicPr>
        <p:blipFill>
          <a:blip r:embed="rId3" cstate="print"/>
          <a:srcRect/>
          <a:stretch>
            <a:fillRect/>
          </a:stretch>
        </p:blipFill>
        <p:spPr bwMode="auto">
          <a:xfrm>
            <a:off x="152400" y="1752600"/>
            <a:ext cx="8839200" cy="660400"/>
          </a:xfrm>
          <a:prstGeom prst="rect">
            <a:avLst/>
          </a:prstGeom>
          <a:noFill/>
          <a:ln w="9525">
            <a:solidFill>
              <a:schemeClr val="tx1"/>
            </a:solidFill>
            <a:miter lim="800000"/>
            <a:headEnd/>
            <a:tailEnd/>
          </a:ln>
        </p:spPr>
      </p:pic>
      <p:pic>
        <p:nvPicPr>
          <p:cNvPr id="24582" name="Picture 20" descr="western_RGB_LRG"/>
          <p:cNvPicPr>
            <a:picLocks noChangeAspect="1" noChangeArrowheads="1"/>
          </p:cNvPicPr>
          <p:nvPr/>
        </p:nvPicPr>
        <p:blipFill>
          <a:blip r:embed="rId4" cstate="print"/>
          <a:srcRect/>
          <a:stretch>
            <a:fillRect/>
          </a:stretch>
        </p:blipFill>
        <p:spPr bwMode="auto">
          <a:xfrm>
            <a:off x="3733800" y="4724400"/>
            <a:ext cx="1543050" cy="1624013"/>
          </a:xfrm>
          <a:prstGeom prst="rect">
            <a:avLst/>
          </a:prstGeom>
          <a:noFill/>
          <a:ln w="9525">
            <a:solidFill>
              <a:schemeClr val="tx1"/>
            </a:solid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a:xfrm>
            <a:off x="0" y="1981200"/>
            <a:ext cx="8915400" cy="1143000"/>
          </a:xfrm>
        </p:spPr>
        <p:txBody>
          <a:bodyPr/>
          <a:lstStyle/>
          <a:p>
            <a:pPr eaLnBrk="1" hangingPunct="1">
              <a:defRPr/>
            </a:pPr>
            <a:r>
              <a:rPr lang="en-US" b="1" smtClean="0">
                <a:solidFill>
                  <a:srgbClr val="3333CC"/>
                </a:solidFill>
                <a:effectLst>
                  <a:outerShdw blurRad="38100" dist="38100" dir="2700000" algn="tl">
                    <a:srgbClr val="000000"/>
                  </a:outerShdw>
                </a:effectLst>
                <a:latin typeface="Tahoma" pitchFamily="34" charset="0"/>
              </a:rPr>
              <a:t>The Local Immigration Partnership Program</a:t>
            </a:r>
            <a:br>
              <a:rPr lang="en-US" b="1" smtClean="0">
                <a:solidFill>
                  <a:srgbClr val="3333CC"/>
                </a:solidFill>
                <a:effectLst>
                  <a:outerShdw blurRad="38100" dist="38100" dir="2700000" algn="tl">
                    <a:srgbClr val="000000"/>
                  </a:outerShdw>
                </a:effectLst>
                <a:latin typeface="Tahoma" pitchFamily="34" charset="0"/>
              </a:rPr>
            </a:br>
            <a:r>
              <a:rPr lang="en-US" b="1" smtClean="0">
                <a:solidFill>
                  <a:srgbClr val="3333CC"/>
                </a:solidFill>
                <a:effectLst>
                  <a:outerShdw blurRad="38100" dist="38100" dir="2700000" algn="tl">
                    <a:srgbClr val="000000"/>
                  </a:outerShdw>
                </a:effectLst>
                <a:latin typeface="Tahoma" pitchFamily="34" charset="0"/>
              </a:rPr>
              <a:t/>
            </a:r>
            <a:br>
              <a:rPr lang="en-US" b="1" smtClean="0">
                <a:solidFill>
                  <a:srgbClr val="3333CC"/>
                </a:solidFill>
                <a:effectLst>
                  <a:outerShdw blurRad="38100" dist="38100" dir="2700000" algn="tl">
                    <a:srgbClr val="000000"/>
                  </a:outerShdw>
                </a:effectLst>
                <a:latin typeface="Tahoma" pitchFamily="34" charset="0"/>
              </a:rPr>
            </a:br>
            <a:r>
              <a:rPr lang="en-US" sz="3600" b="1" smtClean="0">
                <a:solidFill>
                  <a:schemeClr val="bg2"/>
                </a:solidFill>
                <a:effectLst>
                  <a:outerShdw blurRad="38100" dist="38100" dir="2700000" algn="tl">
                    <a:srgbClr val="000000"/>
                  </a:outerShdw>
                </a:effectLst>
                <a:latin typeface="Tahoma" pitchFamily="34" charset="0"/>
              </a:rPr>
              <a:t>Victoria Esses</a:t>
            </a:r>
            <a:br>
              <a:rPr lang="en-US" sz="3600" b="1" smtClean="0">
                <a:solidFill>
                  <a:schemeClr val="bg2"/>
                </a:solidFill>
                <a:effectLst>
                  <a:outerShdw blurRad="38100" dist="38100" dir="2700000" algn="tl">
                    <a:srgbClr val="000000"/>
                  </a:outerShdw>
                </a:effectLst>
                <a:latin typeface="Tahoma" pitchFamily="34" charset="0"/>
              </a:rPr>
            </a:br>
            <a:r>
              <a:rPr lang="en-US" sz="3600" b="1" smtClean="0">
                <a:solidFill>
                  <a:schemeClr val="bg2"/>
                </a:solidFill>
                <a:effectLst>
                  <a:outerShdw blurRad="38100" dist="38100" dir="2700000" algn="tl">
                    <a:srgbClr val="000000"/>
                  </a:outerShdw>
                </a:effectLst>
                <a:latin typeface="Tahoma" pitchFamily="34" charset="0"/>
              </a:rPr>
              <a:t>Welcoming Communities Initiative</a:t>
            </a:r>
          </a:p>
        </p:txBody>
      </p:sp>
      <p:pic>
        <p:nvPicPr>
          <p:cNvPr id="4099" name="Picture 5" descr="WCI_logo_EN"/>
          <p:cNvPicPr>
            <a:picLocks noChangeAspect="1" noChangeArrowheads="1"/>
          </p:cNvPicPr>
          <p:nvPr/>
        </p:nvPicPr>
        <p:blipFill>
          <a:blip r:embed="rId2" cstate="print"/>
          <a:srcRect/>
          <a:stretch>
            <a:fillRect/>
          </a:stretch>
        </p:blipFill>
        <p:spPr bwMode="auto">
          <a:xfrm>
            <a:off x="2514600" y="4267200"/>
            <a:ext cx="4038600" cy="1206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4"/>
          <p:cNvSpPr txBox="1">
            <a:spLocks noChangeArrowheads="1"/>
          </p:cNvSpPr>
          <p:nvPr/>
        </p:nvSpPr>
        <p:spPr bwMode="auto">
          <a:xfrm>
            <a:off x="457200" y="533400"/>
            <a:ext cx="8229600" cy="366713"/>
          </a:xfrm>
          <a:prstGeom prst="rect">
            <a:avLst/>
          </a:prstGeom>
          <a:noFill/>
          <a:ln w="9525">
            <a:noFill/>
            <a:miter lim="800000"/>
            <a:headEnd/>
            <a:tailEnd/>
          </a:ln>
        </p:spPr>
        <p:txBody>
          <a:bodyPr>
            <a:spAutoFit/>
          </a:bodyPr>
          <a:lstStyle/>
          <a:p>
            <a:pPr>
              <a:spcBef>
                <a:spcPct val="50000"/>
              </a:spcBef>
            </a:pPr>
            <a:endParaRPr lang="en-US"/>
          </a:p>
        </p:txBody>
      </p:sp>
      <p:sp>
        <p:nvSpPr>
          <p:cNvPr id="5123" name="Text Box 7"/>
          <p:cNvSpPr txBox="1">
            <a:spLocks noChangeArrowheads="1"/>
          </p:cNvSpPr>
          <p:nvPr/>
        </p:nvSpPr>
        <p:spPr bwMode="auto">
          <a:xfrm>
            <a:off x="0" y="363538"/>
            <a:ext cx="9144000" cy="6442075"/>
          </a:xfrm>
          <a:prstGeom prst="rect">
            <a:avLst/>
          </a:prstGeom>
          <a:noFill/>
          <a:ln w="9525">
            <a:noFill/>
            <a:miter lim="800000"/>
            <a:headEnd/>
            <a:tailEnd/>
          </a:ln>
        </p:spPr>
        <p:txBody>
          <a:bodyPr>
            <a:spAutoFit/>
          </a:bodyPr>
          <a:lstStyle/>
          <a:p>
            <a:pPr marL="342900" indent="-342900">
              <a:spcAft>
                <a:spcPct val="100000"/>
              </a:spcAft>
              <a:buFont typeface="Wingdings" pitchFamily="2" charset="2"/>
              <a:buChar char="Ø"/>
            </a:pPr>
            <a:r>
              <a:rPr lang="en-US" sz="2600">
                <a:latin typeface="Tahoma" pitchFamily="34" charset="0"/>
              </a:rPr>
              <a:t>In 2005, Ontario signed the Canada-Ontario Immigration Agreement (COIA) with the federal government</a:t>
            </a:r>
          </a:p>
          <a:p>
            <a:pPr marL="342900" indent="-342900">
              <a:spcAft>
                <a:spcPct val="100000"/>
              </a:spcAft>
              <a:buFont typeface="Wingdings" pitchFamily="2" charset="2"/>
              <a:buChar char="Ø"/>
            </a:pPr>
            <a:r>
              <a:rPr lang="en-CA" sz="2600">
                <a:latin typeface="Tahoma" pitchFamily="34" charset="0"/>
              </a:rPr>
              <a:t>First federal-provincial agreement to include a provision to involve municipalities and community stakeholders in planning and discussions on recruitment, settlement and integration of immigrants</a:t>
            </a:r>
            <a:r>
              <a:rPr lang="en-US" sz="2600">
                <a:latin typeface="Tahoma" pitchFamily="34" charset="0"/>
              </a:rPr>
              <a:t> </a:t>
            </a:r>
          </a:p>
          <a:p>
            <a:pPr marL="342900" indent="-342900">
              <a:spcAft>
                <a:spcPct val="100000"/>
              </a:spcAft>
              <a:buFont typeface="Wingdings" pitchFamily="2" charset="2"/>
              <a:buChar char="Ø"/>
            </a:pPr>
            <a:r>
              <a:rPr lang="en-US" sz="2600">
                <a:latin typeface="Tahoma" pitchFamily="34" charset="0"/>
              </a:rPr>
              <a:t>Federal funds are provided for settlement and integration programs in Ontario communities, and for the promotion of innovation to improve outcomes for immigrants</a:t>
            </a:r>
          </a:p>
          <a:p>
            <a:pPr marL="342900" indent="-342900">
              <a:spcAft>
                <a:spcPct val="100000"/>
              </a:spcAft>
              <a:buFont typeface="Wingdings" pitchFamily="2" charset="2"/>
              <a:buChar char="Ø"/>
            </a:pPr>
            <a:r>
              <a:rPr lang="en-US" sz="2600">
                <a:latin typeface="Tahoma" pitchFamily="34" charset="0"/>
              </a:rPr>
              <a:t>The Local Immigration Partnership (LIP) program was initiated in 2008 with a call for proposals aimed at communities throughout Ontario and neighbourhoods in Toronto</a:t>
            </a:r>
            <a:endParaRPr lang="en-US">
              <a:latin typeface="Tahoma"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457200" y="533400"/>
            <a:ext cx="8229600" cy="366713"/>
          </a:xfrm>
          <a:prstGeom prst="rect">
            <a:avLst/>
          </a:prstGeom>
          <a:noFill/>
          <a:ln w="9525">
            <a:noFill/>
            <a:miter lim="800000"/>
            <a:headEnd/>
            <a:tailEnd/>
          </a:ln>
        </p:spPr>
        <p:txBody>
          <a:bodyPr>
            <a:spAutoFit/>
          </a:bodyPr>
          <a:lstStyle/>
          <a:p>
            <a:pPr>
              <a:spcBef>
                <a:spcPct val="50000"/>
              </a:spcBef>
            </a:pPr>
            <a:endParaRPr lang="en-US"/>
          </a:p>
        </p:txBody>
      </p:sp>
      <p:sp>
        <p:nvSpPr>
          <p:cNvPr id="6147" name="Text Box 3"/>
          <p:cNvSpPr txBox="1">
            <a:spLocks noChangeArrowheads="1"/>
          </p:cNvSpPr>
          <p:nvPr/>
        </p:nvSpPr>
        <p:spPr bwMode="auto">
          <a:xfrm>
            <a:off x="0" y="990600"/>
            <a:ext cx="9144000" cy="2778125"/>
          </a:xfrm>
          <a:prstGeom prst="rect">
            <a:avLst/>
          </a:prstGeom>
          <a:noFill/>
          <a:ln w="9525">
            <a:noFill/>
            <a:miter lim="800000"/>
            <a:headEnd/>
            <a:tailEnd/>
          </a:ln>
        </p:spPr>
        <p:txBody>
          <a:bodyPr>
            <a:spAutoFit/>
          </a:bodyPr>
          <a:lstStyle/>
          <a:p>
            <a:pPr marL="342900" indent="-342900" algn="ctr">
              <a:spcAft>
                <a:spcPct val="100000"/>
              </a:spcAft>
              <a:buFont typeface="Wingdings" pitchFamily="2" charset="2"/>
              <a:buNone/>
              <a:tabLst>
                <a:tab pos="571500" algn="l"/>
              </a:tabLst>
              <a:defRPr/>
            </a:pPr>
            <a:r>
              <a:rPr lang="en-US" sz="3600" b="1">
                <a:solidFill>
                  <a:srgbClr val="3333CC"/>
                </a:solidFill>
                <a:effectLst>
                  <a:outerShdw blurRad="38100" dist="38100" dir="2700000" algn="tl">
                    <a:srgbClr val="000000"/>
                  </a:outerShdw>
                </a:effectLst>
                <a:latin typeface="Tahoma" pitchFamily="34" charset="0"/>
              </a:rPr>
              <a:t>Goal of the LIPs</a:t>
            </a:r>
          </a:p>
          <a:p>
            <a:pPr marL="342900" indent="-342900">
              <a:spcAft>
                <a:spcPct val="100000"/>
              </a:spcAft>
              <a:buFont typeface="Wingdings" pitchFamily="2" charset="2"/>
              <a:buChar char="Ø"/>
              <a:tabLst>
                <a:tab pos="571500" algn="l"/>
              </a:tabLst>
              <a:defRPr/>
            </a:pPr>
            <a:r>
              <a:rPr lang="en-US" sz="2600">
                <a:latin typeface="Tahoma" pitchFamily="34" charset="0"/>
              </a:rPr>
              <a:t> To facilitate the settlement and integration of immigrants in communities, through the coordination of mainstream and settlement services including language training, health, education, and labour market integration programs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457200" y="533400"/>
            <a:ext cx="8229600" cy="366713"/>
          </a:xfrm>
          <a:prstGeom prst="rect">
            <a:avLst/>
          </a:prstGeom>
          <a:noFill/>
          <a:ln w="9525">
            <a:noFill/>
            <a:miter lim="800000"/>
            <a:headEnd/>
            <a:tailEnd/>
          </a:ln>
        </p:spPr>
        <p:txBody>
          <a:bodyPr>
            <a:spAutoFit/>
          </a:bodyPr>
          <a:lstStyle/>
          <a:p>
            <a:pPr>
              <a:spcBef>
                <a:spcPct val="50000"/>
              </a:spcBef>
            </a:pPr>
            <a:endParaRPr lang="en-US"/>
          </a:p>
        </p:txBody>
      </p:sp>
      <p:sp>
        <p:nvSpPr>
          <p:cNvPr id="7171" name="Text Box 3"/>
          <p:cNvSpPr txBox="1">
            <a:spLocks noChangeArrowheads="1"/>
          </p:cNvSpPr>
          <p:nvPr/>
        </p:nvSpPr>
        <p:spPr bwMode="auto">
          <a:xfrm>
            <a:off x="0" y="1219200"/>
            <a:ext cx="9144000" cy="5472113"/>
          </a:xfrm>
          <a:prstGeom prst="rect">
            <a:avLst/>
          </a:prstGeom>
          <a:noFill/>
          <a:ln w="9525">
            <a:noFill/>
            <a:miter lim="800000"/>
            <a:headEnd/>
            <a:tailEnd/>
          </a:ln>
        </p:spPr>
        <p:txBody>
          <a:bodyPr>
            <a:spAutoFit/>
          </a:bodyPr>
          <a:lstStyle/>
          <a:p>
            <a:pPr marL="342900" indent="-342900">
              <a:spcAft>
                <a:spcPct val="85000"/>
              </a:spcAft>
              <a:buFont typeface="Wingdings" pitchFamily="2" charset="2"/>
              <a:buChar char="Ø"/>
              <a:tabLst>
                <a:tab pos="571500" algn="l"/>
              </a:tabLst>
            </a:pPr>
            <a:r>
              <a:rPr lang="en-US" sz="2600">
                <a:latin typeface="Tahoma" pitchFamily="34" charset="0"/>
              </a:rPr>
              <a:t>Establish Partnership Council with wide range of community stakeholders</a:t>
            </a:r>
          </a:p>
          <a:p>
            <a:pPr marL="342900" indent="-342900">
              <a:spcAft>
                <a:spcPct val="85000"/>
              </a:spcAft>
              <a:buFont typeface="Wingdings" pitchFamily="2" charset="2"/>
              <a:buChar char="Ø"/>
              <a:tabLst>
                <a:tab pos="571500" algn="l"/>
              </a:tabLst>
            </a:pPr>
            <a:r>
              <a:rPr lang="en-US" sz="2600">
                <a:latin typeface="Tahoma" pitchFamily="34" charset="0"/>
              </a:rPr>
              <a:t>Develop comprehensive strategic plan to be implemented over a three-year period: designed to fit the needs of the community, must include improved access and coordination of services, improved immigrant labour market outcomes, and strengthened local awareness and capacity to successfully integrate immigrants</a:t>
            </a:r>
          </a:p>
          <a:p>
            <a:pPr marL="342900" indent="-342900">
              <a:spcAft>
                <a:spcPct val="85000"/>
              </a:spcAft>
              <a:buFont typeface="Wingdings" pitchFamily="2" charset="2"/>
              <a:buChar char="Ø"/>
              <a:tabLst>
                <a:tab pos="571500" algn="l"/>
              </a:tabLst>
            </a:pPr>
            <a:r>
              <a:rPr lang="en-US" sz="2600">
                <a:latin typeface="Tahoma" pitchFamily="34" charset="0"/>
              </a:rPr>
              <a:t>Develop annual action plan and implement initiatives prioritized for that year</a:t>
            </a:r>
          </a:p>
          <a:p>
            <a:pPr marL="342900" indent="-342900">
              <a:spcAft>
                <a:spcPct val="85000"/>
              </a:spcAft>
              <a:buFont typeface="Wingdings" pitchFamily="2" charset="2"/>
              <a:buChar char="Ø"/>
              <a:tabLst>
                <a:tab pos="571500" algn="l"/>
              </a:tabLst>
            </a:pPr>
            <a:r>
              <a:rPr lang="en-US" sz="2600">
                <a:latin typeface="Tahoma" pitchFamily="34" charset="0"/>
              </a:rPr>
              <a:t>Provide progress reports and outcome evaluations</a:t>
            </a:r>
          </a:p>
        </p:txBody>
      </p:sp>
      <p:sp>
        <p:nvSpPr>
          <p:cNvPr id="103428" name="Text Box 4"/>
          <p:cNvSpPr txBox="1">
            <a:spLocks noChangeArrowheads="1"/>
          </p:cNvSpPr>
          <p:nvPr/>
        </p:nvSpPr>
        <p:spPr bwMode="auto">
          <a:xfrm>
            <a:off x="1524000" y="304800"/>
            <a:ext cx="5562600" cy="641350"/>
          </a:xfrm>
          <a:prstGeom prst="rect">
            <a:avLst/>
          </a:prstGeom>
          <a:noFill/>
          <a:ln w="9525">
            <a:noFill/>
            <a:miter lim="800000"/>
            <a:headEnd/>
            <a:tailEnd/>
          </a:ln>
          <a:effectLst/>
        </p:spPr>
        <p:txBody>
          <a:bodyPr>
            <a:spAutoFit/>
          </a:bodyPr>
          <a:lstStyle/>
          <a:p>
            <a:pPr algn="ctr">
              <a:spcBef>
                <a:spcPct val="50000"/>
              </a:spcBef>
              <a:defRPr/>
            </a:pPr>
            <a:r>
              <a:rPr lang="en-US" sz="3600" b="1">
                <a:solidFill>
                  <a:srgbClr val="3333CC"/>
                </a:solidFill>
                <a:effectLst>
                  <a:outerShdw blurRad="38100" dist="38100" dir="2700000" algn="tl">
                    <a:srgbClr val="C0C0C0"/>
                  </a:outerShdw>
                </a:effectLst>
                <a:latin typeface="Tahoma" pitchFamily="34" charset="0"/>
              </a:rPr>
              <a:t>Stages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body" idx="1"/>
          </p:nvPr>
        </p:nvSpPr>
        <p:spPr>
          <a:xfrm>
            <a:off x="0" y="914400"/>
            <a:ext cx="8763000" cy="2133600"/>
          </a:xfrm>
        </p:spPr>
        <p:txBody>
          <a:bodyPr/>
          <a:lstStyle/>
          <a:p>
            <a:pPr eaLnBrk="1" hangingPunct="1">
              <a:buFont typeface="Wingdings" pitchFamily="2" charset="2"/>
              <a:buChar char="Ø"/>
            </a:pPr>
            <a:r>
              <a:rPr lang="en-US" sz="2800" smtClean="0">
                <a:latin typeface="Tahoma" pitchFamily="34" charset="0"/>
              </a:rPr>
              <a:t>There are now 45 Local Immigration Partnerships throughout Ontario, with 30 in communities outside of Toronto and 15 in Toronto, including a Toronto-wide LIP</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457200" y="533400"/>
            <a:ext cx="8229600" cy="366713"/>
          </a:xfrm>
          <a:prstGeom prst="rect">
            <a:avLst/>
          </a:prstGeom>
          <a:noFill/>
          <a:ln w="9525">
            <a:noFill/>
            <a:miter lim="800000"/>
            <a:headEnd/>
            <a:tailEnd/>
          </a:ln>
        </p:spPr>
        <p:txBody>
          <a:bodyPr>
            <a:spAutoFit/>
          </a:bodyPr>
          <a:lstStyle/>
          <a:p>
            <a:pPr>
              <a:spcBef>
                <a:spcPct val="50000"/>
              </a:spcBef>
            </a:pPr>
            <a:endParaRPr lang="en-US"/>
          </a:p>
        </p:txBody>
      </p:sp>
      <p:sp>
        <p:nvSpPr>
          <p:cNvPr id="9219" name="Text Box 3"/>
          <p:cNvSpPr txBox="1">
            <a:spLocks noChangeArrowheads="1"/>
          </p:cNvSpPr>
          <p:nvPr/>
        </p:nvSpPr>
        <p:spPr bwMode="auto">
          <a:xfrm>
            <a:off x="0" y="1143000"/>
            <a:ext cx="9144000" cy="4494213"/>
          </a:xfrm>
          <a:prstGeom prst="rect">
            <a:avLst/>
          </a:prstGeom>
          <a:noFill/>
          <a:ln w="9525">
            <a:noFill/>
            <a:miter lim="800000"/>
            <a:headEnd/>
            <a:tailEnd/>
          </a:ln>
        </p:spPr>
        <p:txBody>
          <a:bodyPr>
            <a:spAutoFit/>
          </a:bodyPr>
          <a:lstStyle/>
          <a:p>
            <a:pPr marL="342900" indent="-342900">
              <a:spcAft>
                <a:spcPct val="100000"/>
              </a:spcAft>
              <a:buFont typeface="Wingdings" pitchFamily="2" charset="2"/>
              <a:buChar char="Ø"/>
            </a:pPr>
            <a:r>
              <a:rPr lang="en-US" sz="2600">
                <a:latin typeface="Tahoma" pitchFamily="34" charset="0"/>
              </a:rPr>
              <a:t>Multi-level collaborative governance: federal, provincial, and municipal governments</a:t>
            </a:r>
          </a:p>
          <a:p>
            <a:pPr marL="342900" indent="-342900">
              <a:spcAft>
                <a:spcPct val="100000"/>
              </a:spcAft>
              <a:buFont typeface="Wingdings" pitchFamily="2" charset="2"/>
              <a:buChar char="Ø"/>
            </a:pPr>
            <a:r>
              <a:rPr lang="en-US" sz="2600">
                <a:latin typeface="Tahoma" pitchFamily="34" charset="0"/>
              </a:rPr>
              <a:t>Breadth of stakeholders: municipal and/or regional government, settlement agencies, universal service providers, ethnocultural organizations, local associations, school boards, hospitals, police departments, seniors services, language instruction providers, employment networks, health associations, legal services</a:t>
            </a:r>
          </a:p>
          <a:p>
            <a:pPr marL="342900" indent="-342900">
              <a:spcAft>
                <a:spcPct val="100000"/>
              </a:spcAft>
            </a:pPr>
            <a:r>
              <a:rPr lang="en-US" sz="2600">
                <a:latin typeface="Tahoma" pitchFamily="34" charset="0"/>
              </a:rPr>
              <a:t>                                                           </a:t>
            </a:r>
          </a:p>
        </p:txBody>
      </p:sp>
      <p:sp>
        <p:nvSpPr>
          <p:cNvPr id="100356" name="Text Box 4"/>
          <p:cNvSpPr txBox="1">
            <a:spLocks noChangeArrowheads="1"/>
          </p:cNvSpPr>
          <p:nvPr/>
        </p:nvSpPr>
        <p:spPr bwMode="auto">
          <a:xfrm>
            <a:off x="457200" y="304800"/>
            <a:ext cx="8001000" cy="641350"/>
          </a:xfrm>
          <a:prstGeom prst="rect">
            <a:avLst/>
          </a:prstGeom>
          <a:noFill/>
          <a:ln w="9525">
            <a:noFill/>
            <a:miter lim="800000"/>
            <a:headEnd/>
            <a:tailEnd/>
          </a:ln>
          <a:effectLst/>
        </p:spPr>
        <p:txBody>
          <a:bodyPr>
            <a:spAutoFit/>
          </a:bodyPr>
          <a:lstStyle/>
          <a:p>
            <a:pPr algn="ctr">
              <a:spcBef>
                <a:spcPct val="50000"/>
              </a:spcBef>
              <a:defRPr/>
            </a:pPr>
            <a:r>
              <a:rPr lang="en-US" sz="3600" b="1" dirty="0">
                <a:solidFill>
                  <a:srgbClr val="3333CC"/>
                </a:solidFill>
                <a:effectLst>
                  <a:outerShdw blurRad="38100" dist="38100" dir="2700000" algn="tl">
                    <a:srgbClr val="C0C0C0"/>
                  </a:outerShdw>
                </a:effectLst>
                <a:latin typeface="Tahoma" pitchFamily="34" charset="0"/>
              </a:rPr>
              <a:t>Innovative Features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457200" y="533400"/>
            <a:ext cx="8229600" cy="366713"/>
          </a:xfrm>
          <a:prstGeom prst="rect">
            <a:avLst/>
          </a:prstGeom>
          <a:noFill/>
          <a:ln w="9525">
            <a:noFill/>
            <a:miter lim="800000"/>
            <a:headEnd/>
            <a:tailEnd/>
          </a:ln>
        </p:spPr>
        <p:txBody>
          <a:bodyPr>
            <a:spAutoFit/>
          </a:bodyPr>
          <a:lstStyle/>
          <a:p>
            <a:pPr>
              <a:spcBef>
                <a:spcPct val="50000"/>
              </a:spcBef>
            </a:pPr>
            <a:endParaRPr lang="en-US"/>
          </a:p>
        </p:txBody>
      </p:sp>
      <p:sp>
        <p:nvSpPr>
          <p:cNvPr id="10243" name="Text Box 3"/>
          <p:cNvSpPr txBox="1">
            <a:spLocks noChangeArrowheads="1"/>
          </p:cNvSpPr>
          <p:nvPr/>
        </p:nvSpPr>
        <p:spPr bwMode="auto">
          <a:xfrm>
            <a:off x="0" y="533400"/>
            <a:ext cx="9144000" cy="5648325"/>
          </a:xfrm>
          <a:prstGeom prst="rect">
            <a:avLst/>
          </a:prstGeom>
          <a:noFill/>
          <a:ln w="9525">
            <a:noFill/>
            <a:miter lim="800000"/>
            <a:headEnd/>
            <a:tailEnd/>
          </a:ln>
        </p:spPr>
        <p:txBody>
          <a:bodyPr>
            <a:spAutoFit/>
          </a:bodyPr>
          <a:lstStyle/>
          <a:p>
            <a:pPr marL="342900" indent="-342900" defTabSz="571500">
              <a:buFont typeface="Wingdings" pitchFamily="2" charset="2"/>
              <a:buChar char="Ø"/>
            </a:pPr>
            <a:r>
              <a:rPr lang="en-US" sz="2600">
                <a:latin typeface="Tahoma" pitchFamily="34" charset="0"/>
              </a:rPr>
              <a:t>Increased flexibility</a:t>
            </a:r>
          </a:p>
          <a:p>
            <a:pPr marL="342900" indent="-342900" defTabSz="571500"/>
            <a:r>
              <a:rPr lang="en-US" sz="2600">
                <a:latin typeface="Tahoma" pitchFamily="34" charset="0"/>
              </a:rPr>
              <a:t>	- LIPs are variously chaired by representatives of 	municipalities, universal service providers, settlement 	organizations</a:t>
            </a:r>
          </a:p>
          <a:p>
            <a:pPr marL="342900" indent="-342900" defTabSz="571500">
              <a:spcAft>
                <a:spcPts val="3125"/>
              </a:spcAft>
            </a:pPr>
            <a:r>
              <a:rPr lang="en-US" sz="2600">
                <a:latin typeface="Tahoma" pitchFamily="34" charset="0"/>
              </a:rPr>
              <a:t>	- community-driven priorities and solutions                                                        </a:t>
            </a:r>
          </a:p>
          <a:p>
            <a:pPr marL="342900" indent="-342900" defTabSz="571500">
              <a:spcAft>
                <a:spcPct val="100000"/>
              </a:spcAft>
              <a:buFont typeface="Wingdings" pitchFamily="2" charset="2"/>
              <a:buChar char="Ø"/>
            </a:pPr>
            <a:r>
              <a:rPr lang="en-US" sz="2600">
                <a:latin typeface="Tahoma" pitchFamily="34" charset="0"/>
              </a:rPr>
              <a:t>Place-based program: Based on a recognition of the value of community-level planning and local solutions attuned to the needs and capacities of the community</a:t>
            </a:r>
          </a:p>
          <a:p>
            <a:pPr marL="342900" indent="-342900" defTabSz="571500">
              <a:spcAft>
                <a:spcPct val="100000"/>
              </a:spcAft>
              <a:buFont typeface="Wingdings" pitchFamily="2" charset="2"/>
              <a:buChar char="Ø"/>
            </a:pPr>
            <a:r>
              <a:rPr lang="en-US" sz="2600">
                <a:latin typeface="Tahoma" pitchFamily="34" charset="0"/>
              </a:rPr>
              <a:t>Community consultation: Involvement of immigrants and members of the host community in identifying needs, gaps, and strengths of the community, as well as possible solutions</a:t>
            </a:r>
            <a:r>
              <a:rPr lang="en-US" sz="2400">
                <a:latin typeface="Tahoma" pitchFamily="34" charset="0"/>
              </a:rPr>
              <a:t>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2436</TotalTime>
  <Words>801</Words>
  <Application>Microsoft Office PowerPoint</Application>
  <PresentationFormat>On-screen Show (4:3)</PresentationFormat>
  <Paragraphs>122</Paragraphs>
  <Slides>23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Tahoma</vt:lpstr>
      <vt:lpstr>Wingdings</vt:lpstr>
      <vt:lpstr>Times New Roman</vt:lpstr>
      <vt:lpstr>Default Design</vt:lpstr>
      <vt:lpstr>Local Immigration Partnerships:  Systems Planning to Help People </vt:lpstr>
      <vt:lpstr>Slide 2</vt:lpstr>
      <vt:lpstr>The Local Immigration Partnership Program  Victoria Esses Welcoming Communities Initiative</vt:lpstr>
      <vt:lpstr>Slide 4</vt:lpstr>
      <vt:lpstr>Slide 5</vt:lpstr>
      <vt:lpstr>Slide 6</vt:lpstr>
      <vt:lpstr>Slide 7</vt:lpstr>
      <vt:lpstr>Slide 8</vt:lpstr>
      <vt:lpstr>Slide 9</vt:lpstr>
      <vt:lpstr>Welcoming Communities Initiative</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Thank You</vt:lpstr>
    </vt:vector>
  </TitlesOfParts>
  <Company>University of Western Ontario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LIPS: Systems Planning to Help People</dc:title>
  <dc:creator>David Sherry</dc:creator>
  <cp:lastModifiedBy>RESLB</cp:lastModifiedBy>
  <cp:revision>153</cp:revision>
  <dcterms:created xsi:type="dcterms:W3CDTF">2008-06-20T22:26:23Z</dcterms:created>
  <dcterms:modified xsi:type="dcterms:W3CDTF">2012-02-08T18:36:11Z</dcterms:modified>
</cp:coreProperties>
</file>