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charts/chart17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notesSlides/notesSlide34.xml" ContentType="application/vnd.openxmlformats-officedocument.presentationml.notesSlide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30.xml" ContentType="application/vnd.openxmlformats-officedocument.presentationml.notesSlide+xml"/>
  <Override PartName="/ppt/charts/chart20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4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charts/chart23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22.xml" ContentType="application/vnd.openxmlformats-officedocument.presentationml.notesSlide+xml"/>
  <Override PartName="/ppt/charts/chart12.xml" ContentType="application/vnd.openxmlformats-officedocument.drawingml.chart+xml"/>
  <Override PartName="/ppt/notesSlides/notesSlide33.xml" ContentType="application/vnd.openxmlformats-officedocument.presentationml.notesSlide+xml"/>
  <Override PartName="/ppt/charts/chart21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charts/chart19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charts/chart15.xml" ContentType="application/vnd.openxmlformats-officedocument.drawingml.char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notesSlides/notesSlide32.xml" ContentType="application/vnd.openxmlformats-officedocument.presentationml.notesSlide+xml"/>
  <Override PartName="/ppt/charts/chart22.xml" ContentType="application/vnd.openxmlformats-officedocument.drawingml.char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drawings/drawing5.xml" ContentType="application/vnd.openxmlformats-officedocument.drawingml.chartshape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  <p:sldMasterId id="2147483693" r:id="rId2"/>
  </p:sldMasterIdLst>
  <p:notesMasterIdLst>
    <p:notesMasterId r:id="rId51"/>
  </p:notesMasterIdLst>
  <p:sldIdLst>
    <p:sldId id="256" r:id="rId3"/>
    <p:sldId id="361" r:id="rId4"/>
    <p:sldId id="421" r:id="rId5"/>
    <p:sldId id="323" r:id="rId6"/>
    <p:sldId id="377" r:id="rId7"/>
    <p:sldId id="314" r:id="rId8"/>
    <p:sldId id="385" r:id="rId9"/>
    <p:sldId id="428" r:id="rId10"/>
    <p:sldId id="388" r:id="rId11"/>
    <p:sldId id="424" r:id="rId12"/>
    <p:sldId id="422" r:id="rId13"/>
    <p:sldId id="423" r:id="rId14"/>
    <p:sldId id="369" r:id="rId15"/>
    <p:sldId id="403" r:id="rId16"/>
    <p:sldId id="425" r:id="rId17"/>
    <p:sldId id="426" r:id="rId18"/>
    <p:sldId id="400" r:id="rId19"/>
    <p:sldId id="411" r:id="rId20"/>
    <p:sldId id="412" r:id="rId21"/>
    <p:sldId id="413" r:id="rId22"/>
    <p:sldId id="414" r:id="rId23"/>
    <p:sldId id="415" r:id="rId24"/>
    <p:sldId id="410" r:id="rId25"/>
    <p:sldId id="401" r:id="rId26"/>
    <p:sldId id="373" r:id="rId27"/>
    <p:sldId id="380" r:id="rId28"/>
    <p:sldId id="381" r:id="rId29"/>
    <p:sldId id="382" r:id="rId30"/>
    <p:sldId id="374" r:id="rId31"/>
    <p:sldId id="375" r:id="rId32"/>
    <p:sldId id="318" r:id="rId33"/>
    <p:sldId id="376" r:id="rId34"/>
    <p:sldId id="336" r:id="rId35"/>
    <p:sldId id="337" r:id="rId36"/>
    <p:sldId id="396" r:id="rId37"/>
    <p:sldId id="397" r:id="rId38"/>
    <p:sldId id="338" r:id="rId39"/>
    <p:sldId id="339" r:id="rId40"/>
    <p:sldId id="398" r:id="rId41"/>
    <p:sldId id="399" r:id="rId42"/>
    <p:sldId id="340" r:id="rId43"/>
    <p:sldId id="341" r:id="rId44"/>
    <p:sldId id="346" r:id="rId45"/>
    <p:sldId id="312" r:id="rId46"/>
    <p:sldId id="418" r:id="rId47"/>
    <p:sldId id="420" r:id="rId48"/>
    <p:sldId id="417" r:id="rId49"/>
    <p:sldId id="416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7CB3D"/>
    <a:srgbClr val="D2FA8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621" autoAdjust="0"/>
    <p:restoredTop sz="77949" autoAdjust="0"/>
  </p:normalViewPr>
  <p:slideViewPr>
    <p:cSldViewPr>
      <p:cViewPr>
        <p:scale>
          <a:sx n="60" d="100"/>
          <a:sy n="60" d="100"/>
        </p:scale>
        <p:origin x="-1422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752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search1\Desktop\WCI%20pres%20charts%202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Documents%20and%20Settings\research1\Desktop\WCI%20pres%20charts%202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search1\Desktop\college%20decision%20making%20process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\\N5200\Projects\WCI\WCI%2011-001%20Data%20Analysis\Presentation%20Chart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ristina\Local%20Settings\Temporary%20Internet%20Files\Content.IE5\U767J7P0\WCI%20pres%20charts%202%5b1%5d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ristina\Local%20Settings\Temporary%20Internet%20Files\Content.IE5\U767J7P0\WCI%20pres%20charts%202%5b1%5d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search1\Desktop\WCI%20pres%20charts%202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search1\Desktop\WCI%20pres%20charts%202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ristina\Local%20Settings\Temporary%20Internet%20Files\Content.IE5\K4UFNI78\WCI%20pres%20charts%202%5b1%5d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Arrival%20Period%20of%20Immigrant%20groups%20used%20in%20Analysis%20by%20type%20of%20applicant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ristina\Local%20Settings\Temporary%20Internet%20Files\Content.IE5\K4UFNI78\WCI%20pres%20charts%202%5b1%5d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search1\Desktop\WCI%20pres%20charts%202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esearch1\Desktop\WCI%20pres%20charts%202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ristina\Local%20Settings\Temporary%20Internet%20Files\Content.IE5\K4UFNI78\WCI%20pres%20charts%202%5b1%5d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Kristina\Local%20Settings\Temporary%20Internet%20Files\Content.IE5\K4UFNI78\WCI%20pres%20charts%202%5b1%5d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1.52\Projects\WCI\WCI%2011-001%20Data%20Analysis\Presentation%20Char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'imm status'!$A$4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'imm status'!$B$2:$E$3</c:f>
              <c:multiLvlStrCache>
                <c:ptCount val="4"/>
                <c:lvl>
                  <c:pt idx="0">
                    <c:v>2nd/3rd Tier (n=3130)</c:v>
                  </c:pt>
                  <c:pt idx="1">
                    <c:v>GTA (n=2707)</c:v>
                  </c:pt>
                  <c:pt idx="2">
                    <c:v>2nd/3rd Tier (n=6144)</c:v>
                  </c:pt>
                  <c:pt idx="3">
                    <c:v>GTA (n=10105)</c:v>
                  </c:pt>
                </c:lvl>
                <c:lvl>
                  <c:pt idx="0">
                    <c:v>College</c:v>
                  </c:pt>
                  <c:pt idx="2">
                    <c:v>University</c:v>
                  </c:pt>
                </c:lvl>
              </c:multiLvlStrCache>
            </c:multiLvlStrRef>
          </c:cat>
          <c:val>
            <c:numRef>
              <c:f>'imm status'!$B$4:$E$4</c:f>
              <c:numCache>
                <c:formatCode>General</c:formatCode>
                <c:ptCount val="4"/>
                <c:pt idx="0">
                  <c:v>12.8</c:v>
                </c:pt>
                <c:pt idx="1">
                  <c:v>35.6</c:v>
                </c:pt>
                <c:pt idx="2">
                  <c:v>17.600000000000001</c:v>
                </c:pt>
                <c:pt idx="3">
                  <c:v>36.5</c:v>
                </c:pt>
              </c:numCache>
            </c:numRef>
          </c:val>
        </c:ser>
        <c:ser>
          <c:idx val="1"/>
          <c:order val="1"/>
          <c:tx>
            <c:strRef>
              <c:f>'imm status'!$A$5</c:f>
              <c:strCache>
                <c:ptCount val="1"/>
                <c:pt idx="0">
                  <c:v>Non-Immigrant</c:v>
                </c:pt>
              </c:strCache>
            </c:strRef>
          </c:tx>
          <c:dLbls>
            <c:dLbl>
              <c:idx val="0"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elete val="1"/>
            <c:numFmt formatCode="#,##0" sourceLinked="0"/>
          </c:dLbls>
          <c:cat>
            <c:multiLvlStrRef>
              <c:f>'imm status'!$B$2:$E$3</c:f>
              <c:multiLvlStrCache>
                <c:ptCount val="4"/>
                <c:lvl>
                  <c:pt idx="0">
                    <c:v>2nd/3rd Tier (n=3130)</c:v>
                  </c:pt>
                  <c:pt idx="1">
                    <c:v>GTA (n=2707)</c:v>
                  </c:pt>
                  <c:pt idx="2">
                    <c:v>2nd/3rd Tier (n=6144)</c:v>
                  </c:pt>
                  <c:pt idx="3">
                    <c:v>GTA (n=10105)</c:v>
                  </c:pt>
                </c:lvl>
                <c:lvl>
                  <c:pt idx="0">
                    <c:v>College</c:v>
                  </c:pt>
                  <c:pt idx="2">
                    <c:v>University</c:v>
                  </c:pt>
                </c:lvl>
              </c:multiLvlStrCache>
            </c:multiLvlStrRef>
          </c:cat>
          <c:val>
            <c:numRef>
              <c:f>'imm status'!$B$5:$E$5</c:f>
              <c:numCache>
                <c:formatCode>General</c:formatCode>
                <c:ptCount val="4"/>
                <c:pt idx="0">
                  <c:v>87.1</c:v>
                </c:pt>
                <c:pt idx="1">
                  <c:v>64.3</c:v>
                </c:pt>
                <c:pt idx="2">
                  <c:v>82.4</c:v>
                </c:pt>
                <c:pt idx="3">
                  <c:v>63.5</c:v>
                </c:pt>
              </c:numCache>
            </c:numRef>
          </c:val>
        </c:ser>
        <c:axId val="62677376"/>
        <c:axId val="62678912"/>
      </c:barChart>
      <c:catAx>
        <c:axId val="62677376"/>
        <c:scaling>
          <c:orientation val="minMax"/>
        </c:scaling>
        <c:axPos val="b"/>
        <c:tickLblPos val="nextTo"/>
        <c:crossAx val="62678912"/>
        <c:crosses val="autoZero"/>
        <c:auto val="1"/>
        <c:lblAlgn val="ctr"/>
        <c:lblOffset val="100"/>
      </c:catAx>
      <c:valAx>
        <c:axId val="62678912"/>
        <c:scaling>
          <c:orientation val="minMax"/>
        </c:scaling>
        <c:axPos val="l"/>
        <c:numFmt formatCode="General" sourceLinked="1"/>
        <c:tickLblPos val="nextTo"/>
        <c:crossAx val="6267737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Sheet11!$B$12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multiLvlStrRef>
              <c:f>Sheet11!$C$10:$F$11</c:f>
              <c:multiLvlStrCache>
                <c:ptCount val="4"/>
                <c:lvl>
                  <c:pt idx="0">
                    <c:v>First Generation</c:v>
                  </c:pt>
                  <c:pt idx="1">
                    <c:v>Not First Gen</c:v>
                  </c:pt>
                  <c:pt idx="2">
                    <c:v>First Generation</c:v>
                  </c:pt>
                  <c:pt idx="3">
                    <c:v>Not First Gen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Sheet11!$C$12:$F$12</c:f>
              <c:numCache>
                <c:formatCode>General</c:formatCode>
                <c:ptCount val="4"/>
                <c:pt idx="0">
                  <c:v>11</c:v>
                </c:pt>
                <c:pt idx="1">
                  <c:v>89</c:v>
                </c:pt>
                <c:pt idx="2">
                  <c:v>11</c:v>
                </c:pt>
                <c:pt idx="3">
                  <c:v>89</c:v>
                </c:pt>
              </c:numCache>
            </c:numRef>
          </c:val>
        </c:ser>
        <c:ser>
          <c:idx val="1"/>
          <c:order val="1"/>
          <c:tx>
            <c:strRef>
              <c:f>Sheet11!$B$13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multiLvlStrRef>
              <c:f>Sheet11!$C$10:$F$11</c:f>
              <c:multiLvlStrCache>
                <c:ptCount val="4"/>
                <c:lvl>
                  <c:pt idx="0">
                    <c:v>First Generation</c:v>
                  </c:pt>
                  <c:pt idx="1">
                    <c:v>Not First Gen</c:v>
                  </c:pt>
                  <c:pt idx="2">
                    <c:v>First Generation</c:v>
                  </c:pt>
                  <c:pt idx="3">
                    <c:v>Not First Gen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Sheet11!$C$13:$F$13</c:f>
              <c:numCache>
                <c:formatCode>General</c:formatCode>
                <c:ptCount val="4"/>
                <c:pt idx="0">
                  <c:v>12</c:v>
                </c:pt>
                <c:pt idx="1">
                  <c:v>88</c:v>
                </c:pt>
                <c:pt idx="2">
                  <c:v>16</c:v>
                </c:pt>
                <c:pt idx="3">
                  <c:v>84</c:v>
                </c:pt>
              </c:numCache>
            </c:numRef>
          </c:val>
        </c:ser>
        <c:axId val="67490176"/>
        <c:axId val="67491712"/>
      </c:barChart>
      <c:catAx>
        <c:axId val="67490176"/>
        <c:scaling>
          <c:orientation val="minMax"/>
        </c:scaling>
        <c:axPos val="b"/>
        <c:tickLblPos val="nextTo"/>
        <c:crossAx val="67491712"/>
        <c:crosses val="autoZero"/>
        <c:auto val="1"/>
        <c:lblAlgn val="ctr"/>
        <c:lblOffset val="100"/>
      </c:catAx>
      <c:valAx>
        <c:axId val="67491712"/>
        <c:scaling>
          <c:orientation val="minMax"/>
        </c:scaling>
        <c:axPos val="l"/>
        <c:numFmt formatCode="General" sourceLinked="1"/>
        <c:tickLblPos val="nextTo"/>
        <c:crossAx val="67490176"/>
        <c:crosses val="autoZero"/>
        <c:crossBetween val="between"/>
      </c:valAx>
    </c:plotArea>
    <c:legend>
      <c:legendPos val="r"/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baseline="0" dirty="0" smtClean="0"/>
              <a:t> /3</a:t>
            </a:r>
            <a:r>
              <a:rPr lang="en-CA" sz="1200" b="0" baseline="30000" dirty="0" smtClean="0"/>
              <a:t>rd</a:t>
            </a:r>
            <a:r>
              <a:rPr lang="en-CA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9066978193146262"/>
          <c:y val="0.43206516456385302"/>
        </c:manualLayout>
      </c:layout>
    </c:title>
    <c:plotArea>
      <c:layout>
        <c:manualLayout>
          <c:layoutTarget val="inner"/>
          <c:xMode val="edge"/>
          <c:yMode val="edge"/>
          <c:x val="0.24757916942625174"/>
          <c:y val="0.10887211507363548"/>
          <c:w val="0.57525572153948124"/>
          <c:h val="0.83771819754731569"/>
        </c:manualLayout>
      </c:layout>
      <c:barChart>
        <c:barDir val="bar"/>
        <c:grouping val="clustered"/>
        <c:ser>
          <c:idx val="0"/>
          <c:order val="0"/>
          <c:tx>
            <c:strRef>
              <c:f>'COL - Word of Mouth'!$B$1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'COL - Word of Mouth'!$A$2:$A$7</c:f>
              <c:strCache>
                <c:ptCount val="6"/>
                <c:pt idx="0">
                  <c:v>*High School Coach</c:v>
                </c:pt>
                <c:pt idx="1">
                  <c:v>High School Teachers</c:v>
                </c:pt>
                <c:pt idx="2">
                  <c:v>High School Guidance Counselors</c:v>
                </c:pt>
                <c:pt idx="3">
                  <c:v>*Family</c:v>
                </c:pt>
                <c:pt idx="4">
                  <c:v>Current Students</c:v>
                </c:pt>
                <c:pt idx="5">
                  <c:v>Friends</c:v>
                </c:pt>
              </c:strCache>
            </c:strRef>
          </c:cat>
          <c:val>
            <c:numRef>
              <c:f>'COL - Word of Mouth'!$B$2:$B$7</c:f>
              <c:numCache>
                <c:formatCode>General</c:formatCode>
                <c:ptCount val="6"/>
                <c:pt idx="0">
                  <c:v>13.4</c:v>
                </c:pt>
                <c:pt idx="1">
                  <c:v>28</c:v>
                </c:pt>
                <c:pt idx="2">
                  <c:v>34.200000000000003</c:v>
                </c:pt>
                <c:pt idx="3">
                  <c:v>34.9</c:v>
                </c:pt>
                <c:pt idx="4">
                  <c:v>55.4</c:v>
                </c:pt>
                <c:pt idx="5">
                  <c:v>58.4</c:v>
                </c:pt>
              </c:numCache>
            </c:numRef>
          </c:val>
        </c:ser>
        <c:ser>
          <c:idx val="1"/>
          <c:order val="1"/>
          <c:tx>
            <c:strRef>
              <c:f>'COL - Word of Mouth'!$C$1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'COL - Word of Mouth'!$A$2:$A$7</c:f>
              <c:strCache>
                <c:ptCount val="6"/>
                <c:pt idx="0">
                  <c:v>*High School Coach</c:v>
                </c:pt>
                <c:pt idx="1">
                  <c:v>High School Teachers</c:v>
                </c:pt>
                <c:pt idx="2">
                  <c:v>High School Guidance Counselors</c:v>
                </c:pt>
                <c:pt idx="3">
                  <c:v>*Family</c:v>
                </c:pt>
                <c:pt idx="4">
                  <c:v>Current Students</c:v>
                </c:pt>
                <c:pt idx="5">
                  <c:v>Friends</c:v>
                </c:pt>
              </c:strCache>
            </c:strRef>
          </c:cat>
          <c:val>
            <c:numRef>
              <c:f>'COL - Word of Mouth'!$C$2:$C$7</c:f>
              <c:numCache>
                <c:formatCode>General</c:formatCode>
                <c:ptCount val="6"/>
                <c:pt idx="0">
                  <c:v>9</c:v>
                </c:pt>
                <c:pt idx="1">
                  <c:v>33.200000000000003</c:v>
                </c:pt>
                <c:pt idx="2">
                  <c:v>40</c:v>
                </c:pt>
                <c:pt idx="3">
                  <c:v>44.4</c:v>
                </c:pt>
                <c:pt idx="4">
                  <c:v>57.4</c:v>
                </c:pt>
                <c:pt idx="5">
                  <c:v>55.2</c:v>
                </c:pt>
              </c:numCache>
            </c:numRef>
          </c:val>
        </c:ser>
        <c:axId val="67521920"/>
        <c:axId val="67556480"/>
      </c:barChart>
      <c:catAx>
        <c:axId val="67521920"/>
        <c:scaling>
          <c:orientation val="minMax"/>
        </c:scaling>
        <c:axPos val="l"/>
        <c:majorTickMark val="none"/>
        <c:tickLblPos val="nextTo"/>
        <c:crossAx val="67556480"/>
        <c:crosses val="autoZero"/>
        <c:auto val="1"/>
        <c:lblAlgn val="ctr"/>
        <c:lblOffset val="100"/>
      </c:catAx>
      <c:valAx>
        <c:axId val="67556480"/>
        <c:scaling>
          <c:orientation val="minMax"/>
          <c:max val="90"/>
        </c:scaling>
        <c:axPos val="b"/>
        <c:numFmt formatCode="General" sourceLinked="1"/>
        <c:majorTickMark val="none"/>
        <c:tickLblPos val="nextTo"/>
        <c:crossAx val="6752192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dirty="0" smtClean="0"/>
              <a:t> /3</a:t>
            </a:r>
            <a:r>
              <a:rPr lang="en-CA" sz="1200" b="0" baseline="30000" dirty="0" smtClean="0"/>
              <a:t>rd</a:t>
            </a:r>
            <a:r>
              <a:rPr lang="en-CA" sz="1200" b="0" dirty="0" smtClean="0"/>
              <a:t> Tier</a:t>
            </a:r>
          </a:p>
        </c:rich>
      </c:tx>
      <c:layout>
        <c:manualLayout>
          <c:xMode val="edge"/>
          <c:yMode val="edge"/>
          <c:x val="0.88288161993769454"/>
          <c:y val="0.43910808412922153"/>
        </c:manualLayout>
      </c:layout>
    </c:title>
    <c:plotArea>
      <c:layout>
        <c:manualLayout>
          <c:layoutTarget val="inner"/>
          <c:xMode val="edge"/>
          <c:yMode val="edge"/>
          <c:x val="0.30832683297765451"/>
          <c:y val="0.10716733642990102"/>
          <c:w val="0.57525572153948124"/>
          <c:h val="0.8402592940521546"/>
        </c:manualLayout>
      </c:layout>
      <c:barChart>
        <c:barDir val="bar"/>
        <c:grouping val="clustered"/>
        <c:ser>
          <c:idx val="0"/>
          <c:order val="0"/>
          <c:tx>
            <c:strRef>
              <c:f>'UNI - Word of MOuth'!$B$1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'UNI - Word of MOuth'!$A$2:$A$7</c:f>
              <c:strCache>
                <c:ptCount val="6"/>
                <c:pt idx="0">
                  <c:v>High School Coach</c:v>
                </c:pt>
                <c:pt idx="1">
                  <c:v>*High School Teachers</c:v>
                </c:pt>
                <c:pt idx="2">
                  <c:v>High School Guidance Counselors</c:v>
                </c:pt>
                <c:pt idx="3">
                  <c:v>*Family</c:v>
                </c:pt>
                <c:pt idx="4">
                  <c:v>*Friends</c:v>
                </c:pt>
                <c:pt idx="5">
                  <c:v>*Current Students</c:v>
                </c:pt>
              </c:strCache>
            </c:strRef>
          </c:cat>
          <c:val>
            <c:numRef>
              <c:f>'UNI - Word of MOuth'!$B$2:$B$7</c:f>
              <c:numCache>
                <c:formatCode>General</c:formatCode>
                <c:ptCount val="6"/>
                <c:pt idx="0">
                  <c:v>17</c:v>
                </c:pt>
                <c:pt idx="1">
                  <c:v>53.7</c:v>
                </c:pt>
                <c:pt idx="2">
                  <c:v>53.8</c:v>
                </c:pt>
                <c:pt idx="3">
                  <c:v>67.599999999999994</c:v>
                </c:pt>
                <c:pt idx="4">
                  <c:v>73.599999999999994</c:v>
                </c:pt>
                <c:pt idx="5">
                  <c:v>74.8</c:v>
                </c:pt>
              </c:numCache>
            </c:numRef>
          </c:val>
        </c:ser>
        <c:ser>
          <c:idx val="1"/>
          <c:order val="1"/>
          <c:tx>
            <c:strRef>
              <c:f>'UNI - Word of MOuth'!$C$1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'UNI - Word of MOuth'!$A$2:$A$7</c:f>
              <c:strCache>
                <c:ptCount val="6"/>
                <c:pt idx="0">
                  <c:v>High School Coach</c:v>
                </c:pt>
                <c:pt idx="1">
                  <c:v>*High School Teachers</c:v>
                </c:pt>
                <c:pt idx="2">
                  <c:v>High School Guidance Counselors</c:v>
                </c:pt>
                <c:pt idx="3">
                  <c:v>*Family</c:v>
                </c:pt>
                <c:pt idx="4">
                  <c:v>*Friends</c:v>
                </c:pt>
                <c:pt idx="5">
                  <c:v>*Current Students</c:v>
                </c:pt>
              </c:strCache>
            </c:strRef>
          </c:cat>
          <c:val>
            <c:numRef>
              <c:f>'UNI - Word of MOuth'!$C$2:$C$7</c:f>
              <c:numCache>
                <c:formatCode>General</c:formatCode>
                <c:ptCount val="6"/>
                <c:pt idx="0">
                  <c:v>16.5</c:v>
                </c:pt>
                <c:pt idx="1">
                  <c:v>51.8</c:v>
                </c:pt>
                <c:pt idx="2">
                  <c:v>55.5</c:v>
                </c:pt>
                <c:pt idx="3">
                  <c:v>66.400000000000006</c:v>
                </c:pt>
                <c:pt idx="4">
                  <c:v>70.2</c:v>
                </c:pt>
                <c:pt idx="5">
                  <c:v>76.3</c:v>
                </c:pt>
              </c:numCache>
            </c:numRef>
          </c:val>
        </c:ser>
        <c:axId val="69708800"/>
        <c:axId val="69714688"/>
      </c:barChart>
      <c:catAx>
        <c:axId val="69708800"/>
        <c:scaling>
          <c:orientation val="minMax"/>
        </c:scaling>
        <c:axPos val="l"/>
        <c:majorTickMark val="none"/>
        <c:tickLblPos val="nextTo"/>
        <c:crossAx val="69714688"/>
        <c:crosses val="autoZero"/>
        <c:auto val="1"/>
        <c:lblAlgn val="ctr"/>
        <c:lblOffset val="100"/>
      </c:catAx>
      <c:valAx>
        <c:axId val="69714688"/>
        <c:scaling>
          <c:orientation val="minMax"/>
        </c:scaling>
        <c:axPos val="b"/>
        <c:numFmt formatCode="General" sourceLinked="1"/>
        <c:majorTickMark val="none"/>
        <c:tickLblPos val="nextTo"/>
        <c:crossAx val="6970880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dirty="0" smtClean="0"/>
              <a:t> /3</a:t>
            </a:r>
            <a:r>
              <a:rPr lang="en-CA" sz="1200" b="0" baseline="30000" dirty="0" smtClean="0"/>
              <a:t>rd</a:t>
            </a:r>
            <a:r>
              <a:rPr lang="en-CA" sz="1200" b="0" dirty="0" smtClean="0"/>
              <a:t> Tier</a:t>
            </a:r>
          </a:p>
        </c:rich>
      </c:tx>
      <c:layout>
        <c:manualLayout>
          <c:xMode val="edge"/>
          <c:yMode val="edge"/>
          <c:x val="0.87509345794392634"/>
          <c:y val="0.4320651645638530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Sheet1!$A$2:$A$15</c:f>
              <c:strCache>
                <c:ptCount val="14"/>
                <c:pt idx="0">
                  <c:v>Participate in student life and campus activities</c:v>
                </c:pt>
                <c:pt idx="1">
                  <c:v>*Encouragement from parents, friends or teachers</c:v>
                </c:pt>
                <c:pt idx="2">
                  <c:v>Improve leadership skills</c:v>
                </c:pt>
                <c:pt idx="3">
                  <c:v>*Career advancement</c:v>
                </c:pt>
                <c:pt idx="4">
                  <c:v>*Meet new people</c:v>
                </c:pt>
                <c:pt idx="5">
                  <c:v>Give back to society</c:v>
                </c:pt>
                <c:pt idx="6">
                  <c:v>*Improve social status</c:v>
                </c:pt>
                <c:pt idx="7">
                  <c:v>Enhance confidence and self-esteem</c:v>
                </c:pt>
                <c:pt idx="8">
                  <c:v>Pursue future graduate or professional study</c:v>
                </c:pt>
                <c:pt idx="9">
                  <c:v>*Increase knowledge</c:v>
                </c:pt>
                <c:pt idx="10">
                  <c:v>Increase earning potential</c:v>
                </c:pt>
                <c:pt idx="11">
                  <c:v>Support personal and intellectual growth</c:v>
                </c:pt>
                <c:pt idx="12">
                  <c:v>Explore future options</c:v>
                </c:pt>
                <c:pt idx="13">
                  <c:v>*Career preparation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16.899999999999999</c:v>
                </c:pt>
                <c:pt idx="1">
                  <c:v>21.5</c:v>
                </c:pt>
                <c:pt idx="2">
                  <c:v>28.5</c:v>
                </c:pt>
                <c:pt idx="3">
                  <c:v>29.2</c:v>
                </c:pt>
                <c:pt idx="4">
                  <c:v>29.5</c:v>
                </c:pt>
                <c:pt idx="5">
                  <c:v>33.6</c:v>
                </c:pt>
                <c:pt idx="6">
                  <c:v>35</c:v>
                </c:pt>
                <c:pt idx="7">
                  <c:v>38.9</c:v>
                </c:pt>
                <c:pt idx="8">
                  <c:v>42.5</c:v>
                </c:pt>
                <c:pt idx="9">
                  <c:v>55.6</c:v>
                </c:pt>
                <c:pt idx="10">
                  <c:v>56.5</c:v>
                </c:pt>
                <c:pt idx="11">
                  <c:v>57.2</c:v>
                </c:pt>
                <c:pt idx="12">
                  <c:v>57.7</c:v>
                </c:pt>
                <c:pt idx="13">
                  <c:v>69.099999999999994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Sheet1!$A$2:$A$15</c:f>
              <c:strCache>
                <c:ptCount val="14"/>
                <c:pt idx="0">
                  <c:v>Participate in student life and campus activities</c:v>
                </c:pt>
                <c:pt idx="1">
                  <c:v>*Encouragement from parents, friends or teachers</c:v>
                </c:pt>
                <c:pt idx="2">
                  <c:v>Improve leadership skills</c:v>
                </c:pt>
                <c:pt idx="3">
                  <c:v>*Career advancement</c:v>
                </c:pt>
                <c:pt idx="4">
                  <c:v>*Meet new people</c:v>
                </c:pt>
                <c:pt idx="5">
                  <c:v>Give back to society</c:v>
                </c:pt>
                <c:pt idx="6">
                  <c:v>*Improve social status</c:v>
                </c:pt>
                <c:pt idx="7">
                  <c:v>Enhance confidence and self-esteem</c:v>
                </c:pt>
                <c:pt idx="8">
                  <c:v>Pursue future graduate or professional study</c:v>
                </c:pt>
                <c:pt idx="9">
                  <c:v>*Increase knowledge</c:v>
                </c:pt>
                <c:pt idx="10">
                  <c:v>Increase earning potential</c:v>
                </c:pt>
                <c:pt idx="11">
                  <c:v>Support personal and intellectual growth</c:v>
                </c:pt>
                <c:pt idx="12">
                  <c:v>Explore future options</c:v>
                </c:pt>
                <c:pt idx="13">
                  <c:v>*Career preparation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21</c:v>
                </c:pt>
                <c:pt idx="1">
                  <c:v>30.5</c:v>
                </c:pt>
                <c:pt idx="2">
                  <c:v>31</c:v>
                </c:pt>
                <c:pt idx="3">
                  <c:v>17.7</c:v>
                </c:pt>
                <c:pt idx="4">
                  <c:v>45.7</c:v>
                </c:pt>
                <c:pt idx="5">
                  <c:v>27.8</c:v>
                </c:pt>
                <c:pt idx="6">
                  <c:v>19</c:v>
                </c:pt>
                <c:pt idx="7">
                  <c:v>40.200000000000003</c:v>
                </c:pt>
                <c:pt idx="8">
                  <c:v>41.2</c:v>
                </c:pt>
                <c:pt idx="9">
                  <c:v>61.2</c:v>
                </c:pt>
                <c:pt idx="10">
                  <c:v>61.5</c:v>
                </c:pt>
                <c:pt idx="11">
                  <c:v>64.8</c:v>
                </c:pt>
                <c:pt idx="12">
                  <c:v>64.599999999999994</c:v>
                </c:pt>
                <c:pt idx="13">
                  <c:v>82.1</c:v>
                </c:pt>
              </c:numCache>
            </c:numRef>
          </c:val>
        </c:ser>
        <c:axId val="76434048"/>
        <c:axId val="76497280"/>
      </c:barChart>
      <c:catAx>
        <c:axId val="76434048"/>
        <c:scaling>
          <c:orientation val="minMax"/>
        </c:scaling>
        <c:axPos val="l"/>
        <c:majorTickMark val="none"/>
        <c:tickLblPos val="nextTo"/>
        <c:crossAx val="76497280"/>
        <c:crosses val="autoZero"/>
        <c:auto val="1"/>
        <c:lblAlgn val="ctr"/>
        <c:lblOffset val="100"/>
      </c:catAx>
      <c:valAx>
        <c:axId val="76497280"/>
        <c:scaling>
          <c:orientation val="minMax"/>
        </c:scaling>
        <c:axPos val="b"/>
        <c:numFmt formatCode="General" sourceLinked="1"/>
        <c:majorTickMark val="none"/>
        <c:tickLblPos val="nextTo"/>
        <c:crossAx val="7643404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baseline="0" dirty="0" smtClean="0"/>
              <a:t>/3</a:t>
            </a:r>
            <a:r>
              <a:rPr lang="en-US" sz="1200" b="0" baseline="30000" dirty="0" smtClean="0"/>
              <a:t>rd</a:t>
            </a:r>
            <a:r>
              <a:rPr lang="en-US" sz="1200" b="0" baseline="0" dirty="0" smtClean="0"/>
              <a:t> Tier</a:t>
            </a:r>
            <a:endParaRPr lang="en-US" sz="1200" b="0" baseline="0" dirty="0"/>
          </a:p>
        </c:rich>
      </c:tx>
      <c:layout>
        <c:manualLayout>
          <c:xMode val="edge"/>
          <c:yMode val="edge"/>
          <c:x val="0.88184573306841485"/>
          <c:y val="0.4320651645638530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'University KDF'!$B$2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'University KDF'!$A$3:$A$16</c:f>
              <c:strCache>
                <c:ptCount val="14"/>
                <c:pt idx="0">
                  <c:v>*Career advancement</c:v>
                </c:pt>
                <c:pt idx="1">
                  <c:v>*Improve social status</c:v>
                </c:pt>
                <c:pt idx="2">
                  <c:v>*Give back to society</c:v>
                </c:pt>
                <c:pt idx="3">
                  <c:v>Participate in student life and campus activities</c:v>
                </c:pt>
                <c:pt idx="4">
                  <c:v>*Enhance confidence and self-esteem</c:v>
                </c:pt>
                <c:pt idx="5">
                  <c:v>*Improve leadership skills</c:v>
                </c:pt>
                <c:pt idx="6">
                  <c:v>Encouragement from parents, friends or teachers</c:v>
                </c:pt>
                <c:pt idx="7">
                  <c:v>*Meet new people</c:v>
                </c:pt>
                <c:pt idx="8">
                  <c:v>Increase earning potential</c:v>
                </c:pt>
                <c:pt idx="9">
                  <c:v>*Pursue future graduate or professional study</c:v>
                </c:pt>
                <c:pt idx="10">
                  <c:v>*Support personal and intellectual growth</c:v>
                </c:pt>
                <c:pt idx="11">
                  <c:v>Explore future options</c:v>
                </c:pt>
                <c:pt idx="12">
                  <c:v>*Career preparation</c:v>
                </c:pt>
                <c:pt idx="13">
                  <c:v>Increase knowledge</c:v>
                </c:pt>
              </c:strCache>
            </c:strRef>
          </c:cat>
          <c:val>
            <c:numRef>
              <c:f>'University KDF'!$B$3:$B$16</c:f>
              <c:numCache>
                <c:formatCode>General</c:formatCode>
                <c:ptCount val="14"/>
                <c:pt idx="0">
                  <c:v>22.9</c:v>
                </c:pt>
                <c:pt idx="1">
                  <c:v>35.300000000000004</c:v>
                </c:pt>
                <c:pt idx="2">
                  <c:v>44.5</c:v>
                </c:pt>
                <c:pt idx="3">
                  <c:v>45.6</c:v>
                </c:pt>
                <c:pt idx="4">
                  <c:v>46.4</c:v>
                </c:pt>
                <c:pt idx="5">
                  <c:v>48</c:v>
                </c:pt>
                <c:pt idx="6">
                  <c:v>50.6</c:v>
                </c:pt>
                <c:pt idx="7">
                  <c:v>57</c:v>
                </c:pt>
                <c:pt idx="8">
                  <c:v>68.599999999999994</c:v>
                </c:pt>
                <c:pt idx="9">
                  <c:v>73.8</c:v>
                </c:pt>
                <c:pt idx="10">
                  <c:v>75.5</c:v>
                </c:pt>
                <c:pt idx="11">
                  <c:v>75.900000000000006</c:v>
                </c:pt>
                <c:pt idx="12">
                  <c:v>79.099999999999994</c:v>
                </c:pt>
                <c:pt idx="13">
                  <c:v>79.900000000000006</c:v>
                </c:pt>
              </c:numCache>
            </c:numRef>
          </c:val>
        </c:ser>
        <c:ser>
          <c:idx val="1"/>
          <c:order val="1"/>
          <c:tx>
            <c:strRef>
              <c:f>'University KDF'!$C$2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strRef>
              <c:f>'University KDF'!$A$3:$A$16</c:f>
              <c:strCache>
                <c:ptCount val="14"/>
                <c:pt idx="0">
                  <c:v>*Career advancement</c:v>
                </c:pt>
                <c:pt idx="1">
                  <c:v>*Improve social status</c:v>
                </c:pt>
                <c:pt idx="2">
                  <c:v>*Give back to society</c:v>
                </c:pt>
                <c:pt idx="3">
                  <c:v>Participate in student life and campus activities</c:v>
                </c:pt>
                <c:pt idx="4">
                  <c:v>*Enhance confidence and self-esteem</c:v>
                </c:pt>
                <c:pt idx="5">
                  <c:v>*Improve leadership skills</c:v>
                </c:pt>
                <c:pt idx="6">
                  <c:v>Encouragement from parents, friends or teachers</c:v>
                </c:pt>
                <c:pt idx="7">
                  <c:v>*Meet new people</c:v>
                </c:pt>
                <c:pt idx="8">
                  <c:v>Increase earning potential</c:v>
                </c:pt>
                <c:pt idx="9">
                  <c:v>*Pursue future graduate or professional study</c:v>
                </c:pt>
                <c:pt idx="10">
                  <c:v>*Support personal and intellectual growth</c:v>
                </c:pt>
                <c:pt idx="11">
                  <c:v>Explore future options</c:v>
                </c:pt>
                <c:pt idx="12">
                  <c:v>*Career preparation</c:v>
                </c:pt>
                <c:pt idx="13">
                  <c:v>Increase knowledge</c:v>
                </c:pt>
              </c:strCache>
            </c:strRef>
          </c:cat>
          <c:val>
            <c:numRef>
              <c:f>'University KDF'!$C$3:$C$16</c:f>
              <c:numCache>
                <c:formatCode>General</c:formatCode>
                <c:ptCount val="14"/>
                <c:pt idx="0">
                  <c:v>16.100000000000001</c:v>
                </c:pt>
                <c:pt idx="1">
                  <c:v>19.8</c:v>
                </c:pt>
                <c:pt idx="2">
                  <c:v>37.300000000000004</c:v>
                </c:pt>
                <c:pt idx="3">
                  <c:v>48</c:v>
                </c:pt>
                <c:pt idx="4">
                  <c:v>37.800000000000004</c:v>
                </c:pt>
                <c:pt idx="5">
                  <c:v>42.7</c:v>
                </c:pt>
                <c:pt idx="6">
                  <c:v>50.4</c:v>
                </c:pt>
                <c:pt idx="7">
                  <c:v>65</c:v>
                </c:pt>
                <c:pt idx="8">
                  <c:v>67.400000000000006</c:v>
                </c:pt>
                <c:pt idx="9">
                  <c:v>68.7</c:v>
                </c:pt>
                <c:pt idx="10">
                  <c:v>80.7</c:v>
                </c:pt>
                <c:pt idx="11">
                  <c:v>75.8</c:v>
                </c:pt>
                <c:pt idx="12">
                  <c:v>84.2</c:v>
                </c:pt>
                <c:pt idx="13">
                  <c:v>79.400000000000006</c:v>
                </c:pt>
              </c:numCache>
            </c:numRef>
          </c:val>
        </c:ser>
        <c:axId val="69745664"/>
        <c:axId val="69751552"/>
      </c:barChart>
      <c:catAx>
        <c:axId val="69745664"/>
        <c:scaling>
          <c:orientation val="minMax"/>
        </c:scaling>
        <c:axPos val="l"/>
        <c:tickLblPos val="nextTo"/>
        <c:crossAx val="69751552"/>
        <c:crosses val="autoZero"/>
        <c:auto val="1"/>
        <c:lblAlgn val="ctr"/>
        <c:lblOffset val="100"/>
      </c:catAx>
      <c:valAx>
        <c:axId val="69751552"/>
        <c:scaling>
          <c:orientation val="minMax"/>
        </c:scaling>
        <c:axPos val="b"/>
        <c:numFmt formatCode="General" sourceLinked="1"/>
        <c:tickLblPos val="nextTo"/>
        <c:crossAx val="69745664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baseline="0" dirty="0" smtClean="0"/>
              <a:t>/</a:t>
            </a:r>
            <a:r>
              <a:rPr lang="en-US" sz="1200" b="0" dirty="0" smtClean="0"/>
              <a:t>3</a:t>
            </a:r>
            <a:r>
              <a:rPr lang="en-US" sz="1200" b="0" baseline="30000" dirty="0" smtClean="0"/>
              <a:t>rd</a:t>
            </a:r>
            <a:r>
              <a:rPr lang="en-US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8258566978192909"/>
          <c:y val="0.42925954661213844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'COL - Academic Factors'!$B$2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'COL - Academic Factors'!$A$3:$A$12</c:f>
              <c:strCache>
                <c:ptCount val="10"/>
                <c:pt idx="0">
                  <c:v>*Special programs for academically gifted students</c:v>
                </c:pt>
                <c:pt idx="1">
                  <c:v>*High admission average</c:v>
                </c:pt>
                <c:pt idx="2">
                  <c:v>*Undergraduate research opportunities</c:v>
                </c:pt>
                <c:pt idx="3">
                  <c:v>*High-profile research</c:v>
                </c:pt>
                <c:pt idx="4">
                  <c:v>*Library collections/facilities</c:v>
                </c:pt>
                <c:pt idx="5">
                  <c:v>Investments in latest technology</c:v>
                </c:pt>
                <c:pt idx="6">
                  <c:v>*Institution rankings/guidebook ratings</c:v>
                </c:pt>
                <c:pt idx="7">
                  <c:v>Quality of faculty</c:v>
                </c:pt>
                <c:pt idx="8">
                  <c:v>*Academic reputation of institution</c:v>
                </c:pt>
                <c:pt idx="9">
                  <c:v>Academic reputation of program/major</c:v>
                </c:pt>
              </c:strCache>
            </c:strRef>
          </c:cat>
          <c:val>
            <c:numRef>
              <c:f>'COL - Academic Factors'!$B$3:$B$12</c:f>
              <c:numCache>
                <c:formatCode>General</c:formatCode>
                <c:ptCount val="10"/>
                <c:pt idx="0">
                  <c:v>0.70000000000000062</c:v>
                </c:pt>
                <c:pt idx="1">
                  <c:v>0.8</c:v>
                </c:pt>
                <c:pt idx="2">
                  <c:v>1</c:v>
                </c:pt>
                <c:pt idx="3">
                  <c:v>1.1000000000000001</c:v>
                </c:pt>
                <c:pt idx="4">
                  <c:v>1.2</c:v>
                </c:pt>
                <c:pt idx="5">
                  <c:v>1.2</c:v>
                </c:pt>
                <c:pt idx="6">
                  <c:v>1.3</c:v>
                </c:pt>
                <c:pt idx="7">
                  <c:v>1.6</c:v>
                </c:pt>
                <c:pt idx="8">
                  <c:v>1.8</c:v>
                </c:pt>
                <c:pt idx="9">
                  <c:v>1.8</c:v>
                </c:pt>
              </c:numCache>
            </c:numRef>
          </c:val>
        </c:ser>
        <c:ser>
          <c:idx val="1"/>
          <c:order val="1"/>
          <c:tx>
            <c:strRef>
              <c:f>'COL - Academic Factors'!$C$2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'COL - Academic Factors'!$A$3:$A$12</c:f>
              <c:strCache>
                <c:ptCount val="10"/>
                <c:pt idx="0">
                  <c:v>*Special programs for academically gifted students</c:v>
                </c:pt>
                <c:pt idx="1">
                  <c:v>*High admission average</c:v>
                </c:pt>
                <c:pt idx="2">
                  <c:v>*Undergraduate research opportunities</c:v>
                </c:pt>
                <c:pt idx="3">
                  <c:v>*High-profile research</c:v>
                </c:pt>
                <c:pt idx="4">
                  <c:v>*Library collections/facilities</c:v>
                </c:pt>
                <c:pt idx="5">
                  <c:v>Investments in latest technology</c:v>
                </c:pt>
                <c:pt idx="6">
                  <c:v>*Institution rankings/guidebook ratings</c:v>
                </c:pt>
                <c:pt idx="7">
                  <c:v>Quality of faculty</c:v>
                </c:pt>
                <c:pt idx="8">
                  <c:v>*Academic reputation of institution</c:v>
                </c:pt>
                <c:pt idx="9">
                  <c:v>Academic reputation of program/major</c:v>
                </c:pt>
              </c:strCache>
            </c:strRef>
          </c:cat>
          <c:val>
            <c:numRef>
              <c:f>'COL - Academic Factors'!$C$3:$C$12</c:f>
              <c:numCache>
                <c:formatCode>General</c:formatCode>
                <c:ptCount val="10"/>
                <c:pt idx="0">
                  <c:v>0.2</c:v>
                </c:pt>
                <c:pt idx="1">
                  <c:v>0.5</c:v>
                </c:pt>
                <c:pt idx="2">
                  <c:v>0.5</c:v>
                </c:pt>
                <c:pt idx="3">
                  <c:v>0.60000000000000064</c:v>
                </c:pt>
                <c:pt idx="4">
                  <c:v>0.70000000000000062</c:v>
                </c:pt>
                <c:pt idx="5">
                  <c:v>1</c:v>
                </c:pt>
                <c:pt idx="6">
                  <c:v>0.9</c:v>
                </c:pt>
                <c:pt idx="7">
                  <c:v>1.5</c:v>
                </c:pt>
                <c:pt idx="8">
                  <c:v>1.6</c:v>
                </c:pt>
                <c:pt idx="9">
                  <c:v>1.6</c:v>
                </c:pt>
              </c:numCache>
            </c:numRef>
          </c:val>
        </c:ser>
        <c:axId val="77940608"/>
        <c:axId val="77942144"/>
      </c:barChart>
      <c:catAx>
        <c:axId val="77940608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77942144"/>
        <c:crosses val="autoZero"/>
        <c:auto val="1"/>
        <c:lblAlgn val="ctr"/>
        <c:lblOffset val="100"/>
      </c:catAx>
      <c:valAx>
        <c:axId val="77942144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794060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dirty="0" smtClean="0"/>
              <a:t> /3</a:t>
            </a:r>
            <a:r>
              <a:rPr lang="en-US" sz="1200" b="0" baseline="30000" dirty="0" smtClean="0"/>
              <a:t>rd</a:t>
            </a:r>
            <a:r>
              <a:rPr lang="en-US" sz="1200" b="0" dirty="0" smtClean="0"/>
              <a:t> Tier</a:t>
            </a:r>
          </a:p>
        </c:rich>
      </c:tx>
      <c:layout>
        <c:manualLayout>
          <c:xMode val="edge"/>
          <c:yMode val="edge"/>
          <c:x val="0.87353582554517284"/>
          <c:y val="0.42925954661213844"/>
        </c:manualLayout>
      </c:layout>
    </c:title>
    <c:plotArea>
      <c:layout>
        <c:manualLayout>
          <c:layoutTarget val="inner"/>
          <c:xMode val="edge"/>
          <c:yMode val="edge"/>
          <c:x val="0.37170689528295087"/>
          <c:y val="8.0815935556502266E-2"/>
          <c:w val="0.46142787058159784"/>
          <c:h val="0.83771819754731569"/>
        </c:manualLayout>
      </c:layout>
      <c:barChart>
        <c:barDir val="bar"/>
        <c:grouping val="clustered"/>
        <c:ser>
          <c:idx val="0"/>
          <c:order val="0"/>
          <c:tx>
            <c:strRef>
              <c:f>'UNI - Academic Factors'!$B$1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'UNI - Academic Factors'!$A$2:$A$11</c:f>
              <c:strCache>
                <c:ptCount val="10"/>
                <c:pt idx="0">
                  <c:v>*Special programs for academically gifted students</c:v>
                </c:pt>
                <c:pt idx="1">
                  <c:v>*High admission average</c:v>
                </c:pt>
                <c:pt idx="2">
                  <c:v>*Library collections/facilities</c:v>
                </c:pt>
                <c:pt idx="3">
                  <c:v>*Investments in latest technology</c:v>
                </c:pt>
                <c:pt idx="4">
                  <c:v>*High-profile research</c:v>
                </c:pt>
                <c:pt idx="5">
                  <c:v>*Undergraduate research opportunities</c:v>
                </c:pt>
                <c:pt idx="6">
                  <c:v>*Institution rankings/guidebook ratings</c:v>
                </c:pt>
                <c:pt idx="7">
                  <c:v>Quality of faculty</c:v>
                </c:pt>
                <c:pt idx="8">
                  <c:v>*Academic reputation of institution</c:v>
                </c:pt>
                <c:pt idx="9">
                  <c:v>Academic reputation of program/major</c:v>
                </c:pt>
              </c:strCache>
            </c:strRef>
          </c:cat>
          <c:val>
            <c:numRef>
              <c:f>'UNI - Academic Factors'!$B$2:$B$11</c:f>
              <c:numCache>
                <c:formatCode>General</c:formatCode>
                <c:ptCount val="10"/>
                <c:pt idx="0">
                  <c:v>0.70000000000000062</c:v>
                </c:pt>
                <c:pt idx="1">
                  <c:v>1.1000000000000001</c:v>
                </c:pt>
                <c:pt idx="2">
                  <c:v>1.2</c:v>
                </c:pt>
                <c:pt idx="3">
                  <c:v>1.2</c:v>
                </c:pt>
                <c:pt idx="4">
                  <c:v>1.3</c:v>
                </c:pt>
                <c:pt idx="5">
                  <c:v>1.4</c:v>
                </c:pt>
                <c:pt idx="6">
                  <c:v>1.4</c:v>
                </c:pt>
                <c:pt idx="7">
                  <c:v>1.9000000000000001</c:v>
                </c:pt>
                <c:pt idx="8">
                  <c:v>2.2000000000000002</c:v>
                </c:pt>
                <c:pt idx="9">
                  <c:v>2.2000000000000002</c:v>
                </c:pt>
              </c:numCache>
            </c:numRef>
          </c:val>
        </c:ser>
        <c:ser>
          <c:idx val="1"/>
          <c:order val="1"/>
          <c:tx>
            <c:strRef>
              <c:f>'UNI - Academic Factors'!$C$1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'UNI - Academic Factors'!$A$2:$A$11</c:f>
              <c:strCache>
                <c:ptCount val="10"/>
                <c:pt idx="0">
                  <c:v>*Special programs for academically gifted students</c:v>
                </c:pt>
                <c:pt idx="1">
                  <c:v>*High admission average</c:v>
                </c:pt>
                <c:pt idx="2">
                  <c:v>*Library collections/facilities</c:v>
                </c:pt>
                <c:pt idx="3">
                  <c:v>*Investments in latest technology</c:v>
                </c:pt>
                <c:pt idx="4">
                  <c:v>*High-profile research</c:v>
                </c:pt>
                <c:pt idx="5">
                  <c:v>*Undergraduate research opportunities</c:v>
                </c:pt>
                <c:pt idx="6">
                  <c:v>*Institution rankings/guidebook ratings</c:v>
                </c:pt>
                <c:pt idx="7">
                  <c:v>Quality of faculty</c:v>
                </c:pt>
                <c:pt idx="8">
                  <c:v>*Academic reputation of institution</c:v>
                </c:pt>
                <c:pt idx="9">
                  <c:v>Academic reputation of program/major</c:v>
                </c:pt>
              </c:strCache>
            </c:strRef>
          </c:cat>
          <c:val>
            <c:numRef>
              <c:f>'UNI - Academic Factors'!$C$2:$C$11</c:f>
              <c:numCache>
                <c:formatCode>General</c:formatCode>
                <c:ptCount val="10"/>
                <c:pt idx="0">
                  <c:v>0.30000000000000032</c:v>
                </c:pt>
                <c:pt idx="1">
                  <c:v>0.8</c:v>
                </c:pt>
                <c:pt idx="2">
                  <c:v>1.1000000000000001</c:v>
                </c:pt>
                <c:pt idx="3">
                  <c:v>1</c:v>
                </c:pt>
                <c:pt idx="4">
                  <c:v>0.9</c:v>
                </c:pt>
                <c:pt idx="5">
                  <c:v>1.1000000000000001</c:v>
                </c:pt>
                <c:pt idx="6">
                  <c:v>1.2</c:v>
                </c:pt>
                <c:pt idx="7">
                  <c:v>1.8</c:v>
                </c:pt>
                <c:pt idx="8">
                  <c:v>2</c:v>
                </c:pt>
                <c:pt idx="9">
                  <c:v>2.1</c:v>
                </c:pt>
              </c:numCache>
            </c:numRef>
          </c:val>
        </c:ser>
        <c:axId val="78073856"/>
        <c:axId val="78075392"/>
      </c:barChart>
      <c:catAx>
        <c:axId val="78073856"/>
        <c:scaling>
          <c:orientation val="minMax"/>
        </c:scaling>
        <c:axPos val="l"/>
        <c:majorTickMark val="none"/>
        <c:tickLblPos val="nextTo"/>
        <c:crossAx val="78075392"/>
        <c:crosses val="autoZero"/>
        <c:auto val="1"/>
        <c:lblAlgn val="ctr"/>
        <c:lblOffset val="100"/>
      </c:catAx>
      <c:valAx>
        <c:axId val="78075392"/>
        <c:scaling>
          <c:orientation val="minMax"/>
        </c:scaling>
        <c:axPos val="b"/>
        <c:numFmt formatCode="General" sourceLinked="1"/>
        <c:majorTickMark val="none"/>
        <c:tickLblPos val="nextTo"/>
        <c:crossAx val="78073856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dirty="0" smtClean="0"/>
              <a:t>/3</a:t>
            </a:r>
            <a:r>
              <a:rPr lang="en-CA" sz="1200" b="0" baseline="30000" dirty="0" smtClean="0"/>
              <a:t>rd</a:t>
            </a:r>
            <a:r>
              <a:rPr lang="en-CA" sz="1200" b="0" dirty="0" smtClean="0"/>
              <a:t> Tier</a:t>
            </a:r>
          </a:p>
        </c:rich>
      </c:tx>
      <c:layout>
        <c:manualLayout>
          <c:xMode val="edge"/>
          <c:yMode val="edge"/>
          <c:x val="0.88211445531925348"/>
          <c:y val="0.42283950617284011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Sheet5!$B$1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Sheet5!$A$2:$A$11</c:f>
              <c:strCache>
                <c:ptCount val="10"/>
                <c:pt idx="0">
                  <c:v>*International exchange options</c:v>
                </c:pt>
                <c:pt idx="1">
                  <c:v>Easy to get accepted</c:v>
                </c:pt>
                <c:pt idx="2">
                  <c:v>*Opportunities for student leadership</c:v>
                </c:pt>
                <c:pt idx="3">
                  <c:v>*Can transfer credits earned from another institution</c:v>
                </c:pt>
                <c:pt idx="4">
                  <c:v>Can transfer credits earned to another institution</c:v>
                </c:pt>
                <c:pt idx="5">
                  <c:v>*Graduates get into top professional and grad schools</c:v>
                </c:pt>
                <c:pt idx="6">
                  <c:v>Relevant industry in the area</c:v>
                </c:pt>
                <c:pt idx="7">
                  <c:v>*National/professional accreditation</c:v>
                </c:pt>
                <c:pt idx="8">
                  <c:v>Co-op programs/internships</c:v>
                </c:pt>
                <c:pt idx="9">
                  <c:v>Graduates get high-quality jobs</c:v>
                </c:pt>
              </c:strCache>
            </c:strRef>
          </c:cat>
          <c:val>
            <c:numRef>
              <c:f>Sheet5!$B$2:$B$11</c:f>
              <c:numCache>
                <c:formatCode>General</c:formatCode>
                <c:ptCount val="10"/>
                <c:pt idx="0">
                  <c:v>0.60000000000000064</c:v>
                </c:pt>
                <c:pt idx="1">
                  <c:v>0.9</c:v>
                </c:pt>
                <c:pt idx="2">
                  <c:v>0.9</c:v>
                </c:pt>
                <c:pt idx="3">
                  <c:v>1</c:v>
                </c:pt>
                <c:pt idx="4">
                  <c:v>1.1000000000000001</c:v>
                </c:pt>
                <c:pt idx="5">
                  <c:v>1.2</c:v>
                </c:pt>
                <c:pt idx="6">
                  <c:v>1.3</c:v>
                </c:pt>
                <c:pt idx="7">
                  <c:v>1.3</c:v>
                </c:pt>
                <c:pt idx="8">
                  <c:v>1.5</c:v>
                </c:pt>
                <c:pt idx="9">
                  <c:v>1.7</c:v>
                </c:pt>
              </c:numCache>
            </c:numRef>
          </c:val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Sheet5!$A$2:$A$11</c:f>
              <c:strCache>
                <c:ptCount val="10"/>
                <c:pt idx="0">
                  <c:v>*International exchange options</c:v>
                </c:pt>
                <c:pt idx="1">
                  <c:v>Easy to get accepted</c:v>
                </c:pt>
                <c:pt idx="2">
                  <c:v>*Opportunities for student leadership</c:v>
                </c:pt>
                <c:pt idx="3">
                  <c:v>*Can transfer credits earned from another institution</c:v>
                </c:pt>
                <c:pt idx="4">
                  <c:v>Can transfer credits earned to another institution</c:v>
                </c:pt>
                <c:pt idx="5">
                  <c:v>*Graduates get into top professional and grad schools</c:v>
                </c:pt>
                <c:pt idx="6">
                  <c:v>Relevant industry in the area</c:v>
                </c:pt>
                <c:pt idx="7">
                  <c:v>*National/professional accreditation</c:v>
                </c:pt>
                <c:pt idx="8">
                  <c:v>Co-op programs/internships</c:v>
                </c:pt>
                <c:pt idx="9">
                  <c:v>Graduates get high-quality jobs</c:v>
                </c:pt>
              </c:strCache>
            </c:strRef>
          </c:cat>
          <c:val>
            <c:numRef>
              <c:f>Sheet5!$C$2:$C$11</c:f>
              <c:numCache>
                <c:formatCode>General</c:formatCode>
                <c:ptCount val="10"/>
                <c:pt idx="0">
                  <c:v>0.2</c:v>
                </c:pt>
                <c:pt idx="1">
                  <c:v>0.60000000000000064</c:v>
                </c:pt>
                <c:pt idx="2">
                  <c:v>0.70000000000000062</c:v>
                </c:pt>
                <c:pt idx="3">
                  <c:v>0.70000000000000062</c:v>
                </c:pt>
                <c:pt idx="4">
                  <c:v>0.70000000000000062</c:v>
                </c:pt>
                <c:pt idx="5">
                  <c:v>0.8</c:v>
                </c:pt>
                <c:pt idx="6">
                  <c:v>1.1000000000000001</c:v>
                </c:pt>
                <c:pt idx="7">
                  <c:v>0.8</c:v>
                </c:pt>
                <c:pt idx="8">
                  <c:v>1.3</c:v>
                </c:pt>
                <c:pt idx="9">
                  <c:v>1.6</c:v>
                </c:pt>
              </c:numCache>
            </c:numRef>
          </c:val>
        </c:ser>
        <c:axId val="78105600"/>
        <c:axId val="78398208"/>
      </c:barChart>
      <c:catAx>
        <c:axId val="78105600"/>
        <c:scaling>
          <c:orientation val="minMax"/>
        </c:scaling>
        <c:axPos val="l"/>
        <c:majorTickMark val="none"/>
        <c:tickLblPos val="nextTo"/>
        <c:crossAx val="78398208"/>
        <c:crosses val="autoZero"/>
        <c:auto val="1"/>
        <c:lblAlgn val="ctr"/>
        <c:lblOffset val="100"/>
      </c:catAx>
      <c:valAx>
        <c:axId val="78398208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810560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dirty="0" smtClean="0"/>
              <a:t>/3</a:t>
            </a:r>
            <a:r>
              <a:rPr lang="en-CA" sz="1200" b="0" baseline="30000" dirty="0" smtClean="0"/>
              <a:t>rd</a:t>
            </a:r>
            <a:r>
              <a:rPr lang="en-CA" sz="1200" b="0" dirty="0" smtClean="0"/>
              <a:t> Tier</a:t>
            </a:r>
            <a:endParaRPr lang="en-CA" sz="1200" b="0" baseline="0" dirty="0" smtClean="0"/>
          </a:p>
        </c:rich>
      </c:tx>
      <c:layout>
        <c:manualLayout>
          <c:xMode val="edge"/>
          <c:yMode val="edge"/>
          <c:x val="0.8992484117055467"/>
          <c:y val="0.42283950617284011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Sheet4!$B$1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Sheet4!$A$2:$A$11</c:f>
              <c:strCache>
                <c:ptCount val="10"/>
                <c:pt idx="0">
                  <c:v>Easy to get accepted</c:v>
                </c:pt>
                <c:pt idx="1">
                  <c:v>*Can transfer credits earned to another institution</c:v>
                </c:pt>
                <c:pt idx="2">
                  <c:v>Can transfer credits earned from another institution</c:v>
                </c:pt>
                <c:pt idx="3">
                  <c:v>International exchange options</c:v>
                </c:pt>
                <c:pt idx="4">
                  <c:v>*Relevant industry in the area</c:v>
                </c:pt>
                <c:pt idx="5">
                  <c:v>*Opportunities for student leadership</c:v>
                </c:pt>
                <c:pt idx="6">
                  <c:v>*National/professional accreditation</c:v>
                </c:pt>
                <c:pt idx="7">
                  <c:v>*Co-op programs/internships</c:v>
                </c:pt>
                <c:pt idx="8">
                  <c:v>*Graduates get into top professional and grad schools</c:v>
                </c:pt>
                <c:pt idx="9">
                  <c:v>*Graduates get high-quality jobs</c:v>
                </c:pt>
              </c:strCache>
            </c:strRef>
          </c:cat>
          <c:val>
            <c:numRef>
              <c:f>Sheet4!$B$2:$B$11</c:f>
              <c:numCache>
                <c:formatCode>General</c:formatCode>
                <c:ptCount val="10"/>
                <c:pt idx="0">
                  <c:v>0.1</c:v>
                </c:pt>
                <c:pt idx="1">
                  <c:v>0.60000000000000064</c:v>
                </c:pt>
                <c:pt idx="2">
                  <c:v>0.60000000000000064</c:v>
                </c:pt>
                <c:pt idx="3">
                  <c:v>0.9</c:v>
                </c:pt>
                <c:pt idx="4">
                  <c:v>1</c:v>
                </c:pt>
                <c:pt idx="5">
                  <c:v>1.3</c:v>
                </c:pt>
                <c:pt idx="6">
                  <c:v>1.3</c:v>
                </c:pt>
                <c:pt idx="7">
                  <c:v>1.5</c:v>
                </c:pt>
                <c:pt idx="8">
                  <c:v>1.6</c:v>
                </c:pt>
                <c:pt idx="9">
                  <c:v>1.9000000000000001</c:v>
                </c:pt>
              </c:numCache>
            </c:numRef>
          </c:val>
        </c:ser>
        <c:ser>
          <c:idx val="1"/>
          <c:order val="1"/>
          <c:tx>
            <c:strRef>
              <c:f>Sheet4!$C$1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Sheet4!$A$2:$A$11</c:f>
              <c:strCache>
                <c:ptCount val="10"/>
                <c:pt idx="0">
                  <c:v>Easy to get accepted</c:v>
                </c:pt>
                <c:pt idx="1">
                  <c:v>*Can transfer credits earned to another institution</c:v>
                </c:pt>
                <c:pt idx="2">
                  <c:v>Can transfer credits earned from another institution</c:v>
                </c:pt>
                <c:pt idx="3">
                  <c:v>International exchange options</c:v>
                </c:pt>
                <c:pt idx="4">
                  <c:v>*Relevant industry in the area</c:v>
                </c:pt>
                <c:pt idx="5">
                  <c:v>*Opportunities for student leadership</c:v>
                </c:pt>
                <c:pt idx="6">
                  <c:v>*National/professional accreditation</c:v>
                </c:pt>
                <c:pt idx="7">
                  <c:v>*Co-op programs/internships</c:v>
                </c:pt>
                <c:pt idx="8">
                  <c:v>*Graduates get into top professional and grad schools</c:v>
                </c:pt>
                <c:pt idx="9">
                  <c:v>*Graduates get high-quality jobs</c:v>
                </c:pt>
              </c:strCache>
            </c:strRef>
          </c:cat>
          <c:val>
            <c:numRef>
              <c:f>Sheet4!$C$2:$C$11</c:f>
              <c:numCache>
                <c:formatCode>General</c:formatCode>
                <c:ptCount val="10"/>
                <c:pt idx="0">
                  <c:v>0.1</c:v>
                </c:pt>
                <c:pt idx="1">
                  <c:v>0.4</c:v>
                </c:pt>
                <c:pt idx="2">
                  <c:v>0.5</c:v>
                </c:pt>
                <c:pt idx="3">
                  <c:v>0.8</c:v>
                </c:pt>
                <c:pt idx="4">
                  <c:v>0.8</c:v>
                </c:pt>
                <c:pt idx="5">
                  <c:v>1</c:v>
                </c:pt>
                <c:pt idx="6">
                  <c:v>1.1000000000000001</c:v>
                </c:pt>
                <c:pt idx="7">
                  <c:v>1.2</c:v>
                </c:pt>
                <c:pt idx="8">
                  <c:v>1.2</c:v>
                </c:pt>
                <c:pt idx="9">
                  <c:v>1.7</c:v>
                </c:pt>
              </c:numCache>
            </c:numRef>
          </c:val>
        </c:ser>
        <c:axId val="78514432"/>
        <c:axId val="78540800"/>
      </c:barChart>
      <c:catAx>
        <c:axId val="78514432"/>
        <c:scaling>
          <c:orientation val="minMax"/>
        </c:scaling>
        <c:axPos val="l"/>
        <c:majorTickMark val="none"/>
        <c:tickLblPos val="nextTo"/>
        <c:crossAx val="78540800"/>
        <c:crosses val="autoZero"/>
        <c:auto val="1"/>
        <c:lblAlgn val="ctr"/>
        <c:lblOffset val="100"/>
      </c:catAx>
      <c:valAx>
        <c:axId val="78540800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851443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dirty="0" smtClean="0"/>
              <a:t> /3</a:t>
            </a:r>
            <a:r>
              <a:rPr lang="en-US" sz="1200" b="0" baseline="30000" dirty="0" smtClean="0"/>
              <a:t>rd</a:t>
            </a:r>
            <a:r>
              <a:rPr lang="en-US" sz="1200" b="0" dirty="0" smtClean="0"/>
              <a:t> Tier</a:t>
            </a:r>
          </a:p>
        </c:rich>
      </c:tx>
      <c:layout>
        <c:manualLayout>
          <c:xMode val="edge"/>
          <c:yMode val="edge"/>
          <c:x val="0.88288161993769454"/>
          <c:y val="0.4363463980655156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'COL Financial Factors'!$B$1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'COL Financial Factors'!$A$2:$A$9</c:f>
              <c:strCache>
                <c:ptCount val="8"/>
                <c:pt idx="0">
                  <c:v>*Availability of child care</c:v>
                </c:pt>
                <c:pt idx="1">
                  <c:v>*Availability of merit-based scholarships</c:v>
                </c:pt>
                <c:pt idx="2">
                  <c:v>Cost of tuition</c:v>
                </c:pt>
                <c:pt idx="3">
                  <c:v>Part-time job opportunities</c:v>
                </c:pt>
                <c:pt idx="4">
                  <c:v>Costs of attending excluding tuition</c:v>
                </c:pt>
                <c:pt idx="5">
                  <c:v>*Flexible course delivery (evening classes, online etc.)</c:v>
                </c:pt>
                <c:pt idx="6">
                  <c:v>*Availability of needs-based financial aid/bursaries</c:v>
                </c:pt>
                <c:pt idx="7">
                  <c:v>Institution is close to home</c:v>
                </c:pt>
              </c:strCache>
            </c:strRef>
          </c:cat>
          <c:val>
            <c:numRef>
              <c:f>'COL Financial Factors'!$B$2:$B$9</c:f>
              <c:numCache>
                <c:formatCode>General</c:formatCode>
                <c:ptCount val="8"/>
                <c:pt idx="0">
                  <c:v>0.2</c:v>
                </c:pt>
                <c:pt idx="1">
                  <c:v>0.9</c:v>
                </c:pt>
                <c:pt idx="2">
                  <c:v>1</c:v>
                </c:pt>
                <c:pt idx="3">
                  <c:v>1</c:v>
                </c:pt>
                <c:pt idx="4">
                  <c:v>1.1000000000000001</c:v>
                </c:pt>
                <c:pt idx="5">
                  <c:v>1.1000000000000001</c:v>
                </c:pt>
                <c:pt idx="6">
                  <c:v>1.2</c:v>
                </c:pt>
                <c:pt idx="7">
                  <c:v>1.6</c:v>
                </c:pt>
              </c:numCache>
            </c:numRef>
          </c:val>
        </c:ser>
        <c:ser>
          <c:idx val="1"/>
          <c:order val="1"/>
          <c:tx>
            <c:strRef>
              <c:f>'COL Financial Factors'!$C$1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'COL Financial Factors'!$A$2:$A$9</c:f>
              <c:strCache>
                <c:ptCount val="8"/>
                <c:pt idx="0">
                  <c:v>*Availability of child care</c:v>
                </c:pt>
                <c:pt idx="1">
                  <c:v>*Availability of merit-based scholarships</c:v>
                </c:pt>
                <c:pt idx="2">
                  <c:v>Cost of tuition</c:v>
                </c:pt>
                <c:pt idx="3">
                  <c:v>Part-time job opportunities</c:v>
                </c:pt>
                <c:pt idx="4">
                  <c:v>Costs of attending excluding tuition</c:v>
                </c:pt>
                <c:pt idx="5">
                  <c:v>*Flexible course delivery (evening classes, online etc.)</c:v>
                </c:pt>
                <c:pt idx="6">
                  <c:v>*Availability of needs-based financial aid/bursaries</c:v>
                </c:pt>
                <c:pt idx="7">
                  <c:v>Institution is close to home</c:v>
                </c:pt>
              </c:strCache>
            </c:strRef>
          </c:cat>
          <c:val>
            <c:numRef>
              <c:f>'COL Financial Factors'!$C$2:$C$9</c:f>
              <c:numCache>
                <c:formatCode>General</c:formatCode>
                <c:ptCount val="8"/>
                <c:pt idx="0">
                  <c:v>-0.30000000000000032</c:v>
                </c:pt>
                <c:pt idx="1">
                  <c:v>0.4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0.70000000000000062</c:v>
                </c:pt>
                <c:pt idx="6">
                  <c:v>0.8</c:v>
                </c:pt>
                <c:pt idx="7">
                  <c:v>1.5</c:v>
                </c:pt>
              </c:numCache>
            </c:numRef>
          </c:val>
        </c:ser>
        <c:axId val="78599680"/>
        <c:axId val="78601216"/>
      </c:barChart>
      <c:catAx>
        <c:axId val="78599680"/>
        <c:scaling>
          <c:orientation val="minMax"/>
        </c:scaling>
        <c:axPos val="l"/>
        <c:majorTickMark val="none"/>
        <c:tickLblPos val="nextTo"/>
        <c:crossAx val="78601216"/>
        <c:crosses val="autoZero"/>
        <c:auto val="1"/>
        <c:lblAlgn val="ctr"/>
        <c:lblOffset val="100"/>
      </c:catAx>
      <c:valAx>
        <c:axId val="78601216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859968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style val="3"/>
  <c:chart>
    <c:plotArea>
      <c:layout/>
      <c:barChart>
        <c:barDir val="col"/>
        <c:grouping val="clustered"/>
        <c:ser>
          <c:idx val="0"/>
          <c:order val="0"/>
          <c:tx>
            <c:strRef>
              <c:f>college!$M$12</c:f>
              <c:strCache>
                <c:ptCount val="1"/>
                <c:pt idx="0">
                  <c:v>Before 2001</c:v>
                </c:pt>
              </c:strCache>
            </c:strRef>
          </c:tx>
          <c:spPr>
            <a:solidFill>
              <a:srgbClr val="7030A0"/>
            </a:solidFill>
          </c:spPr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multiLvlStrRef>
              <c:f>college!$N$10:$Q$11</c:f>
              <c:multiLvlStrCache>
                <c:ptCount val="4"/>
                <c:lvl>
                  <c:pt idx="0">
                    <c:v>2nd/3rd Tier</c:v>
                  </c:pt>
                  <c:pt idx="1">
                    <c:v>GTA</c:v>
                  </c:pt>
                  <c:pt idx="2">
                    <c:v>2nd/3rd Tier</c:v>
                  </c:pt>
                  <c:pt idx="3">
                    <c:v>GTA</c:v>
                  </c:pt>
                </c:lvl>
                <c:lvl>
                  <c:pt idx="0">
                    <c:v>College</c:v>
                  </c:pt>
                  <c:pt idx="2">
                    <c:v>University</c:v>
                  </c:pt>
                </c:lvl>
              </c:multiLvlStrCache>
            </c:multiLvlStrRef>
          </c:cat>
          <c:val>
            <c:numRef>
              <c:f>college!$N$12:$Q$12</c:f>
              <c:numCache>
                <c:formatCode>General</c:formatCode>
                <c:ptCount val="4"/>
                <c:pt idx="0" formatCode="0">
                  <c:v>49</c:v>
                </c:pt>
                <c:pt idx="1">
                  <c:v>43</c:v>
                </c:pt>
                <c:pt idx="2">
                  <c:v>50</c:v>
                </c:pt>
                <c:pt idx="3">
                  <c:v>47</c:v>
                </c:pt>
              </c:numCache>
            </c:numRef>
          </c:val>
        </c:ser>
        <c:ser>
          <c:idx val="1"/>
          <c:order val="1"/>
          <c:tx>
            <c:strRef>
              <c:f>college!$M$13</c:f>
              <c:strCache>
                <c:ptCount val="1"/>
                <c:pt idx="0">
                  <c:v>2001 - 2005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multiLvlStrRef>
              <c:f>college!$N$10:$Q$11</c:f>
              <c:multiLvlStrCache>
                <c:ptCount val="4"/>
                <c:lvl>
                  <c:pt idx="0">
                    <c:v>2nd/3rd Tier</c:v>
                  </c:pt>
                  <c:pt idx="1">
                    <c:v>GTA</c:v>
                  </c:pt>
                  <c:pt idx="2">
                    <c:v>2nd/3rd Tier</c:v>
                  </c:pt>
                  <c:pt idx="3">
                    <c:v>GTA</c:v>
                  </c:pt>
                </c:lvl>
                <c:lvl>
                  <c:pt idx="0">
                    <c:v>College</c:v>
                  </c:pt>
                  <c:pt idx="2">
                    <c:v>University</c:v>
                  </c:pt>
                </c:lvl>
              </c:multiLvlStrCache>
            </c:multiLvlStrRef>
          </c:cat>
          <c:val>
            <c:numRef>
              <c:f>college!$N$13:$Q$13</c:f>
              <c:numCache>
                <c:formatCode>General</c:formatCode>
                <c:ptCount val="4"/>
                <c:pt idx="0">
                  <c:v>26</c:v>
                </c:pt>
                <c:pt idx="1">
                  <c:v>27</c:v>
                </c:pt>
                <c:pt idx="2">
                  <c:v>30</c:v>
                </c:pt>
                <c:pt idx="3">
                  <c:v>33</c:v>
                </c:pt>
              </c:numCache>
            </c:numRef>
          </c:val>
        </c:ser>
        <c:ser>
          <c:idx val="2"/>
          <c:order val="2"/>
          <c:tx>
            <c:strRef>
              <c:f>college!$M$14</c:f>
              <c:strCache>
                <c:ptCount val="1"/>
                <c:pt idx="0">
                  <c:v>2006 - 2010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</c:spPr>
          <c:dLbls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showVal val="1"/>
          </c:dLbls>
          <c:cat>
            <c:multiLvlStrRef>
              <c:f>college!$N$10:$Q$11</c:f>
              <c:multiLvlStrCache>
                <c:ptCount val="4"/>
                <c:lvl>
                  <c:pt idx="0">
                    <c:v>2nd/3rd Tier</c:v>
                  </c:pt>
                  <c:pt idx="1">
                    <c:v>GTA</c:v>
                  </c:pt>
                  <c:pt idx="2">
                    <c:v>2nd/3rd Tier</c:v>
                  </c:pt>
                  <c:pt idx="3">
                    <c:v>GTA</c:v>
                  </c:pt>
                </c:lvl>
                <c:lvl>
                  <c:pt idx="0">
                    <c:v>College</c:v>
                  </c:pt>
                  <c:pt idx="2">
                    <c:v>University</c:v>
                  </c:pt>
                </c:lvl>
              </c:multiLvlStrCache>
            </c:multiLvlStrRef>
          </c:cat>
          <c:val>
            <c:numRef>
              <c:f>college!$N$14:$Q$14</c:f>
              <c:numCache>
                <c:formatCode>General</c:formatCode>
                <c:ptCount val="4"/>
                <c:pt idx="0">
                  <c:v>25</c:v>
                </c:pt>
                <c:pt idx="1">
                  <c:v>29</c:v>
                </c:pt>
                <c:pt idx="2">
                  <c:v>20</c:v>
                </c:pt>
                <c:pt idx="3">
                  <c:v>20</c:v>
                </c:pt>
              </c:numCache>
            </c:numRef>
          </c:val>
        </c:ser>
        <c:axId val="62715392"/>
        <c:axId val="62716928"/>
      </c:barChart>
      <c:catAx>
        <c:axId val="6271539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2716928"/>
        <c:crosses val="autoZero"/>
        <c:auto val="1"/>
        <c:lblAlgn val="ctr"/>
        <c:lblOffset val="100"/>
      </c:catAx>
      <c:valAx>
        <c:axId val="62716928"/>
        <c:scaling>
          <c:orientation val="minMax"/>
          <c:max val="100"/>
        </c:scaling>
        <c:axPos val="l"/>
        <c:numFmt formatCode="0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62715392"/>
        <c:crosses val="autoZero"/>
        <c:crossBetween val="between"/>
      </c:valAx>
    </c:plotArea>
    <c:legend>
      <c:legendPos val="r"/>
      <c:txPr>
        <a:bodyPr/>
        <a:lstStyle/>
        <a:p>
          <a:pPr>
            <a:defRPr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dirty="0" smtClean="0"/>
              <a:t> /3</a:t>
            </a:r>
            <a:r>
              <a:rPr lang="en-US" sz="1200" b="0" baseline="30000" dirty="0" smtClean="0"/>
              <a:t>rd</a:t>
            </a:r>
            <a:r>
              <a:rPr lang="en-US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8288161993769454"/>
          <c:y val="0.4320651645638530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'UNI Financial Facotrs'!$B$1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'UNI Financial Facotrs'!$A$2:$A$9</c:f>
              <c:strCache>
                <c:ptCount val="8"/>
                <c:pt idx="0">
                  <c:v>*Availability of child care</c:v>
                </c:pt>
                <c:pt idx="1">
                  <c:v>Cost of tuition</c:v>
                </c:pt>
                <c:pt idx="2">
                  <c:v>Costs of attending excluding tuition</c:v>
                </c:pt>
                <c:pt idx="3">
                  <c:v>*Flexible course delivery (evening classes, online etc.)</c:v>
                </c:pt>
                <c:pt idx="4">
                  <c:v>Availability of merit-based scholarships</c:v>
                </c:pt>
                <c:pt idx="5">
                  <c:v>*Availability of needs-based financial aid/bursaries</c:v>
                </c:pt>
                <c:pt idx="6">
                  <c:v>*Part-time job opportunities</c:v>
                </c:pt>
                <c:pt idx="7">
                  <c:v>Institution is close to home</c:v>
                </c:pt>
              </c:strCache>
            </c:strRef>
          </c:cat>
          <c:val>
            <c:numRef>
              <c:f>'UNI Financial Facotrs'!$B$2:$B$9</c:f>
              <c:numCache>
                <c:formatCode>General</c:formatCode>
                <c:ptCount val="8"/>
                <c:pt idx="0">
                  <c:v>-0.30000000000000032</c:v>
                </c:pt>
                <c:pt idx="1">
                  <c:v>0.4</c:v>
                </c:pt>
                <c:pt idx="2">
                  <c:v>0.60000000000000064</c:v>
                </c:pt>
                <c:pt idx="3">
                  <c:v>0.8</c:v>
                </c:pt>
                <c:pt idx="4">
                  <c:v>1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'UNI Financial Facotrs'!$C$1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'UNI Financial Facotrs'!$A$2:$A$9</c:f>
              <c:strCache>
                <c:ptCount val="8"/>
                <c:pt idx="0">
                  <c:v>*Availability of child care</c:v>
                </c:pt>
                <c:pt idx="1">
                  <c:v>Cost of tuition</c:v>
                </c:pt>
                <c:pt idx="2">
                  <c:v>Costs of attending excluding tuition</c:v>
                </c:pt>
                <c:pt idx="3">
                  <c:v>*Flexible course delivery (evening classes, online etc.)</c:v>
                </c:pt>
                <c:pt idx="4">
                  <c:v>Availability of merit-based scholarships</c:v>
                </c:pt>
                <c:pt idx="5">
                  <c:v>*Availability of needs-based financial aid/bursaries</c:v>
                </c:pt>
                <c:pt idx="6">
                  <c:v>*Part-time job opportunities</c:v>
                </c:pt>
                <c:pt idx="7">
                  <c:v>Institution is close to home</c:v>
                </c:pt>
              </c:strCache>
            </c:strRef>
          </c:cat>
          <c:val>
            <c:numRef>
              <c:f>'UNI Financial Facotrs'!$C$2:$C$9</c:f>
              <c:numCache>
                <c:formatCode>General</c:formatCode>
                <c:ptCount val="8"/>
                <c:pt idx="0">
                  <c:v>-0.4</c:v>
                </c:pt>
                <c:pt idx="1">
                  <c:v>0.4</c:v>
                </c:pt>
                <c:pt idx="2">
                  <c:v>0.5</c:v>
                </c:pt>
                <c:pt idx="3">
                  <c:v>0.60000000000000064</c:v>
                </c:pt>
                <c:pt idx="4">
                  <c:v>0.8</c:v>
                </c:pt>
                <c:pt idx="5">
                  <c:v>0.8</c:v>
                </c:pt>
                <c:pt idx="6">
                  <c:v>0.9</c:v>
                </c:pt>
                <c:pt idx="7">
                  <c:v>0.9</c:v>
                </c:pt>
              </c:numCache>
            </c:numRef>
          </c:val>
        </c:ser>
        <c:axId val="78455552"/>
        <c:axId val="78457088"/>
      </c:barChart>
      <c:catAx>
        <c:axId val="78455552"/>
        <c:scaling>
          <c:orientation val="minMax"/>
        </c:scaling>
        <c:axPos val="l"/>
        <c:majorTickMark val="none"/>
        <c:tickLblPos val="nextTo"/>
        <c:crossAx val="78457088"/>
        <c:crosses val="autoZero"/>
        <c:auto val="1"/>
        <c:lblAlgn val="ctr"/>
        <c:lblOffset val="100"/>
      </c:catAx>
      <c:valAx>
        <c:axId val="78457088"/>
        <c:scaling>
          <c:orientation val="minMax"/>
          <c:max val="2.5"/>
          <c:min val="-0.5"/>
        </c:scaling>
        <c:axPos val="b"/>
        <c:numFmt formatCode="General" sourceLinked="1"/>
        <c:majorTickMark val="none"/>
        <c:tickLblPos val="nextTo"/>
        <c:crossAx val="7845555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baseline="0" dirty="0" smtClean="0"/>
              <a:t>/3</a:t>
            </a:r>
            <a:r>
              <a:rPr lang="en-CA" sz="1200" b="0" baseline="30000" dirty="0" smtClean="0"/>
              <a:t>rd</a:t>
            </a:r>
            <a:r>
              <a:rPr lang="en-CA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992484117055467"/>
          <c:y val="0.42283950617284011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'COL - Nurture'!$B$1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'COL - Nurture'!$A$2:$A$10</c:f>
              <c:strCache>
                <c:ptCount val="9"/>
                <c:pt idx="0">
                  <c:v>*Religious considerations</c:v>
                </c:pt>
                <c:pt idx="1">
                  <c:v>Small student population</c:v>
                </c:pt>
                <c:pt idx="2">
                  <c:v>Friends attending</c:v>
                </c:pt>
                <c:pt idx="3">
                  <c:v>Small surrounding community</c:v>
                </c:pt>
                <c:pt idx="4">
                  <c:v>*Student evaluations of professors</c:v>
                </c:pt>
                <c:pt idx="5">
                  <c:v>Small class sizes</c:v>
                </c:pt>
                <c:pt idx="6">
                  <c:v>Personal attention during application/admission process</c:v>
                </c:pt>
                <c:pt idx="7">
                  <c:v>*Campus safety/security</c:v>
                </c:pt>
                <c:pt idx="8">
                  <c:v>*Faculty-student interaction</c:v>
                </c:pt>
              </c:strCache>
            </c:strRef>
          </c:cat>
          <c:val>
            <c:numRef>
              <c:f>'COL - Nurture'!$B$2:$B$10</c:f>
              <c:numCache>
                <c:formatCode>General</c:formatCode>
                <c:ptCount val="9"/>
                <c:pt idx="0">
                  <c:v>0.4</c:v>
                </c:pt>
                <c:pt idx="1">
                  <c:v>0.5</c:v>
                </c:pt>
                <c:pt idx="2">
                  <c:v>0.70000000000000062</c:v>
                </c:pt>
                <c:pt idx="3">
                  <c:v>0.70000000000000062</c:v>
                </c:pt>
                <c:pt idx="4">
                  <c:v>1</c:v>
                </c:pt>
                <c:pt idx="5">
                  <c:v>1.1000000000000001</c:v>
                </c:pt>
                <c:pt idx="6">
                  <c:v>1.1000000000000001</c:v>
                </c:pt>
                <c:pt idx="7">
                  <c:v>1.3</c:v>
                </c:pt>
                <c:pt idx="8">
                  <c:v>1.4</c:v>
                </c:pt>
              </c:numCache>
            </c:numRef>
          </c:val>
        </c:ser>
        <c:ser>
          <c:idx val="1"/>
          <c:order val="1"/>
          <c:tx>
            <c:strRef>
              <c:f>'COL - Nurture'!$C$1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'COL - Nurture'!$A$2:$A$10</c:f>
              <c:strCache>
                <c:ptCount val="9"/>
                <c:pt idx="0">
                  <c:v>*Religious considerations</c:v>
                </c:pt>
                <c:pt idx="1">
                  <c:v>Small student population</c:v>
                </c:pt>
                <c:pt idx="2">
                  <c:v>Friends attending</c:v>
                </c:pt>
                <c:pt idx="3">
                  <c:v>Small surrounding community</c:v>
                </c:pt>
                <c:pt idx="4">
                  <c:v>*Student evaluations of professors</c:v>
                </c:pt>
                <c:pt idx="5">
                  <c:v>Small class sizes</c:v>
                </c:pt>
                <c:pt idx="6">
                  <c:v>Personal attention during application/admission process</c:v>
                </c:pt>
                <c:pt idx="7">
                  <c:v>*Campus safety/security</c:v>
                </c:pt>
                <c:pt idx="8">
                  <c:v>*Faculty-student interaction</c:v>
                </c:pt>
              </c:strCache>
            </c:strRef>
          </c:cat>
          <c:val>
            <c:numRef>
              <c:f>'COL - Nurture'!$C$2:$C$10</c:f>
              <c:numCache>
                <c:formatCode>General</c:formatCode>
                <c:ptCount val="9"/>
                <c:pt idx="0">
                  <c:v>-0.1</c:v>
                </c:pt>
                <c:pt idx="1">
                  <c:v>0.4</c:v>
                </c:pt>
                <c:pt idx="2">
                  <c:v>0.5</c:v>
                </c:pt>
                <c:pt idx="3">
                  <c:v>0.5</c:v>
                </c:pt>
                <c:pt idx="4">
                  <c:v>0.60000000000000064</c:v>
                </c:pt>
                <c:pt idx="5">
                  <c:v>1</c:v>
                </c:pt>
                <c:pt idx="6">
                  <c:v>0.8</c:v>
                </c:pt>
                <c:pt idx="7">
                  <c:v>0.9</c:v>
                </c:pt>
                <c:pt idx="8">
                  <c:v>1.1000000000000001</c:v>
                </c:pt>
              </c:numCache>
            </c:numRef>
          </c:val>
        </c:ser>
        <c:axId val="78979072"/>
        <c:axId val="78980608"/>
      </c:barChart>
      <c:catAx>
        <c:axId val="78979072"/>
        <c:scaling>
          <c:orientation val="minMax"/>
        </c:scaling>
        <c:axPos val="l"/>
        <c:majorTickMark val="none"/>
        <c:tickLblPos val="nextTo"/>
        <c:crossAx val="78980608"/>
        <c:crosses val="autoZero"/>
        <c:auto val="1"/>
        <c:lblAlgn val="ctr"/>
        <c:lblOffset val="100"/>
      </c:catAx>
      <c:valAx>
        <c:axId val="78980608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8979072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CA" sz="1200" b="0" dirty="0" smtClean="0"/>
              <a:t>2</a:t>
            </a:r>
            <a:r>
              <a:rPr lang="en-CA" sz="1200" b="0" baseline="30000" dirty="0" smtClean="0"/>
              <a:t>nd</a:t>
            </a:r>
            <a:r>
              <a:rPr lang="en-CA" sz="1200" b="0" baseline="0" dirty="0" smtClean="0"/>
              <a:t>/3</a:t>
            </a:r>
            <a:r>
              <a:rPr lang="en-CA" sz="1200" b="0" baseline="30000" dirty="0" smtClean="0"/>
              <a:t>rd</a:t>
            </a:r>
            <a:r>
              <a:rPr lang="en-CA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9146024971177529"/>
          <c:y val="0.42283950617284011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'UNI - Nurture'!$B$1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'UNI - Nurture'!$A$2:$A$10</c:f>
              <c:strCache>
                <c:ptCount val="9"/>
                <c:pt idx="0">
                  <c:v>*Religious considerations</c:v>
                </c:pt>
                <c:pt idx="1">
                  <c:v>Small student population</c:v>
                </c:pt>
                <c:pt idx="2">
                  <c:v>Small surrounding community</c:v>
                </c:pt>
                <c:pt idx="3">
                  <c:v>Friends attending</c:v>
                </c:pt>
                <c:pt idx="4">
                  <c:v>Small class sizes</c:v>
                </c:pt>
                <c:pt idx="5">
                  <c:v>Student evaluations of professors</c:v>
                </c:pt>
                <c:pt idx="6">
                  <c:v>Personal attention during application/admission process</c:v>
                </c:pt>
                <c:pt idx="7">
                  <c:v>Campus safety/security</c:v>
                </c:pt>
                <c:pt idx="8">
                  <c:v>Faculty-student interaction</c:v>
                </c:pt>
              </c:strCache>
            </c:strRef>
          </c:cat>
          <c:val>
            <c:numRef>
              <c:f>'UNI - Nurture'!$B$2:$B$10</c:f>
              <c:numCache>
                <c:formatCode>General</c:formatCode>
                <c:ptCount val="9"/>
                <c:pt idx="0">
                  <c:v>0.2</c:v>
                </c:pt>
                <c:pt idx="1">
                  <c:v>0.4</c:v>
                </c:pt>
                <c:pt idx="2">
                  <c:v>0.5</c:v>
                </c:pt>
                <c:pt idx="3">
                  <c:v>0.8</c:v>
                </c:pt>
                <c:pt idx="4">
                  <c:v>0.8</c:v>
                </c:pt>
                <c:pt idx="5">
                  <c:v>0.9</c:v>
                </c:pt>
                <c:pt idx="6">
                  <c:v>0.9</c:v>
                </c:pt>
                <c:pt idx="7">
                  <c:v>1.1000000000000001</c:v>
                </c:pt>
                <c:pt idx="8">
                  <c:v>1.2</c:v>
                </c:pt>
              </c:numCache>
            </c:numRef>
          </c:val>
        </c:ser>
        <c:ser>
          <c:idx val="1"/>
          <c:order val="1"/>
          <c:tx>
            <c:strRef>
              <c:f>'UNI - Nurture'!$C$1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'UNI - Nurture'!$A$2:$A$10</c:f>
              <c:strCache>
                <c:ptCount val="9"/>
                <c:pt idx="0">
                  <c:v>*Religious considerations</c:v>
                </c:pt>
                <c:pt idx="1">
                  <c:v>Small student population</c:v>
                </c:pt>
                <c:pt idx="2">
                  <c:v>Small surrounding community</c:v>
                </c:pt>
                <c:pt idx="3">
                  <c:v>Friends attending</c:v>
                </c:pt>
                <c:pt idx="4">
                  <c:v>Small class sizes</c:v>
                </c:pt>
                <c:pt idx="5">
                  <c:v>Student evaluations of professors</c:v>
                </c:pt>
                <c:pt idx="6">
                  <c:v>Personal attention during application/admission process</c:v>
                </c:pt>
                <c:pt idx="7">
                  <c:v>Campus safety/security</c:v>
                </c:pt>
                <c:pt idx="8">
                  <c:v>Faculty-student interaction</c:v>
                </c:pt>
              </c:strCache>
            </c:strRef>
          </c:cat>
          <c:val>
            <c:numRef>
              <c:f>'UNI - Nurture'!$C$2:$C$10</c:f>
              <c:numCache>
                <c:formatCode>General</c:formatCode>
                <c:ptCount val="9"/>
                <c:pt idx="0">
                  <c:v>0</c:v>
                </c:pt>
                <c:pt idx="1">
                  <c:v>0.5</c:v>
                </c:pt>
                <c:pt idx="2">
                  <c:v>0.60000000000000064</c:v>
                </c:pt>
                <c:pt idx="3">
                  <c:v>0.5</c:v>
                </c:pt>
                <c:pt idx="4">
                  <c:v>1</c:v>
                </c:pt>
                <c:pt idx="5">
                  <c:v>0.8</c:v>
                </c:pt>
                <c:pt idx="6">
                  <c:v>0.9</c:v>
                </c:pt>
                <c:pt idx="7">
                  <c:v>1.1000000000000001</c:v>
                </c:pt>
                <c:pt idx="8">
                  <c:v>1.2</c:v>
                </c:pt>
              </c:numCache>
            </c:numRef>
          </c:val>
        </c:ser>
        <c:axId val="79027200"/>
        <c:axId val="79033088"/>
      </c:barChart>
      <c:catAx>
        <c:axId val="79027200"/>
        <c:scaling>
          <c:orientation val="minMax"/>
        </c:scaling>
        <c:axPos val="l"/>
        <c:majorTickMark val="none"/>
        <c:tickLblPos val="nextTo"/>
        <c:crossAx val="79033088"/>
        <c:crosses val="autoZero"/>
        <c:auto val="1"/>
        <c:lblAlgn val="ctr"/>
        <c:lblOffset val="100"/>
      </c:catAx>
      <c:valAx>
        <c:axId val="79033088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9027200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dirty="0" smtClean="0"/>
              <a:t> /</a:t>
            </a:r>
            <a:r>
              <a:rPr lang="en-US" sz="1200" b="0" baseline="0" dirty="0" smtClean="0"/>
              <a:t>3</a:t>
            </a:r>
            <a:r>
              <a:rPr lang="en-US" sz="1200" b="0" baseline="30000" dirty="0" smtClean="0"/>
              <a:t>rd</a:t>
            </a:r>
            <a:r>
              <a:rPr lang="en-US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8288161993769454"/>
          <c:y val="0.4320651645638530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'COL - Campus Factors'!$B$1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'COL - Campus Factors'!$A$2:$A$14</c:f>
              <c:strCache>
                <c:ptCount val="13"/>
                <c:pt idx="0">
                  <c:v>Same institution as parent(s)</c:v>
                </c:pt>
                <c:pt idx="1">
                  <c:v>*Campus housing/residences</c:v>
                </c:pt>
                <c:pt idx="2">
                  <c:v>*Varsity athletic teams</c:v>
                </c:pt>
                <c:pt idx="3">
                  <c:v>Campus cafeteria/food service options</c:v>
                </c:pt>
                <c:pt idx="4">
                  <c:v>Availability of off-campus housing</c:v>
                </c:pt>
                <c:pt idx="5">
                  <c:v>Clubs and social activities</c:v>
                </c:pt>
                <c:pt idx="6">
                  <c:v>Off-campus urban life</c:v>
                </c:pt>
                <c:pt idx="7">
                  <c:v>*Large student population</c:v>
                </c:pt>
                <c:pt idx="8">
                  <c:v>*Attractive campus</c:v>
                </c:pt>
                <c:pt idx="9">
                  <c:v>Recreational sports/fitness facilities</c:v>
                </c:pt>
                <c:pt idx="10">
                  <c:v>*History/tradition of institution</c:v>
                </c:pt>
                <c:pt idx="11">
                  <c:v>*Diversity of student population</c:v>
                </c:pt>
                <c:pt idx="12">
                  <c:v>Reputation for student experience</c:v>
                </c:pt>
              </c:strCache>
            </c:strRef>
          </c:cat>
          <c:val>
            <c:numRef>
              <c:f>'COL - Campus Factors'!$B$2:$B$14</c:f>
              <c:numCache>
                <c:formatCode>General</c:formatCode>
                <c:ptCount val="13"/>
                <c:pt idx="0">
                  <c:v>-0.30000000000000032</c:v>
                </c:pt>
                <c:pt idx="1">
                  <c:v>0.4</c:v>
                </c:pt>
                <c:pt idx="2">
                  <c:v>0.5</c:v>
                </c:pt>
                <c:pt idx="3">
                  <c:v>0.5</c:v>
                </c:pt>
                <c:pt idx="4">
                  <c:v>0.60000000000000064</c:v>
                </c:pt>
                <c:pt idx="5">
                  <c:v>0.70000000000000062</c:v>
                </c:pt>
                <c:pt idx="6">
                  <c:v>0.70000000000000062</c:v>
                </c:pt>
                <c:pt idx="7">
                  <c:v>0.8</c:v>
                </c:pt>
                <c:pt idx="8">
                  <c:v>0.9</c:v>
                </c:pt>
                <c:pt idx="9">
                  <c:v>0.9</c:v>
                </c:pt>
                <c:pt idx="10">
                  <c:v>0.9</c:v>
                </c:pt>
                <c:pt idx="11">
                  <c:v>1.2</c:v>
                </c:pt>
                <c:pt idx="12">
                  <c:v>1.3</c:v>
                </c:pt>
              </c:numCache>
            </c:numRef>
          </c:val>
        </c:ser>
        <c:ser>
          <c:idx val="1"/>
          <c:order val="1"/>
          <c:tx>
            <c:strRef>
              <c:f>'COL - Campus Factors'!$C$1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'COL - Campus Factors'!$A$2:$A$14</c:f>
              <c:strCache>
                <c:ptCount val="13"/>
                <c:pt idx="0">
                  <c:v>Same institution as parent(s)</c:v>
                </c:pt>
                <c:pt idx="1">
                  <c:v>*Campus housing/residences</c:v>
                </c:pt>
                <c:pt idx="2">
                  <c:v>*Varsity athletic teams</c:v>
                </c:pt>
                <c:pt idx="3">
                  <c:v>Campus cafeteria/food service options</c:v>
                </c:pt>
                <c:pt idx="4">
                  <c:v>Availability of off-campus housing</c:v>
                </c:pt>
                <c:pt idx="5">
                  <c:v>Clubs and social activities</c:v>
                </c:pt>
                <c:pt idx="6">
                  <c:v>Off-campus urban life</c:v>
                </c:pt>
                <c:pt idx="7">
                  <c:v>*Large student population</c:v>
                </c:pt>
                <c:pt idx="8">
                  <c:v>*Attractive campus</c:v>
                </c:pt>
                <c:pt idx="9">
                  <c:v>Recreational sports/fitness facilities</c:v>
                </c:pt>
                <c:pt idx="10">
                  <c:v>*History/tradition of institution</c:v>
                </c:pt>
                <c:pt idx="11">
                  <c:v>*Diversity of student population</c:v>
                </c:pt>
                <c:pt idx="12">
                  <c:v>Reputation for student experience</c:v>
                </c:pt>
              </c:strCache>
            </c:strRef>
          </c:cat>
          <c:val>
            <c:numRef>
              <c:f>'COL - Campus Factors'!$C$2:$C$14</c:f>
              <c:numCache>
                <c:formatCode>General</c:formatCode>
                <c:ptCount val="13"/>
                <c:pt idx="0">
                  <c:v>-0.30000000000000032</c:v>
                </c:pt>
                <c:pt idx="1">
                  <c:v>0.2</c:v>
                </c:pt>
                <c:pt idx="2">
                  <c:v>0.2</c:v>
                </c:pt>
                <c:pt idx="3">
                  <c:v>0.30000000000000032</c:v>
                </c:pt>
                <c:pt idx="4">
                  <c:v>0.4</c:v>
                </c:pt>
                <c:pt idx="5">
                  <c:v>0.60000000000000064</c:v>
                </c:pt>
                <c:pt idx="6">
                  <c:v>0.60000000000000064</c:v>
                </c:pt>
                <c:pt idx="7">
                  <c:v>0.5</c:v>
                </c:pt>
                <c:pt idx="8">
                  <c:v>1</c:v>
                </c:pt>
                <c:pt idx="9">
                  <c:v>0.70000000000000062</c:v>
                </c:pt>
                <c:pt idx="10">
                  <c:v>0.60000000000000064</c:v>
                </c:pt>
                <c:pt idx="11">
                  <c:v>0.60000000000000064</c:v>
                </c:pt>
                <c:pt idx="12">
                  <c:v>1.3</c:v>
                </c:pt>
              </c:numCache>
            </c:numRef>
          </c:val>
        </c:ser>
        <c:axId val="78702848"/>
        <c:axId val="79114240"/>
      </c:barChart>
      <c:catAx>
        <c:axId val="78702848"/>
        <c:scaling>
          <c:orientation val="minMax"/>
        </c:scaling>
        <c:axPos val="l"/>
        <c:majorTickMark val="none"/>
        <c:tickLblPos val="nextTo"/>
        <c:crossAx val="79114240"/>
        <c:crosses val="autoZero"/>
        <c:auto val="1"/>
        <c:lblAlgn val="ctr"/>
        <c:lblOffset val="100"/>
      </c:catAx>
      <c:valAx>
        <c:axId val="79114240"/>
        <c:scaling>
          <c:orientation val="minMax"/>
          <c:max val="2.5"/>
        </c:scaling>
        <c:axPos val="b"/>
        <c:numFmt formatCode="General" sourceLinked="1"/>
        <c:majorTickMark val="none"/>
        <c:tickLblPos val="nextTo"/>
        <c:crossAx val="78702848"/>
        <c:crosses val="autoZero"/>
        <c:crossBetween val="between"/>
      </c:valAx>
    </c:plotArea>
    <c:legend>
      <c:legendPos val="r"/>
    </c:legend>
    <c:plotVisOnly val="1"/>
    <c:dispBlanksAs val="gap"/>
  </c:chart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title>
      <c:tx>
        <c:rich>
          <a:bodyPr/>
          <a:lstStyle/>
          <a:p>
            <a:pPr>
              <a:defRPr sz="1200" b="0"/>
            </a:pPr>
            <a:r>
              <a:rPr lang="en-US" sz="1200" b="0" dirty="0" smtClean="0"/>
              <a:t>2</a:t>
            </a:r>
            <a:r>
              <a:rPr lang="en-US" sz="1200" b="0" baseline="30000" dirty="0" smtClean="0"/>
              <a:t>nd</a:t>
            </a:r>
            <a:r>
              <a:rPr lang="en-US" sz="1200" b="0" dirty="0" smtClean="0"/>
              <a:t> /</a:t>
            </a:r>
            <a:r>
              <a:rPr lang="en-US" sz="1200" b="0" baseline="0" dirty="0" smtClean="0"/>
              <a:t>3</a:t>
            </a:r>
            <a:r>
              <a:rPr lang="en-US" sz="1200" b="0" baseline="30000" dirty="0" smtClean="0"/>
              <a:t>rd</a:t>
            </a:r>
            <a:r>
              <a:rPr lang="en-US" sz="1200" b="0" baseline="0" dirty="0" smtClean="0"/>
              <a:t> Tier</a:t>
            </a:r>
          </a:p>
        </c:rich>
      </c:tx>
      <c:layout>
        <c:manualLayout>
          <c:xMode val="edge"/>
          <c:yMode val="edge"/>
          <c:x val="0.88288161993769454"/>
          <c:y val="0.43206516456385302"/>
        </c:manualLayout>
      </c:layout>
    </c:title>
    <c:plotArea>
      <c:layout/>
      <c:barChart>
        <c:barDir val="bar"/>
        <c:grouping val="clustered"/>
        <c:ser>
          <c:idx val="0"/>
          <c:order val="0"/>
          <c:tx>
            <c:strRef>
              <c:f>'UNI Campus Factors'!$B$1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strRef>
              <c:f>'UNI Campus Factors'!$A$2:$A$14</c:f>
              <c:strCache>
                <c:ptCount val="13"/>
                <c:pt idx="0">
                  <c:v>Same institution as parent(s)</c:v>
                </c:pt>
                <c:pt idx="1">
                  <c:v>Varsity athletic teams</c:v>
                </c:pt>
                <c:pt idx="2">
                  <c:v>Campus cafeteria/food service options</c:v>
                </c:pt>
                <c:pt idx="3">
                  <c:v>Availability of off-campus housing</c:v>
                </c:pt>
                <c:pt idx="4">
                  <c:v>*Campus housing/residences</c:v>
                </c:pt>
                <c:pt idx="5">
                  <c:v>*Large student population</c:v>
                </c:pt>
                <c:pt idx="6">
                  <c:v>Off-campus urban life</c:v>
                </c:pt>
                <c:pt idx="7">
                  <c:v>History/tradition of institution</c:v>
                </c:pt>
                <c:pt idx="8">
                  <c:v>Recreational sports/fitness facilities</c:v>
                </c:pt>
                <c:pt idx="9">
                  <c:v>Clubs and social activities</c:v>
                </c:pt>
                <c:pt idx="10">
                  <c:v>*Diversity of student population</c:v>
                </c:pt>
                <c:pt idx="11">
                  <c:v>*Attractive campus</c:v>
                </c:pt>
                <c:pt idx="12">
                  <c:v>Reputation for student experience</c:v>
                </c:pt>
              </c:strCache>
            </c:strRef>
          </c:cat>
          <c:val>
            <c:numRef>
              <c:f>'UNI Campus Factors'!$B$2:$B$14</c:f>
              <c:numCache>
                <c:formatCode>General</c:formatCode>
                <c:ptCount val="13"/>
                <c:pt idx="0">
                  <c:v>-0.4</c:v>
                </c:pt>
                <c:pt idx="1">
                  <c:v>0.60000000000000064</c:v>
                </c:pt>
                <c:pt idx="2">
                  <c:v>0.60000000000000064</c:v>
                </c:pt>
                <c:pt idx="3">
                  <c:v>0.60000000000000064</c:v>
                </c:pt>
                <c:pt idx="4">
                  <c:v>0.70000000000000062</c:v>
                </c:pt>
                <c:pt idx="5">
                  <c:v>0.70000000000000062</c:v>
                </c:pt>
                <c:pt idx="6">
                  <c:v>1</c:v>
                </c:pt>
                <c:pt idx="7">
                  <c:v>1</c:v>
                </c:pt>
                <c:pt idx="8">
                  <c:v>1.1000000000000001</c:v>
                </c:pt>
                <c:pt idx="9">
                  <c:v>1.2</c:v>
                </c:pt>
                <c:pt idx="10">
                  <c:v>1.2</c:v>
                </c:pt>
                <c:pt idx="11">
                  <c:v>1.4</c:v>
                </c:pt>
                <c:pt idx="1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'UNI Campus Factors'!$C$1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strRef>
              <c:f>'UNI Campus Factors'!$A$2:$A$14</c:f>
              <c:strCache>
                <c:ptCount val="13"/>
                <c:pt idx="0">
                  <c:v>Same institution as parent(s)</c:v>
                </c:pt>
                <c:pt idx="1">
                  <c:v>Varsity athletic teams</c:v>
                </c:pt>
                <c:pt idx="2">
                  <c:v>Campus cafeteria/food service options</c:v>
                </c:pt>
                <c:pt idx="3">
                  <c:v>Availability of off-campus housing</c:v>
                </c:pt>
                <c:pt idx="4">
                  <c:v>*Campus housing/residences</c:v>
                </c:pt>
                <c:pt idx="5">
                  <c:v>*Large student population</c:v>
                </c:pt>
                <c:pt idx="6">
                  <c:v>Off-campus urban life</c:v>
                </c:pt>
                <c:pt idx="7">
                  <c:v>History/tradition of institution</c:v>
                </c:pt>
                <c:pt idx="8">
                  <c:v>Recreational sports/fitness facilities</c:v>
                </c:pt>
                <c:pt idx="9">
                  <c:v>Clubs and social activities</c:v>
                </c:pt>
                <c:pt idx="10">
                  <c:v>*Diversity of student population</c:v>
                </c:pt>
                <c:pt idx="11">
                  <c:v>*Attractive campus</c:v>
                </c:pt>
                <c:pt idx="12">
                  <c:v>Reputation for student experience</c:v>
                </c:pt>
              </c:strCache>
            </c:strRef>
          </c:cat>
          <c:val>
            <c:numRef>
              <c:f>'UNI Campus Factors'!$C$2:$C$14</c:f>
              <c:numCache>
                <c:formatCode>General</c:formatCode>
                <c:ptCount val="13"/>
                <c:pt idx="0">
                  <c:v>-0.4</c:v>
                </c:pt>
                <c:pt idx="1">
                  <c:v>0.60000000000000064</c:v>
                </c:pt>
                <c:pt idx="2">
                  <c:v>0.70000000000000062</c:v>
                </c:pt>
                <c:pt idx="3">
                  <c:v>0.60000000000000064</c:v>
                </c:pt>
                <c:pt idx="4">
                  <c:v>0.9</c:v>
                </c:pt>
                <c:pt idx="5">
                  <c:v>0.5</c:v>
                </c:pt>
                <c:pt idx="6">
                  <c:v>1.1000000000000001</c:v>
                </c:pt>
                <c:pt idx="7">
                  <c:v>1</c:v>
                </c:pt>
                <c:pt idx="8">
                  <c:v>1.2</c:v>
                </c:pt>
                <c:pt idx="9">
                  <c:v>1.2</c:v>
                </c:pt>
                <c:pt idx="10">
                  <c:v>0.9</c:v>
                </c:pt>
                <c:pt idx="11">
                  <c:v>1.6</c:v>
                </c:pt>
                <c:pt idx="12">
                  <c:v>1.7</c:v>
                </c:pt>
              </c:numCache>
            </c:numRef>
          </c:val>
        </c:ser>
        <c:axId val="80229888"/>
        <c:axId val="80231424"/>
      </c:barChart>
      <c:catAx>
        <c:axId val="80229888"/>
        <c:scaling>
          <c:orientation val="minMax"/>
        </c:scaling>
        <c:axPos val="l"/>
        <c:majorTickMark val="none"/>
        <c:tickLblPos val="nextTo"/>
        <c:crossAx val="80231424"/>
        <c:crosses val="autoZero"/>
        <c:auto val="1"/>
        <c:lblAlgn val="ctr"/>
        <c:lblOffset val="100"/>
      </c:catAx>
      <c:valAx>
        <c:axId val="80231424"/>
        <c:scaling>
          <c:orientation val="minMax"/>
          <c:max val="2.5"/>
          <c:min val="-0.5"/>
        </c:scaling>
        <c:axPos val="b"/>
        <c:numFmt formatCode="General" sourceLinked="1"/>
        <c:majorTickMark val="none"/>
        <c:tickLblPos val="nextTo"/>
        <c:crossAx val="80229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Sheet4!$C$13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Sheet4!$D$11:$G$12</c:f>
              <c:multiLvlStrCache>
                <c:ptCount val="4"/>
                <c:lvl>
                  <c:pt idx="0">
                    <c:v>Visible Minority</c:v>
                  </c:pt>
                  <c:pt idx="1">
                    <c:v>Non-Visible Minority</c:v>
                  </c:pt>
                  <c:pt idx="2">
                    <c:v>Visible Minority</c:v>
                  </c:pt>
                  <c:pt idx="3">
                    <c:v>Non-Visible Minority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Sheet4!$D$13:$G$13</c:f>
              <c:numCache>
                <c:formatCode>General</c:formatCode>
                <c:ptCount val="4"/>
                <c:pt idx="0">
                  <c:v>75.8</c:v>
                </c:pt>
                <c:pt idx="1">
                  <c:v>24.2</c:v>
                </c:pt>
                <c:pt idx="2">
                  <c:v>85.3</c:v>
                </c:pt>
                <c:pt idx="3">
                  <c:v>14.7</c:v>
                </c:pt>
              </c:numCache>
            </c:numRef>
          </c:val>
        </c:ser>
        <c:ser>
          <c:idx val="1"/>
          <c:order val="1"/>
          <c:tx>
            <c:strRef>
              <c:f>Sheet4!$C$14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Sheet4!$D$11:$G$12</c:f>
              <c:multiLvlStrCache>
                <c:ptCount val="4"/>
                <c:lvl>
                  <c:pt idx="0">
                    <c:v>Visible Minority</c:v>
                  </c:pt>
                  <c:pt idx="1">
                    <c:v>Non-Visible Minority</c:v>
                  </c:pt>
                  <c:pt idx="2">
                    <c:v>Visible Minority</c:v>
                  </c:pt>
                  <c:pt idx="3">
                    <c:v>Non-Visible Minority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Sheet4!$D$14:$G$14</c:f>
              <c:numCache>
                <c:formatCode>General</c:formatCode>
                <c:ptCount val="4"/>
                <c:pt idx="0">
                  <c:v>6.6</c:v>
                </c:pt>
                <c:pt idx="1">
                  <c:v>93.4</c:v>
                </c:pt>
                <c:pt idx="2">
                  <c:v>40.1</c:v>
                </c:pt>
                <c:pt idx="3">
                  <c:v>59.9</c:v>
                </c:pt>
              </c:numCache>
            </c:numRef>
          </c:val>
        </c:ser>
        <c:axId val="65154048"/>
        <c:axId val="65204992"/>
      </c:barChart>
      <c:catAx>
        <c:axId val="65154048"/>
        <c:scaling>
          <c:orientation val="minMax"/>
        </c:scaling>
        <c:axPos val="b"/>
        <c:tickLblPos val="nextTo"/>
        <c:crossAx val="65204992"/>
        <c:crosses val="autoZero"/>
        <c:auto val="1"/>
        <c:lblAlgn val="ctr"/>
        <c:lblOffset val="100"/>
      </c:catAx>
      <c:valAx>
        <c:axId val="65204992"/>
        <c:scaling>
          <c:orientation val="minMax"/>
        </c:scaling>
        <c:axPos val="l"/>
        <c:numFmt formatCode="General" sourceLinked="1"/>
        <c:tickLblPos val="nextTo"/>
        <c:crossAx val="6515404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Sheet4!$C$20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Sheet4!$D$18:$G$19</c:f>
              <c:multiLvlStrCache>
                <c:ptCount val="4"/>
                <c:lvl>
                  <c:pt idx="0">
                    <c:v>Visible Minority</c:v>
                  </c:pt>
                  <c:pt idx="1">
                    <c:v>Non-Visible Minority</c:v>
                  </c:pt>
                  <c:pt idx="2">
                    <c:v>Visible Minority</c:v>
                  </c:pt>
                  <c:pt idx="3">
                    <c:v>Non-Visible Minority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Sheet4!$D$20:$G$20</c:f>
              <c:numCache>
                <c:formatCode>General</c:formatCode>
                <c:ptCount val="4"/>
                <c:pt idx="0">
                  <c:v>78</c:v>
                </c:pt>
                <c:pt idx="1">
                  <c:v>22</c:v>
                </c:pt>
                <c:pt idx="2">
                  <c:v>90.3</c:v>
                </c:pt>
                <c:pt idx="3">
                  <c:v>9.7000000000000011</c:v>
                </c:pt>
              </c:numCache>
            </c:numRef>
          </c:val>
        </c:ser>
        <c:ser>
          <c:idx val="1"/>
          <c:order val="1"/>
          <c:tx>
            <c:strRef>
              <c:f>Sheet4!$C$21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Sheet4!$D$18:$G$19</c:f>
              <c:multiLvlStrCache>
                <c:ptCount val="4"/>
                <c:lvl>
                  <c:pt idx="0">
                    <c:v>Visible Minority</c:v>
                  </c:pt>
                  <c:pt idx="1">
                    <c:v>Non-Visible Minority</c:v>
                  </c:pt>
                  <c:pt idx="2">
                    <c:v>Visible Minority</c:v>
                  </c:pt>
                  <c:pt idx="3">
                    <c:v>Non-Visible Minority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Sheet4!$D$21:$G$21</c:f>
              <c:numCache>
                <c:formatCode>General</c:formatCode>
                <c:ptCount val="4"/>
                <c:pt idx="0">
                  <c:v>13.2</c:v>
                </c:pt>
                <c:pt idx="1">
                  <c:v>86.8</c:v>
                </c:pt>
                <c:pt idx="2">
                  <c:v>52.3</c:v>
                </c:pt>
                <c:pt idx="3">
                  <c:v>47.7</c:v>
                </c:pt>
              </c:numCache>
            </c:numRef>
          </c:val>
        </c:ser>
        <c:axId val="65648512"/>
        <c:axId val="65650048"/>
      </c:barChart>
      <c:catAx>
        <c:axId val="65648512"/>
        <c:scaling>
          <c:orientation val="minMax"/>
        </c:scaling>
        <c:axPos val="b"/>
        <c:tickLblPos val="nextTo"/>
        <c:crossAx val="65650048"/>
        <c:crosses val="autoZero"/>
        <c:auto val="1"/>
        <c:lblAlgn val="ctr"/>
        <c:lblOffset val="100"/>
      </c:catAx>
      <c:valAx>
        <c:axId val="65650048"/>
        <c:scaling>
          <c:orientation val="minMax"/>
        </c:scaling>
        <c:axPos val="l"/>
        <c:numFmt formatCode="General" sourceLinked="1"/>
        <c:tickLblPos val="nextTo"/>
        <c:crossAx val="6564851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Sheet9!$B$5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Sheet9!$C$3:$F$4</c:f>
              <c:multiLvlStrCache>
                <c:ptCount val="4"/>
                <c:lvl>
                  <c:pt idx="0">
                    <c:v>Working</c:v>
                  </c:pt>
                  <c:pt idx="1">
                    <c:v>Unemployed/NILF</c:v>
                  </c:pt>
                  <c:pt idx="2">
                    <c:v>Working</c:v>
                  </c:pt>
                  <c:pt idx="3">
                    <c:v>Unemployed/NILF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Sheet9!$C$5:$F$5</c:f>
              <c:numCache>
                <c:formatCode>General</c:formatCode>
                <c:ptCount val="4"/>
                <c:pt idx="0">
                  <c:v>48.9</c:v>
                </c:pt>
                <c:pt idx="1">
                  <c:v>51.1</c:v>
                </c:pt>
                <c:pt idx="2">
                  <c:v>51.8</c:v>
                </c:pt>
                <c:pt idx="3">
                  <c:v>47.9</c:v>
                </c:pt>
              </c:numCache>
            </c:numRef>
          </c:val>
        </c:ser>
        <c:ser>
          <c:idx val="1"/>
          <c:order val="1"/>
          <c:tx>
            <c:strRef>
              <c:f>Sheet9!$B$6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Sheet9!$C$3:$F$4</c:f>
              <c:multiLvlStrCache>
                <c:ptCount val="4"/>
                <c:lvl>
                  <c:pt idx="0">
                    <c:v>Working</c:v>
                  </c:pt>
                  <c:pt idx="1">
                    <c:v>Unemployed/NILF</c:v>
                  </c:pt>
                  <c:pt idx="2">
                    <c:v>Working</c:v>
                  </c:pt>
                  <c:pt idx="3">
                    <c:v>Unemployed/NILF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Sheet9!$C$6:$F$6</c:f>
              <c:numCache>
                <c:formatCode>General</c:formatCode>
                <c:ptCount val="4"/>
                <c:pt idx="0">
                  <c:v>65</c:v>
                </c:pt>
                <c:pt idx="1">
                  <c:v>34.200000000000003</c:v>
                </c:pt>
                <c:pt idx="2">
                  <c:v>58.9</c:v>
                </c:pt>
                <c:pt idx="3">
                  <c:v>40.700000000000003</c:v>
                </c:pt>
              </c:numCache>
            </c:numRef>
          </c:val>
        </c:ser>
        <c:axId val="62620416"/>
        <c:axId val="62621952"/>
      </c:barChart>
      <c:catAx>
        <c:axId val="62620416"/>
        <c:scaling>
          <c:orientation val="minMax"/>
        </c:scaling>
        <c:axPos val="b"/>
        <c:tickLblPos val="nextTo"/>
        <c:crossAx val="62621952"/>
        <c:crosses val="autoZero"/>
        <c:auto val="1"/>
        <c:lblAlgn val="ctr"/>
        <c:lblOffset val="100"/>
      </c:catAx>
      <c:valAx>
        <c:axId val="62621952"/>
        <c:scaling>
          <c:orientation val="minMax"/>
          <c:max val="100"/>
        </c:scaling>
        <c:axPos val="l"/>
        <c:numFmt formatCode="General" sourceLinked="1"/>
        <c:tickLblPos val="nextTo"/>
        <c:crossAx val="62620416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Sheet9!$B$12</c:f>
              <c:strCache>
                <c:ptCount val="1"/>
                <c:pt idx="0">
                  <c:v>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Sheet9!$C$10:$F$11</c:f>
              <c:multiLvlStrCache>
                <c:ptCount val="4"/>
                <c:lvl>
                  <c:pt idx="0">
                    <c:v>Working</c:v>
                  </c:pt>
                  <c:pt idx="1">
                    <c:v>Unemployed/NILF</c:v>
                  </c:pt>
                  <c:pt idx="2">
                    <c:v>Working</c:v>
                  </c:pt>
                  <c:pt idx="3">
                    <c:v>Unemployed/NILF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Sheet9!$C$12:$F$12</c:f>
              <c:numCache>
                <c:formatCode>General</c:formatCode>
                <c:ptCount val="4"/>
                <c:pt idx="0">
                  <c:v>46.5</c:v>
                </c:pt>
                <c:pt idx="1">
                  <c:v>53</c:v>
                </c:pt>
                <c:pt idx="2">
                  <c:v>34.700000000000003</c:v>
                </c:pt>
                <c:pt idx="3">
                  <c:v>65</c:v>
                </c:pt>
              </c:numCache>
            </c:numRef>
          </c:val>
        </c:ser>
        <c:ser>
          <c:idx val="1"/>
          <c:order val="1"/>
          <c:tx>
            <c:strRef>
              <c:f>Sheet9!$B$13</c:f>
              <c:strCache>
                <c:ptCount val="1"/>
                <c:pt idx="0">
                  <c:v>Non-immigrant</c:v>
                </c:pt>
              </c:strCache>
            </c:strRef>
          </c:tx>
          <c:dLbls>
            <c:numFmt formatCode="#,##0" sourceLinked="0"/>
            <c:showVal val="1"/>
          </c:dLbls>
          <c:cat>
            <c:multiLvlStrRef>
              <c:f>Sheet9!$C$10:$F$11</c:f>
              <c:multiLvlStrCache>
                <c:ptCount val="4"/>
                <c:lvl>
                  <c:pt idx="0">
                    <c:v>Working</c:v>
                  </c:pt>
                  <c:pt idx="1">
                    <c:v>Unemployed/NILF</c:v>
                  </c:pt>
                  <c:pt idx="2">
                    <c:v>Working</c:v>
                  </c:pt>
                  <c:pt idx="3">
                    <c:v>Unemployed/NILF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Sheet9!$C$13:$F$13</c:f>
              <c:numCache>
                <c:formatCode>General</c:formatCode>
                <c:ptCount val="4"/>
                <c:pt idx="0">
                  <c:v>67.599999999999994</c:v>
                </c:pt>
                <c:pt idx="1">
                  <c:v>32.200000000000003</c:v>
                </c:pt>
                <c:pt idx="2">
                  <c:v>46.5</c:v>
                </c:pt>
                <c:pt idx="3">
                  <c:v>53.4</c:v>
                </c:pt>
              </c:numCache>
            </c:numRef>
          </c:val>
        </c:ser>
        <c:axId val="62635392"/>
        <c:axId val="65942656"/>
      </c:barChart>
      <c:catAx>
        <c:axId val="62635392"/>
        <c:scaling>
          <c:orientation val="minMax"/>
        </c:scaling>
        <c:axPos val="b"/>
        <c:tickLblPos val="nextTo"/>
        <c:crossAx val="65942656"/>
        <c:crosses val="autoZero"/>
        <c:auto val="1"/>
        <c:lblAlgn val="ctr"/>
        <c:lblOffset val="100"/>
      </c:catAx>
      <c:valAx>
        <c:axId val="65942656"/>
        <c:scaling>
          <c:orientation val="minMax"/>
          <c:max val="100"/>
        </c:scaling>
        <c:axPos val="l"/>
        <c:numFmt formatCode="General" sourceLinked="1"/>
        <c:tickLblPos val="nextTo"/>
        <c:crossAx val="62635392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Sheet10!$B$6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multiLvlStrRef>
              <c:f>Sheet10!$C$4:$F$5</c:f>
              <c:multiLvlStrCache>
                <c:ptCount val="4"/>
                <c:lvl>
                  <c:pt idx="0">
                    <c:v>Direct</c:v>
                  </c:pt>
                  <c:pt idx="1">
                    <c:v>Former PSE</c:v>
                  </c:pt>
                  <c:pt idx="2">
                    <c:v>Direct</c:v>
                  </c:pt>
                  <c:pt idx="3">
                    <c:v>Former PSE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Sheet10!$C$6:$F$6</c:f>
              <c:numCache>
                <c:formatCode>General</c:formatCode>
                <c:ptCount val="4"/>
                <c:pt idx="0">
                  <c:v>20</c:v>
                </c:pt>
                <c:pt idx="1">
                  <c:v>60</c:v>
                </c:pt>
                <c:pt idx="2">
                  <c:v>24</c:v>
                </c:pt>
                <c:pt idx="3">
                  <c:v>54</c:v>
                </c:pt>
              </c:numCache>
            </c:numRef>
          </c:val>
        </c:ser>
        <c:ser>
          <c:idx val="1"/>
          <c:order val="1"/>
          <c:tx>
            <c:strRef>
              <c:f>Sheet10!$B$7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multiLvlStrRef>
              <c:f>Sheet10!$C$4:$F$5</c:f>
              <c:multiLvlStrCache>
                <c:ptCount val="4"/>
                <c:lvl>
                  <c:pt idx="0">
                    <c:v>Direct</c:v>
                  </c:pt>
                  <c:pt idx="1">
                    <c:v>Former PSE</c:v>
                  </c:pt>
                  <c:pt idx="2">
                    <c:v>Direct</c:v>
                  </c:pt>
                  <c:pt idx="3">
                    <c:v>Former PSE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Sheet10!$C$7:$F$7</c:f>
              <c:numCache>
                <c:formatCode>General</c:formatCode>
                <c:ptCount val="4"/>
                <c:pt idx="0">
                  <c:v>36</c:v>
                </c:pt>
                <c:pt idx="1">
                  <c:v>43</c:v>
                </c:pt>
                <c:pt idx="2">
                  <c:v>38</c:v>
                </c:pt>
                <c:pt idx="3">
                  <c:v>44</c:v>
                </c:pt>
              </c:numCache>
            </c:numRef>
          </c:val>
        </c:ser>
        <c:axId val="65984768"/>
        <c:axId val="65990656"/>
      </c:barChart>
      <c:catAx>
        <c:axId val="65984768"/>
        <c:scaling>
          <c:orientation val="minMax"/>
        </c:scaling>
        <c:axPos val="b"/>
        <c:tickLblPos val="nextTo"/>
        <c:crossAx val="65990656"/>
        <c:crosses val="autoZero"/>
        <c:auto val="1"/>
        <c:lblAlgn val="ctr"/>
        <c:lblOffset val="100"/>
      </c:catAx>
      <c:valAx>
        <c:axId val="65990656"/>
        <c:scaling>
          <c:orientation val="minMax"/>
          <c:max val="100"/>
        </c:scaling>
        <c:axPos val="l"/>
        <c:numFmt formatCode="General" sourceLinked="1"/>
        <c:tickLblPos val="nextTo"/>
        <c:crossAx val="65984768"/>
        <c:crosses val="autoZero"/>
        <c:crossBetween val="between"/>
      </c:valAx>
    </c:plotArea>
    <c:legend>
      <c:legendPos val="r"/>
    </c:legend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Sheet10!$B$12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multiLvlStrRef>
              <c:f>Sheet10!$C$10:$F$11</c:f>
              <c:multiLvlStrCache>
                <c:ptCount val="4"/>
                <c:lvl>
                  <c:pt idx="0">
                    <c:v>Direct</c:v>
                  </c:pt>
                  <c:pt idx="1">
                    <c:v>Former PSE</c:v>
                  </c:pt>
                  <c:pt idx="2">
                    <c:v>Direct</c:v>
                  </c:pt>
                  <c:pt idx="3">
                    <c:v>Former PSE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Sheet10!$C$12:$F$12</c:f>
              <c:numCache>
                <c:formatCode>General</c:formatCode>
                <c:ptCount val="4"/>
                <c:pt idx="0">
                  <c:v>78</c:v>
                </c:pt>
                <c:pt idx="1">
                  <c:v>16</c:v>
                </c:pt>
                <c:pt idx="2">
                  <c:v>87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Sheet10!$B$13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multiLvlStrRef>
              <c:f>Sheet10!$C$10:$F$11</c:f>
              <c:multiLvlStrCache>
                <c:ptCount val="4"/>
                <c:lvl>
                  <c:pt idx="0">
                    <c:v>Direct</c:v>
                  </c:pt>
                  <c:pt idx="1">
                    <c:v>Former PSE</c:v>
                  </c:pt>
                  <c:pt idx="2">
                    <c:v>Direct</c:v>
                  </c:pt>
                  <c:pt idx="3">
                    <c:v>Former PSE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Sheet10!$C$13:$F$13</c:f>
              <c:numCache>
                <c:formatCode>General</c:formatCode>
                <c:ptCount val="4"/>
                <c:pt idx="0">
                  <c:v>85</c:v>
                </c:pt>
                <c:pt idx="1">
                  <c:v>12</c:v>
                </c:pt>
                <c:pt idx="2">
                  <c:v>92</c:v>
                </c:pt>
                <c:pt idx="3">
                  <c:v>6</c:v>
                </c:pt>
              </c:numCache>
            </c:numRef>
          </c:val>
        </c:ser>
        <c:axId val="65996672"/>
        <c:axId val="65998208"/>
      </c:barChart>
      <c:catAx>
        <c:axId val="65996672"/>
        <c:scaling>
          <c:orientation val="minMax"/>
        </c:scaling>
        <c:axPos val="b"/>
        <c:tickLblPos val="nextTo"/>
        <c:crossAx val="65998208"/>
        <c:crosses val="autoZero"/>
        <c:auto val="1"/>
        <c:lblAlgn val="ctr"/>
        <c:lblOffset val="100"/>
      </c:catAx>
      <c:valAx>
        <c:axId val="65998208"/>
        <c:scaling>
          <c:orientation val="minMax"/>
        </c:scaling>
        <c:axPos val="l"/>
        <c:numFmt formatCode="General" sourceLinked="1"/>
        <c:tickLblPos val="nextTo"/>
        <c:crossAx val="65996672"/>
        <c:crosses val="autoZero"/>
        <c:crossBetween val="between"/>
      </c:valAx>
    </c:plotArea>
    <c:legend>
      <c:legendPos val="r"/>
    </c:legend>
    <c:plotVisOnly val="1"/>
  </c:chart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CA"/>
  <c:chart>
    <c:plotArea>
      <c:layout/>
      <c:barChart>
        <c:barDir val="col"/>
        <c:grouping val="clustered"/>
        <c:ser>
          <c:idx val="0"/>
          <c:order val="0"/>
          <c:tx>
            <c:strRef>
              <c:f>Sheet11!$B$6</c:f>
              <c:strCache>
                <c:ptCount val="1"/>
                <c:pt idx="0">
                  <c:v>Immigrant</c:v>
                </c:pt>
              </c:strCache>
            </c:strRef>
          </c:tx>
          <c:dLbls>
            <c:showVal val="1"/>
          </c:dLbls>
          <c:cat>
            <c:multiLvlStrRef>
              <c:f>Sheet11!$C$4:$F$5</c:f>
              <c:multiLvlStrCache>
                <c:ptCount val="4"/>
                <c:lvl>
                  <c:pt idx="0">
                    <c:v>First Generation</c:v>
                  </c:pt>
                  <c:pt idx="1">
                    <c:v>Not First Gen</c:v>
                  </c:pt>
                  <c:pt idx="2">
                    <c:v>First Generation</c:v>
                  </c:pt>
                  <c:pt idx="3">
                    <c:v>Not First Gen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Sheet11!$C$6:$F$6</c:f>
              <c:numCache>
                <c:formatCode>General</c:formatCode>
                <c:ptCount val="4"/>
                <c:pt idx="0">
                  <c:v>33</c:v>
                </c:pt>
                <c:pt idx="1">
                  <c:v>67</c:v>
                </c:pt>
                <c:pt idx="2">
                  <c:v>26</c:v>
                </c:pt>
                <c:pt idx="3">
                  <c:v>74</c:v>
                </c:pt>
              </c:numCache>
            </c:numRef>
          </c:val>
        </c:ser>
        <c:ser>
          <c:idx val="1"/>
          <c:order val="1"/>
          <c:tx>
            <c:strRef>
              <c:f>Sheet11!$B$7</c:f>
              <c:strCache>
                <c:ptCount val="1"/>
                <c:pt idx="0">
                  <c:v>Non-immigrant</c:v>
                </c:pt>
              </c:strCache>
            </c:strRef>
          </c:tx>
          <c:dLbls>
            <c:showVal val="1"/>
          </c:dLbls>
          <c:cat>
            <c:multiLvlStrRef>
              <c:f>Sheet11!$C$4:$F$5</c:f>
              <c:multiLvlStrCache>
                <c:ptCount val="4"/>
                <c:lvl>
                  <c:pt idx="0">
                    <c:v>First Generation</c:v>
                  </c:pt>
                  <c:pt idx="1">
                    <c:v>Not First Gen</c:v>
                  </c:pt>
                  <c:pt idx="2">
                    <c:v>First Generation</c:v>
                  </c:pt>
                  <c:pt idx="3">
                    <c:v>Not First Gen</c:v>
                  </c:pt>
                </c:lvl>
                <c:lvl>
                  <c:pt idx="0">
                    <c:v>2nd/3rd Tier</c:v>
                  </c:pt>
                  <c:pt idx="2">
                    <c:v>GTA</c:v>
                  </c:pt>
                </c:lvl>
              </c:multiLvlStrCache>
            </c:multiLvlStrRef>
          </c:cat>
          <c:val>
            <c:numRef>
              <c:f>Sheet11!$C$7:$F$7</c:f>
              <c:numCache>
                <c:formatCode>General</c:formatCode>
                <c:ptCount val="4"/>
                <c:pt idx="0">
                  <c:v>27</c:v>
                </c:pt>
                <c:pt idx="1">
                  <c:v>73</c:v>
                </c:pt>
                <c:pt idx="2">
                  <c:v>27</c:v>
                </c:pt>
                <c:pt idx="3">
                  <c:v>73</c:v>
                </c:pt>
              </c:numCache>
            </c:numRef>
          </c:val>
        </c:ser>
        <c:axId val="66065536"/>
        <c:axId val="66067072"/>
      </c:barChart>
      <c:catAx>
        <c:axId val="66065536"/>
        <c:scaling>
          <c:orientation val="minMax"/>
        </c:scaling>
        <c:axPos val="b"/>
        <c:tickLblPos val="nextTo"/>
        <c:crossAx val="66067072"/>
        <c:crosses val="autoZero"/>
        <c:auto val="1"/>
        <c:lblAlgn val="ctr"/>
        <c:lblOffset val="100"/>
      </c:catAx>
      <c:valAx>
        <c:axId val="66067072"/>
        <c:scaling>
          <c:orientation val="minMax"/>
        </c:scaling>
        <c:axPos val="l"/>
        <c:numFmt formatCode="General" sourceLinked="1"/>
        <c:tickLblPos val="nextTo"/>
        <c:crossAx val="66065536"/>
        <c:crosses val="autoZero"/>
        <c:crossBetween val="between"/>
      </c:valAx>
    </c:plotArea>
    <c:legend>
      <c:legendPos val="r"/>
    </c:legend>
    <c:plotVisOnly val="1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BAEC1F-5BA1-4448-83E9-B00144EBD07A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F3934D04-9E19-4CD1-AB04-CD637142788D}">
      <dgm:prSet custT="1"/>
      <dgm:spPr/>
      <dgm:t>
        <a:bodyPr/>
        <a:lstStyle/>
        <a:p>
          <a:pPr rtl="0"/>
          <a:r>
            <a:rPr lang="en-US" sz="2800" b="1" dirty="0" smtClean="0">
              <a:latin typeface="Calibri" pitchFamily="34" charset="0"/>
            </a:rPr>
            <a:t>Commuting</a:t>
          </a:r>
          <a:endParaRPr lang="en-CA" sz="2800" b="1" dirty="0">
            <a:latin typeface="Calibri" pitchFamily="34" charset="0"/>
          </a:endParaRPr>
        </a:p>
      </dgm:t>
    </dgm:pt>
    <dgm:pt modelId="{7AB2ED63-3541-413B-896D-49B0B96B29A9}" type="parTrans" cxnId="{8B2F23D4-1C2E-4484-9253-FAFDDE2F86BF}">
      <dgm:prSet/>
      <dgm:spPr/>
      <dgm:t>
        <a:bodyPr/>
        <a:lstStyle/>
        <a:p>
          <a:endParaRPr lang="en-CA"/>
        </a:p>
      </dgm:t>
    </dgm:pt>
    <dgm:pt modelId="{3B2E1769-5254-4A35-B179-8047CAB04B71}" type="sibTrans" cxnId="{8B2F23D4-1C2E-4484-9253-FAFDDE2F86BF}">
      <dgm:prSet/>
      <dgm:spPr/>
      <dgm:t>
        <a:bodyPr/>
        <a:lstStyle/>
        <a:p>
          <a:endParaRPr lang="en-CA"/>
        </a:p>
      </dgm:t>
    </dgm:pt>
    <dgm:pt modelId="{56753D60-E945-44C8-8460-B6BD84563162}">
      <dgm:prSet custT="1"/>
      <dgm:spPr/>
      <dgm:t>
        <a:bodyPr/>
        <a:lstStyle/>
        <a:p>
          <a:pPr rtl="0"/>
          <a:r>
            <a:rPr lang="en-US" sz="1800" b="1" dirty="0" smtClean="0"/>
            <a:t>2</a:t>
          </a:r>
          <a:r>
            <a:rPr lang="en-US" sz="1800" b="1" baseline="30000" dirty="0" smtClean="0"/>
            <a:t>nd</a:t>
          </a:r>
          <a:r>
            <a:rPr lang="en-US" sz="1800" b="1" dirty="0" smtClean="0"/>
            <a:t>/3</a:t>
          </a:r>
          <a:r>
            <a:rPr lang="en-US" sz="1800" b="1" baseline="30000" dirty="0" smtClean="0"/>
            <a:t>rd</a:t>
          </a:r>
          <a:r>
            <a:rPr lang="en-US" sz="1800" b="1" dirty="0" smtClean="0"/>
            <a:t> tier </a:t>
          </a:r>
          <a:r>
            <a:rPr lang="en-US" sz="1800" dirty="0" smtClean="0"/>
            <a:t>immigrants more likely to commute</a:t>
          </a:r>
          <a:endParaRPr lang="en-CA" sz="1800" dirty="0"/>
        </a:p>
      </dgm:t>
    </dgm:pt>
    <dgm:pt modelId="{8EE40EE4-0287-4367-9FC4-8246211D0AC7}" type="parTrans" cxnId="{8C6950AF-150C-408A-8B99-122D00E3FDE7}">
      <dgm:prSet/>
      <dgm:spPr/>
      <dgm:t>
        <a:bodyPr/>
        <a:lstStyle/>
        <a:p>
          <a:endParaRPr lang="en-CA"/>
        </a:p>
      </dgm:t>
    </dgm:pt>
    <dgm:pt modelId="{6F2E994B-6803-4D9E-9066-7F99F9C0D9D2}" type="sibTrans" cxnId="{8C6950AF-150C-408A-8B99-122D00E3FDE7}">
      <dgm:prSet/>
      <dgm:spPr/>
      <dgm:t>
        <a:bodyPr/>
        <a:lstStyle/>
        <a:p>
          <a:endParaRPr lang="en-CA"/>
        </a:p>
      </dgm:t>
    </dgm:pt>
    <dgm:pt modelId="{66AC185B-3EFD-4FA3-9792-F9516B634D53}">
      <dgm:prSet custT="1"/>
      <dgm:spPr/>
      <dgm:t>
        <a:bodyPr/>
        <a:lstStyle/>
        <a:p>
          <a:pPr rtl="0"/>
          <a:r>
            <a:rPr lang="en-US" sz="2800" b="1" dirty="0" smtClean="0">
              <a:latin typeface="Calibri" pitchFamily="34" charset="0"/>
            </a:rPr>
            <a:t>Age </a:t>
          </a:r>
          <a:endParaRPr lang="en-CA" sz="2800" b="1" dirty="0">
            <a:latin typeface="Calibri" pitchFamily="34" charset="0"/>
          </a:endParaRPr>
        </a:p>
      </dgm:t>
    </dgm:pt>
    <dgm:pt modelId="{8330326D-87C8-4494-901B-DE515DE78258}" type="parTrans" cxnId="{D4E8FDD5-B81C-45DA-85FB-FDFFF09EEE1C}">
      <dgm:prSet/>
      <dgm:spPr/>
      <dgm:t>
        <a:bodyPr/>
        <a:lstStyle/>
        <a:p>
          <a:endParaRPr lang="en-CA"/>
        </a:p>
      </dgm:t>
    </dgm:pt>
    <dgm:pt modelId="{BEDBC58F-7321-4555-A522-91B6DFDDE1FC}" type="sibTrans" cxnId="{D4E8FDD5-B81C-45DA-85FB-FDFFF09EEE1C}">
      <dgm:prSet/>
      <dgm:spPr/>
      <dgm:t>
        <a:bodyPr/>
        <a:lstStyle/>
        <a:p>
          <a:endParaRPr lang="en-CA"/>
        </a:p>
      </dgm:t>
    </dgm:pt>
    <dgm:pt modelId="{17D1C86F-91F5-44C8-857B-2C373C8C3A31}">
      <dgm:prSet custT="1"/>
      <dgm:spPr/>
      <dgm:t>
        <a:bodyPr/>
        <a:lstStyle/>
        <a:p>
          <a:pPr algn="l" rtl="0"/>
          <a:r>
            <a:rPr lang="en-US" sz="1800" dirty="0" smtClean="0"/>
            <a:t>Immigrant </a:t>
          </a:r>
          <a:r>
            <a:rPr lang="en-US" sz="1800" b="1" dirty="0" smtClean="0"/>
            <a:t>college</a:t>
          </a:r>
          <a:r>
            <a:rPr lang="en-US" sz="1800" dirty="0" smtClean="0"/>
            <a:t> applicants more likely to be older (30+), particularly in 2</a:t>
          </a:r>
          <a:r>
            <a:rPr lang="en-US" sz="1800" baseline="30000" dirty="0" smtClean="0"/>
            <a:t>nd</a:t>
          </a:r>
          <a:r>
            <a:rPr lang="en-US" sz="1800" dirty="0" smtClean="0"/>
            <a:t>/3</a:t>
          </a:r>
          <a:r>
            <a:rPr lang="en-US" sz="1800" baseline="30000" dirty="0" smtClean="0"/>
            <a:t>rd</a:t>
          </a:r>
          <a:r>
            <a:rPr lang="en-US" sz="1800" dirty="0" smtClean="0"/>
            <a:t> tier cities (36% vs. 10% non-immigrant)</a:t>
          </a:r>
          <a:endParaRPr lang="en-CA" sz="1800" dirty="0"/>
        </a:p>
      </dgm:t>
    </dgm:pt>
    <dgm:pt modelId="{76A8403B-57CE-4DBB-9032-0BCC56430C0B}" type="parTrans" cxnId="{5DB4A024-C40D-46E6-A126-BBAD88BB5CBC}">
      <dgm:prSet/>
      <dgm:spPr/>
      <dgm:t>
        <a:bodyPr/>
        <a:lstStyle/>
        <a:p>
          <a:endParaRPr lang="en-CA"/>
        </a:p>
      </dgm:t>
    </dgm:pt>
    <dgm:pt modelId="{F966EE91-9D7A-4E3A-9515-35B8628EC301}" type="sibTrans" cxnId="{5DB4A024-C40D-46E6-A126-BBAD88BB5CBC}">
      <dgm:prSet/>
      <dgm:spPr/>
      <dgm:t>
        <a:bodyPr/>
        <a:lstStyle/>
        <a:p>
          <a:endParaRPr lang="en-CA"/>
        </a:p>
      </dgm:t>
    </dgm:pt>
    <dgm:pt modelId="{CF681121-57DF-4812-812D-EB6354243F33}">
      <dgm:prSet custT="1"/>
      <dgm:spPr/>
      <dgm:t>
        <a:bodyPr/>
        <a:lstStyle/>
        <a:p>
          <a:pPr rtl="0"/>
          <a:r>
            <a:rPr lang="en-US" sz="1800" dirty="0" smtClean="0"/>
            <a:t>70% </a:t>
          </a:r>
          <a:r>
            <a:rPr lang="en-US" sz="1800" b="1" dirty="0" smtClean="0"/>
            <a:t>college</a:t>
          </a:r>
          <a:r>
            <a:rPr lang="en-US" sz="1800" dirty="0" smtClean="0"/>
            <a:t> and </a:t>
          </a:r>
          <a:r>
            <a:rPr lang="en-CA" sz="1800" dirty="0" smtClean="0"/>
            <a:t>44% </a:t>
          </a:r>
          <a:r>
            <a:rPr lang="en-CA" sz="1800" b="1" dirty="0" smtClean="0"/>
            <a:t>university</a:t>
          </a:r>
          <a:r>
            <a:rPr lang="en-US" sz="1800" dirty="0" smtClean="0"/>
            <a:t>commuters vs. 61% and </a:t>
          </a:r>
          <a:r>
            <a:rPr lang="en-CA" sz="1800" dirty="0" smtClean="0"/>
            <a:t>32% non-immigrants</a:t>
          </a:r>
          <a:endParaRPr lang="en-CA" sz="1800" dirty="0"/>
        </a:p>
      </dgm:t>
    </dgm:pt>
    <dgm:pt modelId="{15824D6B-F2E3-48F3-A62E-1B44466EE448}" type="parTrans" cxnId="{4F71F92A-1E6C-44EA-8074-D80564254A86}">
      <dgm:prSet/>
      <dgm:spPr/>
      <dgm:t>
        <a:bodyPr/>
        <a:lstStyle/>
        <a:p>
          <a:endParaRPr lang="en-US"/>
        </a:p>
      </dgm:t>
    </dgm:pt>
    <dgm:pt modelId="{99E81C67-2849-4653-BF01-7A8690A59B12}" type="sibTrans" cxnId="{4F71F92A-1E6C-44EA-8074-D80564254A86}">
      <dgm:prSet/>
      <dgm:spPr/>
      <dgm:t>
        <a:bodyPr/>
        <a:lstStyle/>
        <a:p>
          <a:endParaRPr lang="en-US"/>
        </a:p>
      </dgm:t>
    </dgm:pt>
    <dgm:pt modelId="{075C3A52-CCD3-48F4-B75B-E9E61B6C337B}">
      <dgm:prSet custT="1"/>
      <dgm:spPr/>
      <dgm:t>
        <a:bodyPr/>
        <a:lstStyle/>
        <a:p>
          <a:pPr rtl="0"/>
          <a:r>
            <a:rPr lang="en-CA" sz="1800" dirty="0" smtClean="0"/>
            <a:t>More college commuters, fewer university commuters among GTA immigrants</a:t>
          </a:r>
          <a:endParaRPr lang="en-CA" sz="1800" dirty="0"/>
        </a:p>
      </dgm:t>
    </dgm:pt>
    <dgm:pt modelId="{AD0EA9A5-426D-4CC0-8100-4FBC96B29916}" type="parTrans" cxnId="{B8D347A5-08D2-4AAC-8992-67BA13CAAE80}">
      <dgm:prSet/>
      <dgm:spPr/>
      <dgm:t>
        <a:bodyPr/>
        <a:lstStyle/>
        <a:p>
          <a:endParaRPr lang="en-US"/>
        </a:p>
      </dgm:t>
    </dgm:pt>
    <dgm:pt modelId="{92A8C5A7-A03A-4BE1-8E6F-D49D17792865}" type="sibTrans" cxnId="{B8D347A5-08D2-4AAC-8992-67BA13CAAE80}">
      <dgm:prSet/>
      <dgm:spPr/>
      <dgm:t>
        <a:bodyPr/>
        <a:lstStyle/>
        <a:p>
          <a:endParaRPr lang="en-US"/>
        </a:p>
      </dgm:t>
    </dgm:pt>
    <dgm:pt modelId="{C64351E2-7028-453F-BE50-A650EB136177}" type="pres">
      <dgm:prSet presAssocID="{59BAEC1F-5BA1-4448-83E9-B00144EBD07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8EEE6366-3A48-4BD3-A091-464B5D882E39}" type="pres">
      <dgm:prSet presAssocID="{F3934D04-9E19-4CD1-AB04-CD637142788D}" presName="linNode" presStyleCnt="0"/>
      <dgm:spPr/>
      <dgm:t>
        <a:bodyPr/>
        <a:lstStyle/>
        <a:p>
          <a:endParaRPr lang="en-CA"/>
        </a:p>
      </dgm:t>
    </dgm:pt>
    <dgm:pt modelId="{52E12968-8478-40AF-AB78-1914903231B4}" type="pres">
      <dgm:prSet presAssocID="{F3934D04-9E19-4CD1-AB04-CD637142788D}" presName="parentText" presStyleLbl="node1" presStyleIdx="0" presStyleCnt="2" custScaleX="85154" custScaleY="119460" custLinFactNeighborX="-4391" custLinFactNeighborY="1541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8E502EB-2E58-4A9B-B783-AC48CE6051F6}" type="pres">
      <dgm:prSet presAssocID="{F3934D04-9E19-4CD1-AB04-CD637142788D}" presName="descendantText" presStyleLbl="alignAccFollowNode1" presStyleIdx="0" presStyleCnt="2" custScaleX="110155" custScaleY="155369" custLinFactNeighborX="-2436" custLinFactNeighborY="-663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EE92B314-C331-4ADD-A0DD-A694E2F91752}" type="pres">
      <dgm:prSet presAssocID="{3B2E1769-5254-4A35-B179-8047CAB04B71}" presName="sp" presStyleCnt="0"/>
      <dgm:spPr/>
      <dgm:t>
        <a:bodyPr/>
        <a:lstStyle/>
        <a:p>
          <a:endParaRPr lang="en-CA"/>
        </a:p>
      </dgm:t>
    </dgm:pt>
    <dgm:pt modelId="{568B3B77-C708-49B6-B663-C5E6417251DA}" type="pres">
      <dgm:prSet presAssocID="{66AC185B-3EFD-4FA3-9792-F9516B634D53}" presName="linNode" presStyleCnt="0"/>
      <dgm:spPr/>
      <dgm:t>
        <a:bodyPr/>
        <a:lstStyle/>
        <a:p>
          <a:endParaRPr lang="en-CA"/>
        </a:p>
      </dgm:t>
    </dgm:pt>
    <dgm:pt modelId="{1F5F7548-35F0-464C-B182-88E76FBF068E}" type="pres">
      <dgm:prSet presAssocID="{66AC185B-3EFD-4FA3-9792-F9516B634D53}" presName="parentText" presStyleLbl="node1" presStyleIdx="1" presStyleCnt="2" custScaleX="93478" custLinFactNeighborX="-5786" custLinFactNeighborY="1021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A6D3849-1183-41E3-A612-F5970B9BCA0C}" type="pres">
      <dgm:prSet presAssocID="{66AC185B-3EFD-4FA3-9792-F9516B634D53}" presName="descendantText" presStyleLbl="alignAccFollowNode1" presStyleIdx="1" presStyleCnt="2" custScaleX="130255" custScaleY="12244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B8D347A5-08D2-4AAC-8992-67BA13CAAE80}" srcId="{F3934D04-9E19-4CD1-AB04-CD637142788D}" destId="{075C3A52-CCD3-48F4-B75B-E9E61B6C337B}" srcOrd="2" destOrd="0" parTransId="{AD0EA9A5-426D-4CC0-8100-4FBC96B29916}" sibTransId="{92A8C5A7-A03A-4BE1-8E6F-D49D17792865}"/>
    <dgm:cxn modelId="{5DB4A024-C40D-46E6-A126-BBAD88BB5CBC}" srcId="{66AC185B-3EFD-4FA3-9792-F9516B634D53}" destId="{17D1C86F-91F5-44C8-857B-2C373C8C3A31}" srcOrd="0" destOrd="0" parTransId="{76A8403B-57CE-4DBB-9032-0BCC56430C0B}" sibTransId="{F966EE91-9D7A-4E3A-9515-35B8628EC301}"/>
    <dgm:cxn modelId="{60F5E343-74C7-4C00-9892-0E09751EFF8F}" type="presOf" srcId="{CF681121-57DF-4812-812D-EB6354243F33}" destId="{18E502EB-2E58-4A9B-B783-AC48CE6051F6}" srcOrd="0" destOrd="1" presId="urn:microsoft.com/office/officeart/2005/8/layout/vList5"/>
    <dgm:cxn modelId="{4F71F92A-1E6C-44EA-8074-D80564254A86}" srcId="{F3934D04-9E19-4CD1-AB04-CD637142788D}" destId="{CF681121-57DF-4812-812D-EB6354243F33}" srcOrd="1" destOrd="0" parTransId="{15824D6B-F2E3-48F3-A62E-1B44466EE448}" sibTransId="{99E81C67-2849-4653-BF01-7A8690A59B12}"/>
    <dgm:cxn modelId="{DF1A0247-7DF3-485C-8158-9CDA4DE280AE}" type="presOf" srcId="{56753D60-E945-44C8-8460-B6BD84563162}" destId="{18E502EB-2E58-4A9B-B783-AC48CE6051F6}" srcOrd="0" destOrd="0" presId="urn:microsoft.com/office/officeart/2005/8/layout/vList5"/>
    <dgm:cxn modelId="{DC3EC154-A01A-43F2-A97C-9BF9F4F5C351}" type="presOf" srcId="{59BAEC1F-5BA1-4448-83E9-B00144EBD07A}" destId="{C64351E2-7028-453F-BE50-A650EB136177}" srcOrd="0" destOrd="0" presId="urn:microsoft.com/office/officeart/2005/8/layout/vList5"/>
    <dgm:cxn modelId="{8B2F23D4-1C2E-4484-9253-FAFDDE2F86BF}" srcId="{59BAEC1F-5BA1-4448-83E9-B00144EBD07A}" destId="{F3934D04-9E19-4CD1-AB04-CD637142788D}" srcOrd="0" destOrd="0" parTransId="{7AB2ED63-3541-413B-896D-49B0B96B29A9}" sibTransId="{3B2E1769-5254-4A35-B179-8047CAB04B71}"/>
    <dgm:cxn modelId="{2974B7A2-1114-43FD-8CFB-90B0F6CF7CCB}" type="presOf" srcId="{17D1C86F-91F5-44C8-857B-2C373C8C3A31}" destId="{2A6D3849-1183-41E3-A612-F5970B9BCA0C}" srcOrd="0" destOrd="0" presId="urn:microsoft.com/office/officeart/2005/8/layout/vList5"/>
    <dgm:cxn modelId="{8C6950AF-150C-408A-8B99-122D00E3FDE7}" srcId="{F3934D04-9E19-4CD1-AB04-CD637142788D}" destId="{56753D60-E945-44C8-8460-B6BD84563162}" srcOrd="0" destOrd="0" parTransId="{8EE40EE4-0287-4367-9FC4-8246211D0AC7}" sibTransId="{6F2E994B-6803-4D9E-9066-7F99F9C0D9D2}"/>
    <dgm:cxn modelId="{E52CCA08-08EC-4EA3-9896-FF237F061CE7}" type="presOf" srcId="{075C3A52-CCD3-48F4-B75B-E9E61B6C337B}" destId="{18E502EB-2E58-4A9B-B783-AC48CE6051F6}" srcOrd="0" destOrd="2" presId="urn:microsoft.com/office/officeart/2005/8/layout/vList5"/>
    <dgm:cxn modelId="{9600017F-DA99-4B8A-9C73-F8F87C8AA37F}" type="presOf" srcId="{66AC185B-3EFD-4FA3-9792-F9516B634D53}" destId="{1F5F7548-35F0-464C-B182-88E76FBF068E}" srcOrd="0" destOrd="0" presId="urn:microsoft.com/office/officeart/2005/8/layout/vList5"/>
    <dgm:cxn modelId="{CE5EB50E-D21D-4BED-BE44-CA20993060A7}" type="presOf" srcId="{F3934D04-9E19-4CD1-AB04-CD637142788D}" destId="{52E12968-8478-40AF-AB78-1914903231B4}" srcOrd="0" destOrd="0" presId="urn:microsoft.com/office/officeart/2005/8/layout/vList5"/>
    <dgm:cxn modelId="{D4E8FDD5-B81C-45DA-85FB-FDFFF09EEE1C}" srcId="{59BAEC1F-5BA1-4448-83E9-B00144EBD07A}" destId="{66AC185B-3EFD-4FA3-9792-F9516B634D53}" srcOrd="1" destOrd="0" parTransId="{8330326D-87C8-4494-901B-DE515DE78258}" sibTransId="{BEDBC58F-7321-4555-A522-91B6DFDDE1FC}"/>
    <dgm:cxn modelId="{6840549A-9CBD-4088-A42E-9B9808CB80BB}" type="presParOf" srcId="{C64351E2-7028-453F-BE50-A650EB136177}" destId="{8EEE6366-3A48-4BD3-A091-464B5D882E39}" srcOrd="0" destOrd="0" presId="urn:microsoft.com/office/officeart/2005/8/layout/vList5"/>
    <dgm:cxn modelId="{88BF10F1-6F8F-4E1B-85E7-7B30D852845D}" type="presParOf" srcId="{8EEE6366-3A48-4BD3-A091-464B5D882E39}" destId="{52E12968-8478-40AF-AB78-1914903231B4}" srcOrd="0" destOrd="0" presId="urn:microsoft.com/office/officeart/2005/8/layout/vList5"/>
    <dgm:cxn modelId="{B3FD9F53-99B8-492E-A768-DAED5740C90E}" type="presParOf" srcId="{8EEE6366-3A48-4BD3-A091-464B5D882E39}" destId="{18E502EB-2E58-4A9B-B783-AC48CE6051F6}" srcOrd="1" destOrd="0" presId="urn:microsoft.com/office/officeart/2005/8/layout/vList5"/>
    <dgm:cxn modelId="{047B41E8-AEFF-4CAF-BFA7-599A813662F8}" type="presParOf" srcId="{C64351E2-7028-453F-BE50-A650EB136177}" destId="{EE92B314-C331-4ADD-A0DD-A694E2F91752}" srcOrd="1" destOrd="0" presId="urn:microsoft.com/office/officeart/2005/8/layout/vList5"/>
    <dgm:cxn modelId="{E583EF63-61CA-4695-9E7D-5062FC3F90D4}" type="presParOf" srcId="{C64351E2-7028-453F-BE50-A650EB136177}" destId="{568B3B77-C708-49B6-B663-C5E6417251DA}" srcOrd="2" destOrd="0" presId="urn:microsoft.com/office/officeart/2005/8/layout/vList5"/>
    <dgm:cxn modelId="{516B6873-94DD-45AA-AA02-A98F5CABB8A1}" type="presParOf" srcId="{568B3B77-C708-49B6-B663-C5E6417251DA}" destId="{1F5F7548-35F0-464C-B182-88E76FBF068E}" srcOrd="0" destOrd="0" presId="urn:microsoft.com/office/officeart/2005/8/layout/vList5"/>
    <dgm:cxn modelId="{1207E340-929F-4C57-A908-9EB74EDF9B8B}" type="presParOf" srcId="{568B3B77-C708-49B6-B663-C5E6417251DA}" destId="{2A6D3849-1183-41E3-A612-F5970B9BCA0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A268BB-3E42-46C1-A3E1-0762226C617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CA"/>
        </a:p>
      </dgm:t>
    </dgm:pt>
    <dgm:pt modelId="{0CF8316A-B283-4A6B-8872-A6C3225DE9A1}">
      <dgm:prSet phldrT="[Text]" custT="1"/>
      <dgm:spPr/>
      <dgm:t>
        <a:bodyPr/>
        <a:lstStyle/>
        <a:p>
          <a:r>
            <a:rPr lang="en-US" sz="2800" b="1" dirty="0" smtClean="0"/>
            <a:t>Gender</a:t>
          </a:r>
          <a:endParaRPr lang="en-CA" sz="2800" dirty="0"/>
        </a:p>
      </dgm:t>
    </dgm:pt>
    <dgm:pt modelId="{5791014B-1D97-4DFA-9426-C290ABAB0A32}" type="parTrans" cxnId="{DA42FB6A-86C4-437D-8E73-D53319002FD7}">
      <dgm:prSet/>
      <dgm:spPr/>
      <dgm:t>
        <a:bodyPr/>
        <a:lstStyle/>
        <a:p>
          <a:endParaRPr lang="en-CA"/>
        </a:p>
      </dgm:t>
    </dgm:pt>
    <dgm:pt modelId="{1323757D-4DCB-4946-B099-995A1C29261F}" type="sibTrans" cxnId="{DA42FB6A-86C4-437D-8E73-D53319002FD7}">
      <dgm:prSet/>
      <dgm:spPr/>
      <dgm:t>
        <a:bodyPr/>
        <a:lstStyle/>
        <a:p>
          <a:endParaRPr lang="en-CA"/>
        </a:p>
      </dgm:t>
    </dgm:pt>
    <dgm:pt modelId="{BF20C5D4-C670-4C10-A631-1E682EB4874D}">
      <dgm:prSet phldrT="[Text]"/>
      <dgm:spPr/>
      <dgm:t>
        <a:bodyPr/>
        <a:lstStyle/>
        <a:p>
          <a:r>
            <a:rPr lang="en-US" smtClean="0"/>
            <a:t>Similar gender distribution for college applicants</a:t>
          </a:r>
          <a:endParaRPr lang="en-CA" dirty="0"/>
        </a:p>
      </dgm:t>
    </dgm:pt>
    <dgm:pt modelId="{907881D7-8B73-48A9-99CB-3CB2BA5C2899}" type="parTrans" cxnId="{D737C64A-EA72-4898-B6B1-2B943969EC1B}">
      <dgm:prSet/>
      <dgm:spPr/>
      <dgm:t>
        <a:bodyPr/>
        <a:lstStyle/>
        <a:p>
          <a:endParaRPr lang="en-CA"/>
        </a:p>
      </dgm:t>
    </dgm:pt>
    <dgm:pt modelId="{9180CF59-B5FA-4DCD-BE17-9B290B1C2FA9}" type="sibTrans" cxnId="{D737C64A-EA72-4898-B6B1-2B943969EC1B}">
      <dgm:prSet/>
      <dgm:spPr/>
      <dgm:t>
        <a:bodyPr/>
        <a:lstStyle/>
        <a:p>
          <a:endParaRPr lang="en-CA"/>
        </a:p>
      </dgm:t>
    </dgm:pt>
    <dgm:pt modelId="{84A2CA1F-C0BB-48F2-99B0-CE8D695E28C2}">
      <dgm:prSet phldrT="[Text]" custT="1"/>
      <dgm:spPr/>
      <dgm:t>
        <a:bodyPr/>
        <a:lstStyle/>
        <a:p>
          <a:r>
            <a:rPr lang="en-US" sz="2800" b="1" dirty="0" smtClean="0"/>
            <a:t>Marital Status</a:t>
          </a:r>
          <a:endParaRPr lang="en-CA" sz="2800" b="1" dirty="0" smtClean="0"/>
        </a:p>
      </dgm:t>
    </dgm:pt>
    <dgm:pt modelId="{E1C5B2FD-60DD-48E1-9B38-DCB75568FB7B}" type="parTrans" cxnId="{2FD2B679-A536-4D1F-B152-E9BAF043897F}">
      <dgm:prSet/>
      <dgm:spPr/>
      <dgm:t>
        <a:bodyPr/>
        <a:lstStyle/>
        <a:p>
          <a:endParaRPr lang="en-CA"/>
        </a:p>
      </dgm:t>
    </dgm:pt>
    <dgm:pt modelId="{AB3539A8-FEA5-4509-9148-AFC0F94F49DC}" type="sibTrans" cxnId="{2FD2B679-A536-4D1F-B152-E9BAF043897F}">
      <dgm:prSet/>
      <dgm:spPr/>
      <dgm:t>
        <a:bodyPr/>
        <a:lstStyle/>
        <a:p>
          <a:endParaRPr lang="en-CA"/>
        </a:p>
      </dgm:t>
    </dgm:pt>
    <dgm:pt modelId="{862C717A-BA32-4FE7-A56D-4B341B03483A}">
      <dgm:prSet phldrT="[Text]"/>
      <dgm:spPr/>
      <dgm:t>
        <a:bodyPr/>
        <a:lstStyle/>
        <a:p>
          <a:r>
            <a:rPr lang="en-US" dirty="0" smtClean="0"/>
            <a:t>Immigrant </a:t>
          </a:r>
          <a:r>
            <a:rPr lang="en-US" b="1" dirty="0" smtClean="0"/>
            <a:t>college</a:t>
          </a:r>
          <a:r>
            <a:rPr lang="en-US" dirty="0" smtClean="0"/>
            <a:t> applicants more likely to be married, especially from </a:t>
          </a:r>
          <a:r>
            <a:rPr lang="en-US" b="1" dirty="0" smtClean="0"/>
            <a:t>2</a:t>
          </a:r>
          <a:r>
            <a:rPr lang="en-US" b="1" baseline="30000" dirty="0" smtClean="0"/>
            <a:t>nd</a:t>
          </a:r>
          <a:r>
            <a:rPr lang="en-US" b="1" dirty="0" smtClean="0"/>
            <a:t>/3</a:t>
          </a:r>
          <a:r>
            <a:rPr lang="en-US" b="1" baseline="30000" dirty="0" smtClean="0"/>
            <a:t>rd</a:t>
          </a:r>
          <a:r>
            <a:rPr lang="en-US" b="1" dirty="0" smtClean="0"/>
            <a:t> tier cities </a:t>
          </a:r>
          <a:r>
            <a:rPr lang="en-US" dirty="0" smtClean="0"/>
            <a:t>(36% vs. 11% non-immigrant)</a:t>
          </a:r>
          <a:endParaRPr lang="en-CA" dirty="0"/>
        </a:p>
      </dgm:t>
    </dgm:pt>
    <dgm:pt modelId="{191CEA0E-7F0C-449F-A2B9-1DA9C640B5AB}" type="parTrans" cxnId="{8B65AC92-C4A0-4E4B-BDED-11E84B7D6DBB}">
      <dgm:prSet/>
      <dgm:spPr/>
      <dgm:t>
        <a:bodyPr/>
        <a:lstStyle/>
        <a:p>
          <a:endParaRPr lang="en-CA"/>
        </a:p>
      </dgm:t>
    </dgm:pt>
    <dgm:pt modelId="{A45A8B1F-346E-48EB-9EBD-AD478D6B19F7}" type="sibTrans" cxnId="{8B65AC92-C4A0-4E4B-BDED-11E84B7D6DBB}">
      <dgm:prSet/>
      <dgm:spPr/>
      <dgm:t>
        <a:bodyPr/>
        <a:lstStyle/>
        <a:p>
          <a:endParaRPr lang="en-CA"/>
        </a:p>
      </dgm:t>
    </dgm:pt>
    <dgm:pt modelId="{638A6734-C2E5-4FC0-B808-C6091F2C5D5B}">
      <dgm:prSet phldrT="[Text]" custT="1"/>
      <dgm:spPr/>
      <dgm:t>
        <a:bodyPr/>
        <a:lstStyle/>
        <a:p>
          <a:r>
            <a:rPr lang="en-US" sz="2800" b="1" dirty="0" smtClean="0"/>
            <a:t>Family Status</a:t>
          </a:r>
          <a:endParaRPr lang="en-CA" sz="2800" dirty="0"/>
        </a:p>
      </dgm:t>
    </dgm:pt>
    <dgm:pt modelId="{B0F668E2-1E08-4882-A235-777BF719F6F2}" type="parTrans" cxnId="{BC9F18E8-96C3-4176-8475-52434EF52179}">
      <dgm:prSet/>
      <dgm:spPr/>
      <dgm:t>
        <a:bodyPr/>
        <a:lstStyle/>
        <a:p>
          <a:endParaRPr lang="en-CA"/>
        </a:p>
      </dgm:t>
    </dgm:pt>
    <dgm:pt modelId="{6182E6AD-500E-451B-BCEF-C28FCABF656D}" type="sibTrans" cxnId="{BC9F18E8-96C3-4176-8475-52434EF52179}">
      <dgm:prSet/>
      <dgm:spPr/>
      <dgm:t>
        <a:bodyPr/>
        <a:lstStyle/>
        <a:p>
          <a:endParaRPr lang="en-CA"/>
        </a:p>
      </dgm:t>
    </dgm:pt>
    <dgm:pt modelId="{C4231C71-937D-4A2A-B503-6C8E207F4D22}">
      <dgm:prSet phldrT="[Text]"/>
      <dgm:spPr/>
      <dgm:t>
        <a:bodyPr/>
        <a:lstStyle/>
        <a:p>
          <a:r>
            <a:rPr lang="en-US" dirty="0" smtClean="0"/>
            <a:t>Immigrant </a:t>
          </a:r>
          <a:r>
            <a:rPr lang="en-US" b="1" dirty="0" smtClean="0"/>
            <a:t>college</a:t>
          </a:r>
          <a:r>
            <a:rPr lang="en-US" dirty="0" smtClean="0"/>
            <a:t> applicants more likely to have dependent children, especially from </a:t>
          </a:r>
          <a:r>
            <a:rPr lang="en-US" b="1" dirty="0" smtClean="0"/>
            <a:t>2</a:t>
          </a:r>
          <a:r>
            <a:rPr lang="en-US" b="1" baseline="30000" dirty="0" smtClean="0"/>
            <a:t>nd</a:t>
          </a:r>
          <a:r>
            <a:rPr lang="en-US" b="1" dirty="0" smtClean="0"/>
            <a:t>/3</a:t>
          </a:r>
          <a:r>
            <a:rPr lang="en-US" b="1" baseline="30000" dirty="0" smtClean="0"/>
            <a:t>rd</a:t>
          </a:r>
          <a:r>
            <a:rPr lang="en-US" b="1" dirty="0" smtClean="0"/>
            <a:t> tier cities</a:t>
          </a:r>
          <a:r>
            <a:rPr lang="en-US" dirty="0" smtClean="0"/>
            <a:t> (32% vs. 9% non-immigrant)</a:t>
          </a:r>
          <a:endParaRPr lang="en-CA" dirty="0"/>
        </a:p>
      </dgm:t>
    </dgm:pt>
    <dgm:pt modelId="{F53C5117-054E-4831-B558-331697256F38}" type="parTrans" cxnId="{6E043C08-14FE-45A0-929A-1BB399E600C0}">
      <dgm:prSet/>
      <dgm:spPr/>
      <dgm:t>
        <a:bodyPr/>
        <a:lstStyle/>
        <a:p>
          <a:endParaRPr lang="en-CA"/>
        </a:p>
      </dgm:t>
    </dgm:pt>
    <dgm:pt modelId="{D1D61404-4F3B-4EC1-AA74-0EAC06A271C3}" type="sibTrans" cxnId="{6E043C08-14FE-45A0-929A-1BB399E600C0}">
      <dgm:prSet/>
      <dgm:spPr/>
      <dgm:t>
        <a:bodyPr/>
        <a:lstStyle/>
        <a:p>
          <a:endParaRPr lang="en-CA"/>
        </a:p>
      </dgm:t>
    </dgm:pt>
    <dgm:pt modelId="{CD3A6A1E-841D-4F01-8FBE-788F6AF17383}">
      <dgm:prSet/>
      <dgm:spPr/>
      <dgm:t>
        <a:bodyPr/>
        <a:lstStyle/>
        <a:p>
          <a:r>
            <a:rPr lang="en-US" dirty="0" smtClean="0"/>
            <a:t>More male university applicants (Waterloo effect?)</a:t>
          </a:r>
          <a:endParaRPr lang="en-CA" dirty="0"/>
        </a:p>
      </dgm:t>
    </dgm:pt>
    <dgm:pt modelId="{F77EDC72-502E-48CC-A6D7-2094E43AC4D2}" type="sibTrans" cxnId="{3AF2FFFA-11C7-40A3-848C-36C4D68F3F71}">
      <dgm:prSet/>
      <dgm:spPr/>
      <dgm:t>
        <a:bodyPr/>
        <a:lstStyle/>
        <a:p>
          <a:endParaRPr lang="en-CA"/>
        </a:p>
      </dgm:t>
    </dgm:pt>
    <dgm:pt modelId="{1958428D-B13A-4B30-B3EA-695AB2517C7C}" type="parTrans" cxnId="{3AF2FFFA-11C7-40A3-848C-36C4D68F3F71}">
      <dgm:prSet/>
      <dgm:spPr/>
      <dgm:t>
        <a:bodyPr/>
        <a:lstStyle/>
        <a:p>
          <a:endParaRPr lang="en-CA"/>
        </a:p>
      </dgm:t>
    </dgm:pt>
    <dgm:pt modelId="{D4BCFC6C-1E99-438D-8F80-068A96C279F7}" type="pres">
      <dgm:prSet presAssocID="{10A268BB-3E42-46C1-A3E1-0762226C617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497AA475-EE6E-4067-8C93-C4C466540437}" type="pres">
      <dgm:prSet presAssocID="{0CF8316A-B283-4A6B-8872-A6C3225DE9A1}" presName="linNode" presStyleCnt="0"/>
      <dgm:spPr/>
    </dgm:pt>
    <dgm:pt modelId="{6BE3302C-76E4-4AAF-AEB6-BBCE10A8AD95}" type="pres">
      <dgm:prSet presAssocID="{0CF8316A-B283-4A6B-8872-A6C3225DE9A1}" presName="parentText" presStyleLbl="node1" presStyleIdx="0" presStyleCnt="3" custLinFactNeighborX="-1423" custLinFactNeighborY="1324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AA759A7-482F-479B-9883-F2294A14DAB1}" type="pres">
      <dgm:prSet presAssocID="{0CF8316A-B283-4A6B-8872-A6C3225DE9A1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4C3555D4-5F3D-4CC9-8446-B671BE418A4C}" type="pres">
      <dgm:prSet presAssocID="{1323757D-4DCB-4946-B099-995A1C29261F}" presName="sp" presStyleCnt="0"/>
      <dgm:spPr/>
    </dgm:pt>
    <dgm:pt modelId="{074BB3D6-B2FF-4EE4-A436-9E3347E74255}" type="pres">
      <dgm:prSet presAssocID="{84A2CA1F-C0BB-48F2-99B0-CE8D695E28C2}" presName="linNode" presStyleCnt="0"/>
      <dgm:spPr/>
    </dgm:pt>
    <dgm:pt modelId="{6FBCA98B-B921-4257-B193-7F9173220419}" type="pres">
      <dgm:prSet presAssocID="{84A2CA1F-C0BB-48F2-99B0-CE8D695E28C2}" presName="parentText" presStyleLbl="node1" presStyleIdx="1" presStyleCnt="3" custScaleY="101212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484A895-DC0C-4E68-991E-89AF9C401C1F}" type="pres">
      <dgm:prSet presAssocID="{84A2CA1F-C0BB-48F2-99B0-CE8D695E28C2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849D53E7-3B51-42F5-8EA8-682B616A9F17}" type="pres">
      <dgm:prSet presAssocID="{AB3539A8-FEA5-4509-9148-AFC0F94F49DC}" presName="sp" presStyleCnt="0"/>
      <dgm:spPr/>
    </dgm:pt>
    <dgm:pt modelId="{08F1D2F3-20E7-4C4C-83B3-90126ED9A781}" type="pres">
      <dgm:prSet presAssocID="{638A6734-C2E5-4FC0-B808-C6091F2C5D5B}" presName="linNode" presStyleCnt="0"/>
      <dgm:spPr/>
    </dgm:pt>
    <dgm:pt modelId="{2A09A59C-23AE-4257-AC03-B1CFFB6AD7E3}" type="pres">
      <dgm:prSet presAssocID="{638A6734-C2E5-4FC0-B808-C6091F2C5D5B}" presName="parentText" presStyleLbl="node1" presStyleIdx="2" presStyleCnt="3" custScaleY="78681" custLinFactNeighborX="-43" custLinFactNeighborY="767">
        <dgm:presLayoutVars>
          <dgm:chMax val="1"/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769A667-A320-4668-B901-37E80C851C40}" type="pres">
      <dgm:prSet presAssocID="{638A6734-C2E5-4FC0-B808-C6091F2C5D5B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DD70E2D6-13FC-41E9-B360-C7FEFE753C1C}" type="presOf" srcId="{0CF8316A-B283-4A6B-8872-A6C3225DE9A1}" destId="{6BE3302C-76E4-4AAF-AEB6-BBCE10A8AD95}" srcOrd="0" destOrd="0" presId="urn:microsoft.com/office/officeart/2005/8/layout/vList5"/>
    <dgm:cxn modelId="{DA42FB6A-86C4-437D-8E73-D53319002FD7}" srcId="{10A268BB-3E42-46C1-A3E1-0762226C617E}" destId="{0CF8316A-B283-4A6B-8872-A6C3225DE9A1}" srcOrd="0" destOrd="0" parTransId="{5791014B-1D97-4DFA-9426-C290ABAB0A32}" sibTransId="{1323757D-4DCB-4946-B099-995A1C29261F}"/>
    <dgm:cxn modelId="{BC9F18E8-96C3-4176-8475-52434EF52179}" srcId="{10A268BB-3E42-46C1-A3E1-0762226C617E}" destId="{638A6734-C2E5-4FC0-B808-C6091F2C5D5B}" srcOrd="2" destOrd="0" parTransId="{B0F668E2-1E08-4882-A235-777BF719F6F2}" sibTransId="{6182E6AD-500E-451B-BCEF-C28FCABF656D}"/>
    <dgm:cxn modelId="{BA254C09-7942-4CBC-9D54-08D9EADE646C}" type="presOf" srcId="{C4231C71-937D-4A2A-B503-6C8E207F4D22}" destId="{A769A667-A320-4668-B901-37E80C851C40}" srcOrd="0" destOrd="0" presId="urn:microsoft.com/office/officeart/2005/8/layout/vList5"/>
    <dgm:cxn modelId="{2FD2B679-A536-4D1F-B152-E9BAF043897F}" srcId="{10A268BB-3E42-46C1-A3E1-0762226C617E}" destId="{84A2CA1F-C0BB-48F2-99B0-CE8D695E28C2}" srcOrd="1" destOrd="0" parTransId="{E1C5B2FD-60DD-48E1-9B38-DCB75568FB7B}" sibTransId="{AB3539A8-FEA5-4509-9148-AFC0F94F49DC}"/>
    <dgm:cxn modelId="{3916DCEB-D159-41A1-87CC-DA96B82764DA}" type="presOf" srcId="{10A268BB-3E42-46C1-A3E1-0762226C617E}" destId="{D4BCFC6C-1E99-438D-8F80-068A96C279F7}" srcOrd="0" destOrd="0" presId="urn:microsoft.com/office/officeart/2005/8/layout/vList5"/>
    <dgm:cxn modelId="{8B65AC92-C4A0-4E4B-BDED-11E84B7D6DBB}" srcId="{84A2CA1F-C0BB-48F2-99B0-CE8D695E28C2}" destId="{862C717A-BA32-4FE7-A56D-4B341B03483A}" srcOrd="0" destOrd="0" parTransId="{191CEA0E-7F0C-449F-A2B9-1DA9C640B5AB}" sibTransId="{A45A8B1F-346E-48EB-9EBD-AD478D6B19F7}"/>
    <dgm:cxn modelId="{D88BC14E-8B00-4765-9930-FC02A789E8C7}" type="presOf" srcId="{638A6734-C2E5-4FC0-B808-C6091F2C5D5B}" destId="{2A09A59C-23AE-4257-AC03-B1CFFB6AD7E3}" srcOrd="0" destOrd="0" presId="urn:microsoft.com/office/officeart/2005/8/layout/vList5"/>
    <dgm:cxn modelId="{825A9E47-163A-4A22-AFB1-C8131593EABC}" type="presOf" srcId="{BF20C5D4-C670-4C10-A631-1E682EB4874D}" destId="{1AA759A7-482F-479B-9883-F2294A14DAB1}" srcOrd="0" destOrd="0" presId="urn:microsoft.com/office/officeart/2005/8/layout/vList5"/>
    <dgm:cxn modelId="{3862E622-98D3-41B9-B568-28FBD4216E77}" type="presOf" srcId="{84A2CA1F-C0BB-48F2-99B0-CE8D695E28C2}" destId="{6FBCA98B-B921-4257-B193-7F9173220419}" srcOrd="0" destOrd="0" presId="urn:microsoft.com/office/officeart/2005/8/layout/vList5"/>
    <dgm:cxn modelId="{2FC817C1-552B-458C-96F5-06BD7461B06C}" type="presOf" srcId="{862C717A-BA32-4FE7-A56D-4B341B03483A}" destId="{F484A895-DC0C-4E68-991E-89AF9C401C1F}" srcOrd="0" destOrd="0" presId="urn:microsoft.com/office/officeart/2005/8/layout/vList5"/>
    <dgm:cxn modelId="{6E043C08-14FE-45A0-929A-1BB399E600C0}" srcId="{638A6734-C2E5-4FC0-B808-C6091F2C5D5B}" destId="{C4231C71-937D-4A2A-B503-6C8E207F4D22}" srcOrd="0" destOrd="0" parTransId="{F53C5117-054E-4831-B558-331697256F38}" sibTransId="{D1D61404-4F3B-4EC1-AA74-0EAC06A271C3}"/>
    <dgm:cxn modelId="{3AF2FFFA-11C7-40A3-848C-36C4D68F3F71}" srcId="{0CF8316A-B283-4A6B-8872-A6C3225DE9A1}" destId="{CD3A6A1E-841D-4F01-8FBE-788F6AF17383}" srcOrd="1" destOrd="0" parTransId="{1958428D-B13A-4B30-B3EA-695AB2517C7C}" sibTransId="{F77EDC72-502E-48CC-A6D7-2094E43AC4D2}"/>
    <dgm:cxn modelId="{D737C64A-EA72-4898-B6B1-2B943969EC1B}" srcId="{0CF8316A-B283-4A6B-8872-A6C3225DE9A1}" destId="{BF20C5D4-C670-4C10-A631-1E682EB4874D}" srcOrd="0" destOrd="0" parTransId="{907881D7-8B73-48A9-99CB-3CB2BA5C2899}" sibTransId="{9180CF59-B5FA-4DCD-BE17-9B290B1C2FA9}"/>
    <dgm:cxn modelId="{A098EB2E-8ECB-4B3A-99B3-B7DDB014169A}" type="presOf" srcId="{CD3A6A1E-841D-4F01-8FBE-788F6AF17383}" destId="{1AA759A7-482F-479B-9883-F2294A14DAB1}" srcOrd="0" destOrd="1" presId="urn:microsoft.com/office/officeart/2005/8/layout/vList5"/>
    <dgm:cxn modelId="{3369A29B-550B-4A21-9F9A-08FF7CEACCC9}" type="presParOf" srcId="{D4BCFC6C-1E99-438D-8F80-068A96C279F7}" destId="{497AA475-EE6E-4067-8C93-C4C466540437}" srcOrd="0" destOrd="0" presId="urn:microsoft.com/office/officeart/2005/8/layout/vList5"/>
    <dgm:cxn modelId="{E80C33DC-61C5-4BDF-B020-B47BE074F1F2}" type="presParOf" srcId="{497AA475-EE6E-4067-8C93-C4C466540437}" destId="{6BE3302C-76E4-4AAF-AEB6-BBCE10A8AD95}" srcOrd="0" destOrd="0" presId="urn:microsoft.com/office/officeart/2005/8/layout/vList5"/>
    <dgm:cxn modelId="{C6056DD2-F81D-4B70-9622-C5C54D2305E6}" type="presParOf" srcId="{497AA475-EE6E-4067-8C93-C4C466540437}" destId="{1AA759A7-482F-479B-9883-F2294A14DAB1}" srcOrd="1" destOrd="0" presId="urn:microsoft.com/office/officeart/2005/8/layout/vList5"/>
    <dgm:cxn modelId="{DB35062B-6E86-4931-954A-458EDD94C582}" type="presParOf" srcId="{D4BCFC6C-1E99-438D-8F80-068A96C279F7}" destId="{4C3555D4-5F3D-4CC9-8446-B671BE418A4C}" srcOrd="1" destOrd="0" presId="urn:microsoft.com/office/officeart/2005/8/layout/vList5"/>
    <dgm:cxn modelId="{9E7E22BD-C111-42D4-BABB-FB33D6CCD57C}" type="presParOf" srcId="{D4BCFC6C-1E99-438D-8F80-068A96C279F7}" destId="{074BB3D6-B2FF-4EE4-A436-9E3347E74255}" srcOrd="2" destOrd="0" presId="urn:microsoft.com/office/officeart/2005/8/layout/vList5"/>
    <dgm:cxn modelId="{11AA2F8D-60A2-4C14-BD28-EF2D517BE7B8}" type="presParOf" srcId="{074BB3D6-B2FF-4EE4-A436-9E3347E74255}" destId="{6FBCA98B-B921-4257-B193-7F9173220419}" srcOrd="0" destOrd="0" presId="urn:microsoft.com/office/officeart/2005/8/layout/vList5"/>
    <dgm:cxn modelId="{AF91D51F-F421-46F1-A034-78325C101238}" type="presParOf" srcId="{074BB3D6-B2FF-4EE4-A436-9E3347E74255}" destId="{F484A895-DC0C-4E68-991E-89AF9C401C1F}" srcOrd="1" destOrd="0" presId="urn:microsoft.com/office/officeart/2005/8/layout/vList5"/>
    <dgm:cxn modelId="{D87D4DA4-0045-4AA0-B24C-10A112F8B0F0}" type="presParOf" srcId="{D4BCFC6C-1E99-438D-8F80-068A96C279F7}" destId="{849D53E7-3B51-42F5-8EA8-682B616A9F17}" srcOrd="3" destOrd="0" presId="urn:microsoft.com/office/officeart/2005/8/layout/vList5"/>
    <dgm:cxn modelId="{DC75E170-0A87-4BE2-9E72-8D203255B140}" type="presParOf" srcId="{D4BCFC6C-1E99-438D-8F80-068A96C279F7}" destId="{08F1D2F3-20E7-4C4C-83B3-90126ED9A781}" srcOrd="4" destOrd="0" presId="urn:microsoft.com/office/officeart/2005/8/layout/vList5"/>
    <dgm:cxn modelId="{47F2CCB2-0A94-4FFE-B326-F1DADBB98F0F}" type="presParOf" srcId="{08F1D2F3-20E7-4C4C-83B3-90126ED9A781}" destId="{2A09A59C-23AE-4257-AC03-B1CFFB6AD7E3}" srcOrd="0" destOrd="0" presId="urn:microsoft.com/office/officeart/2005/8/layout/vList5"/>
    <dgm:cxn modelId="{0BB78F5E-E520-4055-BA13-AC943C803DBC}" type="presParOf" srcId="{08F1D2F3-20E7-4C4C-83B3-90126ED9A781}" destId="{A769A667-A320-4668-B901-37E80C851C4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</cdr:x>
      <cdr:y>0.49491</cdr:y>
    </cdr:from>
    <cdr:to>
      <cdr:x>0.33533</cdr:x>
      <cdr:y>0.6524</cdr:y>
    </cdr:to>
    <cdr:sp macro="" textlink="">
      <cdr:nvSpPr>
        <cdr:cNvPr id="2" name="Down Arrow 1"/>
        <cdr:cNvSpPr/>
      </cdr:nvSpPr>
      <cdr:spPr bwMode="auto">
        <a:xfrm xmlns:a="http://schemas.openxmlformats.org/drawingml/2006/main">
          <a:off x="2446040" y="2036440"/>
          <a:ext cx="288032" cy="64807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0.09687</cdr:x>
      <cdr:y>0.30241</cdr:y>
    </cdr:from>
    <cdr:to>
      <cdr:x>0.1322</cdr:x>
      <cdr:y>0.45991</cdr:y>
    </cdr:to>
    <cdr:sp macro="" textlink="">
      <cdr:nvSpPr>
        <cdr:cNvPr id="2" name="Down Arrow 1"/>
        <cdr:cNvSpPr/>
      </cdr:nvSpPr>
      <cdr:spPr bwMode="auto">
        <a:xfrm xmlns:a="http://schemas.openxmlformats.org/drawingml/2006/main">
          <a:off x="789856" y="1244352"/>
          <a:ext cx="288032" cy="64807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0.4943</cdr:x>
      <cdr:y>0.52991</cdr:y>
    </cdr:from>
    <cdr:to>
      <cdr:x>0.52963</cdr:x>
      <cdr:y>0.6874</cdr:y>
    </cdr:to>
    <cdr:sp macro="" textlink="">
      <cdr:nvSpPr>
        <cdr:cNvPr id="2" name="Down Arrow 1"/>
        <cdr:cNvSpPr/>
      </cdr:nvSpPr>
      <cdr:spPr bwMode="auto">
        <a:xfrm xmlns:a="http://schemas.openxmlformats.org/drawingml/2006/main">
          <a:off x="4030216" y="2180456"/>
          <a:ext cx="288032" cy="648072"/>
        </a:xfrm>
        <a:prstGeom xmlns:a="http://schemas.openxmlformats.org/drawingml/2006/main" prst="down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0.74186</cdr:x>
      <cdr:y>0.42278</cdr:y>
    </cdr:from>
    <cdr:to>
      <cdr:x>0.75952</cdr:x>
      <cdr:y>0.48541</cdr:y>
    </cdr:to>
    <cdr:sp macro="" textlink="">
      <cdr:nvSpPr>
        <cdr:cNvPr id="2" name="Up Arrow 1"/>
        <cdr:cNvSpPr/>
      </cdr:nvSpPr>
      <cdr:spPr bwMode="auto">
        <a:xfrm xmlns:a="http://schemas.openxmlformats.org/drawingml/2006/main">
          <a:off x="6048672" y="1944216"/>
          <a:ext cx="144016" cy="288032"/>
        </a:xfrm>
        <a:prstGeom xmlns:a="http://schemas.openxmlformats.org/drawingml/2006/main" prst="up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Overflow="clip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</cdr:x>
      <cdr:y>0</cdr:y>
    </cdr:from>
    <cdr:to>
      <cdr:x>0</cdr:x>
      <cdr:y>0</cdr:y>
    </cdr:to>
    <cdr:sp macro="" textlink="">
      <cdr:nvSpPr>
        <cdr:cNvPr id="3" name="Up Arrow 2"/>
        <cdr:cNvSpPr/>
      </cdr:nvSpPr>
      <cdr:spPr bwMode="auto">
        <a:xfrm xmlns:a="http://schemas.openxmlformats.org/drawingml/2006/main" flipH="1">
          <a:off x="-755576" y="-1844824"/>
          <a:ext cx="0" cy="0"/>
        </a:xfrm>
        <a:prstGeom xmlns:a="http://schemas.openxmlformats.org/drawingml/2006/main" prst="upArrow">
          <a:avLst/>
        </a:prstGeom>
        <a:solidFill xmlns:a="http://schemas.openxmlformats.org/drawingml/2006/main">
          <a:srgbClr val="BBE0E3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0.34997</cdr:y>
    </cdr:from>
    <cdr:to>
      <cdr:x>0.05299</cdr:x>
      <cdr:y>0.38178</cdr:y>
    </cdr:to>
    <cdr:sp macro="" textlink="">
      <cdr:nvSpPr>
        <cdr:cNvPr id="8" name="Right Arrow 7"/>
        <cdr:cNvSpPr/>
      </cdr:nvSpPr>
      <cdr:spPr bwMode="auto">
        <a:xfrm xmlns:a="http://schemas.openxmlformats.org/drawingml/2006/main">
          <a:off x="-146248" y="1584176"/>
          <a:ext cx="432048" cy="14401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0.11454</cdr:x>
      <cdr:y>0.58858</cdr:y>
    </cdr:from>
    <cdr:to>
      <cdr:x>0.16753</cdr:x>
      <cdr:y>0.6204</cdr:y>
    </cdr:to>
    <cdr:sp macro="" textlink="">
      <cdr:nvSpPr>
        <cdr:cNvPr id="9" name="Right Arrow 8"/>
        <cdr:cNvSpPr/>
      </cdr:nvSpPr>
      <cdr:spPr bwMode="auto">
        <a:xfrm xmlns:a="http://schemas.openxmlformats.org/drawingml/2006/main">
          <a:off x="933872" y="2664296"/>
          <a:ext cx="432048" cy="14401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0.02622</cdr:x>
      <cdr:y>0.65221</cdr:y>
    </cdr:from>
    <cdr:to>
      <cdr:x>0.07921</cdr:x>
      <cdr:y>0.68403</cdr:y>
    </cdr:to>
    <cdr:sp macro="" textlink="">
      <cdr:nvSpPr>
        <cdr:cNvPr id="10" name="Right Arrow 9"/>
        <cdr:cNvSpPr/>
      </cdr:nvSpPr>
      <cdr:spPr bwMode="auto">
        <a:xfrm xmlns:a="http://schemas.openxmlformats.org/drawingml/2006/main">
          <a:off x="213792" y="2952328"/>
          <a:ext cx="432048" cy="14401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0.1322</cdr:x>
      <cdr:y>0.8272</cdr:y>
    </cdr:from>
    <cdr:to>
      <cdr:x>0.18519</cdr:x>
      <cdr:y>0.85901</cdr:y>
    </cdr:to>
    <cdr:sp macro="" textlink="">
      <cdr:nvSpPr>
        <cdr:cNvPr id="11" name="Right Arrow 10"/>
        <cdr:cNvSpPr/>
      </cdr:nvSpPr>
      <cdr:spPr bwMode="auto">
        <a:xfrm xmlns:a="http://schemas.openxmlformats.org/drawingml/2006/main">
          <a:off x="1077888" y="3744416"/>
          <a:ext cx="432048" cy="14401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0.1322</cdr:x>
      <cdr:y>0.89083</cdr:y>
    </cdr:from>
    <cdr:to>
      <cdr:x>0.18519</cdr:x>
      <cdr:y>0.92264</cdr:y>
    </cdr:to>
    <cdr:sp macro="" textlink="">
      <cdr:nvSpPr>
        <cdr:cNvPr id="12" name="Right Arrow 11"/>
        <cdr:cNvSpPr/>
      </cdr:nvSpPr>
      <cdr:spPr bwMode="auto">
        <a:xfrm xmlns:a="http://schemas.openxmlformats.org/drawingml/2006/main">
          <a:off x="1077888" y="4032448"/>
          <a:ext cx="432048" cy="14401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1pPr>
          <a:lvl2pPr marL="457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2pPr>
          <a:lvl3pPr marL="914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3pPr>
          <a:lvl4pPr marL="1371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4pPr>
          <a:lvl5pPr marL="18288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5pPr>
          <a:lvl6pPr marL="22860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6pPr>
          <a:lvl7pPr marL="27432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7pPr>
          <a:lvl8pPr marL="32004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8pPr>
          <a:lvl9pPr marL="3657600" algn="l" defTabSz="914400" rtl="0" eaLnBrk="1" latinLnBrk="0" hangingPunct="1">
            <a:defRPr sz="1800" kern="1200">
              <a:solidFill>
                <a:srgbClr val="000000"/>
              </a:solidFill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0.1322</cdr:x>
      <cdr:y>0.76357</cdr:y>
    </cdr:from>
    <cdr:to>
      <cdr:x>0.18519</cdr:x>
      <cdr:y>0.79538</cdr:y>
    </cdr:to>
    <cdr:sp macro="" textlink="">
      <cdr:nvSpPr>
        <cdr:cNvPr id="14" name="Right Arrow 13"/>
        <cdr:cNvSpPr/>
      </cdr:nvSpPr>
      <cdr:spPr bwMode="auto">
        <a:xfrm xmlns:a="http://schemas.openxmlformats.org/drawingml/2006/main">
          <a:off x="1077888" y="3456384"/>
          <a:ext cx="432048" cy="144016"/>
        </a:xfrm>
        <a:prstGeom xmlns:a="http://schemas.openxmlformats.org/drawingml/2006/main" prst="rightArrow">
          <a:avLst/>
        </a:prstGeom>
        <a:solidFill xmlns:a="http://schemas.openxmlformats.org/drawingml/2006/main">
          <a:srgbClr val="C00000"/>
        </a:solidFill>
        <a:ln xmlns:a="http://schemas.openxmlformats.org/drawingml/2006/main"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</cdr:spPr>
      <cdr:txBody>
        <a:bodyPr xmlns:a="http://schemas.openxmlformats.org/drawingml/2006/main" vert="horz" wrap="none" lIns="91440" tIns="45720" rIns="91440" bIns="45720" numCol="1" rtlCol="0" anchor="ctr" anchorCtr="0" compatLnSpc="1">
          <a:prstTxWarp prst="textNoShape">
            <a:avLst/>
          </a:prstTxWarp>
        </a:bodyPr>
        <a:lstStyle xmlns:a="http://schemas.openxmlformats.org/drawingml/2006/main">
          <a:lvl1pPr marL="0" indent="0">
            <a:defRPr sz="1100">
              <a:latin typeface="Arial"/>
            </a:defRPr>
          </a:lvl1pPr>
          <a:lvl2pPr marL="457200" indent="0">
            <a:defRPr sz="1100">
              <a:latin typeface="Arial"/>
            </a:defRPr>
          </a:lvl2pPr>
          <a:lvl3pPr marL="914400" indent="0">
            <a:defRPr sz="1100">
              <a:latin typeface="Arial"/>
            </a:defRPr>
          </a:lvl3pPr>
          <a:lvl4pPr marL="1371600" indent="0">
            <a:defRPr sz="1100">
              <a:latin typeface="Arial"/>
            </a:defRPr>
          </a:lvl4pPr>
          <a:lvl5pPr marL="1828800" indent="0">
            <a:defRPr sz="1100">
              <a:latin typeface="Arial"/>
            </a:defRPr>
          </a:lvl5pPr>
          <a:lvl6pPr marL="2286000" indent="0">
            <a:defRPr sz="1100">
              <a:latin typeface="Arial"/>
            </a:defRPr>
          </a:lvl6pPr>
          <a:lvl7pPr marL="2743200" indent="0">
            <a:defRPr sz="1100">
              <a:latin typeface="Arial"/>
            </a:defRPr>
          </a:lvl7pPr>
          <a:lvl8pPr marL="3200400" indent="0">
            <a:defRPr sz="1100">
              <a:latin typeface="Arial"/>
            </a:defRPr>
          </a:lvl8pPr>
          <a:lvl9pPr marL="3657600" indent="0">
            <a:defRPr sz="1100">
              <a:latin typeface="Arial"/>
            </a:defRPr>
          </a:lvl9pPr>
        </a:lstStyle>
        <a:p xmlns:a="http://schemas.openxmlformats.org/drawingml/2006/main">
          <a:pPr marL="0" marR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B234C-0CBA-446A-AD5C-8A4C12C22993}" type="datetimeFigureOut">
              <a:rPr lang="en-CA" smtClean="0"/>
              <a:pPr/>
              <a:t>10/02/2012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9B624B-E2DA-462F-BDC9-B754A089172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913181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2984892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US" dirty="0" smtClean="0"/>
              <a:t>East</a:t>
            </a:r>
            <a:r>
              <a:rPr lang="en-US" baseline="0" dirty="0" smtClean="0"/>
              <a:t> Asians made up the largest proportion of 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tier immigrant applicants to university (about one-quarter)</a:t>
            </a:r>
          </a:p>
          <a:p>
            <a:pPr lvl="0">
              <a:buFont typeface="Arial" pitchFamily="34" charset="0"/>
              <a:buChar char="•"/>
            </a:pPr>
            <a:r>
              <a:rPr lang="en-US" baseline="0" dirty="0" smtClean="0"/>
              <a:t>East Asians made up a greater proportion of immigrant applicants from the GTA (35%)</a:t>
            </a:r>
          </a:p>
          <a:p>
            <a:pPr lvl="0">
              <a:buFont typeface="Arial" pitchFamily="34" charset="0"/>
              <a:buChar char="•"/>
            </a:pPr>
            <a:r>
              <a:rPr lang="en-US" baseline="0" dirty="0" smtClean="0"/>
              <a:t>GTA immigrant applicants to university much more likely to be South Asian than those from 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tier cities</a:t>
            </a:r>
          </a:p>
          <a:p>
            <a:pPr lvl="0">
              <a:buFont typeface="Arial" pitchFamily="34" charset="0"/>
              <a:buChar char="•"/>
            </a:pPr>
            <a:r>
              <a:rPr lang="en-US" baseline="0" dirty="0" smtClean="0"/>
              <a:t>One in 10 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tier city university applicants was Arab, compared to only 3% of GTA immigrant applicants</a:t>
            </a:r>
          </a:p>
          <a:p>
            <a:pPr lvl="0">
              <a:buFont typeface="Arial" pitchFamily="34" charset="0"/>
              <a:buNone/>
            </a:pPr>
            <a:r>
              <a:rPr lang="en-US" baseline="0" dirty="0" smtClean="0"/>
              <a:t>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Most college applicants are commuters,</a:t>
            </a:r>
            <a:r>
              <a:rPr lang="en-US" baseline="0" dirty="0" smtClean="0"/>
              <a:t> whether immigrant or not</a:t>
            </a:r>
            <a:r>
              <a:rPr lang="en-CA" baseline="0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Immigrant</a:t>
            </a:r>
            <a:r>
              <a:rPr lang="en-US" baseline="0" dirty="0" smtClean="0"/>
              <a:t> college applicants less likely to be working, more unemployed or not in the </a:t>
            </a:r>
            <a:r>
              <a:rPr lang="en-US" baseline="0" dirty="0" err="1" smtClean="0"/>
              <a:t>labour</a:t>
            </a:r>
            <a:r>
              <a:rPr lang="en-US" baseline="0" dirty="0" smtClean="0"/>
              <a:t> force, especially from 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tier cities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Immigrant</a:t>
            </a:r>
            <a:r>
              <a:rPr lang="en-US" baseline="0" dirty="0" smtClean="0"/>
              <a:t> university applicants also less likely to be working, and likely to be more unemployed or not in the </a:t>
            </a:r>
            <a:r>
              <a:rPr lang="en-US" baseline="0" dirty="0" err="1" smtClean="0"/>
              <a:t>labour</a:t>
            </a:r>
            <a:r>
              <a:rPr lang="en-US" baseline="0" dirty="0" smtClean="0"/>
              <a:t> force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16</a:t>
            </a:fld>
            <a:endParaRPr lang="en-C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More likely to have averages of 90% or higher (2nd/3rd  tier and GTA)</a:t>
            </a:r>
            <a:endParaRPr lang="en-CA" sz="1200" dirty="0" smtClean="0"/>
          </a:p>
          <a:p>
            <a:pPr>
              <a:buFont typeface="Arial" pitchFamily="34" charset="0"/>
              <a:buChar char="•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21523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Same for university (2nd/3rd  tier and GTA)</a:t>
            </a:r>
            <a:endParaRPr lang="en-CA" sz="1200" dirty="0" smtClean="0"/>
          </a:p>
          <a:p>
            <a:pPr>
              <a:buFont typeface="Arial" pitchFamily="34" charset="0"/>
              <a:buChar char="•"/>
            </a:pP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21523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Less likely to be direct entry, more likely to have former PSE (especially 2nd/3rd tier)</a:t>
            </a:r>
            <a:endParaRPr lang="en-CA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Also for university, but far fewer</a:t>
            </a:r>
            <a:r>
              <a:rPr lang="en-US" sz="1200" baseline="0" dirty="0" smtClean="0"/>
              <a:t> </a:t>
            </a:r>
            <a:r>
              <a:rPr lang="en-US" sz="1200" dirty="0" smtClean="0"/>
              <a:t>former PSE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20</a:t>
            </a:fld>
            <a:endParaRPr lang="en-C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rtl="0">
              <a:buFont typeface="Arial" pitchFamily="34" charset="0"/>
              <a:buChar char="•"/>
            </a:pPr>
            <a:r>
              <a:rPr lang="en-US" sz="1200" dirty="0" smtClean="0"/>
              <a:t>2nd/3rd tier college more likely to be First Gen (no difference for  GTA college applicants) </a:t>
            </a:r>
            <a:endParaRPr lang="en-CA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University less likely than non-immigrants to be First Gen (especially GTA)</a:t>
            </a:r>
            <a:endParaRPr lang="en-CA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29848922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dirty="0" smtClean="0"/>
              <a:t>Higher educational aspirations, especially 2nd/3rd tier</a:t>
            </a:r>
            <a:endParaRPr lang="en-CA" sz="1200" dirty="0" smtClean="0"/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Non-Immigrants from 2</a:t>
            </a:r>
            <a:r>
              <a:rPr lang="en-CA" baseline="30000" dirty="0" smtClean="0"/>
              <a:t>nd</a:t>
            </a:r>
            <a:r>
              <a:rPr lang="en-CA" dirty="0" smtClean="0"/>
              <a:t>/3</a:t>
            </a:r>
            <a:r>
              <a:rPr lang="en-CA" baseline="30000" dirty="0" smtClean="0"/>
              <a:t>rd</a:t>
            </a:r>
            <a:r>
              <a:rPr lang="en-CA" dirty="0" smtClean="0"/>
              <a:t> tier cities</a:t>
            </a:r>
            <a:r>
              <a:rPr lang="en-CA" baseline="0" dirty="0" smtClean="0"/>
              <a:t> </a:t>
            </a:r>
            <a:r>
              <a:rPr lang="en-CA" dirty="0" smtClean="0"/>
              <a:t>more</a:t>
            </a:r>
            <a:r>
              <a:rPr lang="en-CA" baseline="0" dirty="0" smtClean="0"/>
              <a:t> likely to consider college diploma as ultimate credential</a:t>
            </a:r>
            <a:endParaRPr lang="en-CA" dirty="0" smtClean="0"/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Immigrants more likely to see</a:t>
            </a:r>
            <a:r>
              <a:rPr lang="en-CA" baseline="0" dirty="0" smtClean="0"/>
              <a:t> </a:t>
            </a:r>
            <a:r>
              <a:rPr lang="en-CA" dirty="0" smtClean="0"/>
              <a:t>college as a stepping stone to university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Confirms other research about higher educational aspirations of immigrants</a:t>
            </a:r>
            <a:endParaRPr lang="en-CA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3215236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CA" dirty="0" smtClean="0"/>
              <a:t>Among university applicants from 2</a:t>
            </a:r>
            <a:r>
              <a:rPr lang="en-CA" baseline="30000" dirty="0" smtClean="0"/>
              <a:t>nd</a:t>
            </a:r>
            <a:r>
              <a:rPr lang="en-CA" dirty="0" smtClean="0"/>
              <a:t>/3</a:t>
            </a:r>
            <a:r>
              <a:rPr lang="en-CA" baseline="30000" dirty="0" smtClean="0"/>
              <a:t>rd</a:t>
            </a:r>
            <a:r>
              <a:rPr lang="en-CA" baseline="0" dirty="0" smtClean="0"/>
              <a:t> tier cities, </a:t>
            </a:r>
            <a:r>
              <a:rPr lang="en-CA" dirty="0" smtClean="0"/>
              <a:t>non-immigrants more likely to consider a BA as their highest level of education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Immigrants</a:t>
            </a:r>
            <a:r>
              <a:rPr lang="en-US" baseline="0" dirty="0" smtClean="0"/>
              <a:t> more likely to pursue medical degrees, less interested in teaching</a:t>
            </a:r>
            <a:endParaRPr lang="en-CA" dirty="0" smtClean="0"/>
          </a:p>
          <a:p>
            <a:endParaRPr lang="en-CA" dirty="0" smtClean="0"/>
          </a:p>
          <a:p>
            <a:r>
              <a:rPr lang="en-CA" dirty="0" smtClean="0"/>
              <a:t>Numbers are close in</a:t>
            </a:r>
            <a:r>
              <a:rPr lang="en-CA" baseline="0" dirty="0" smtClean="0"/>
              <a:t> the Master’s degree category, but more immigrants ultimately intend to pursue a PhD than non-immigrants.</a:t>
            </a:r>
          </a:p>
          <a:p>
            <a:endParaRPr lang="en-CA" baseline="0" dirty="0" smtClean="0"/>
          </a:p>
          <a:p>
            <a:r>
              <a:rPr lang="en-CA" baseline="0" dirty="0" smtClean="0"/>
              <a:t>More immigrants intend to pursue medical degrees.</a:t>
            </a:r>
          </a:p>
          <a:p>
            <a:endParaRPr lang="en-CA" baseline="0" dirty="0" smtClean="0"/>
          </a:p>
          <a:p>
            <a:r>
              <a:rPr lang="en-CA" baseline="0" dirty="0" smtClean="0"/>
              <a:t>More immigrants in each type of city intend to pursue an MBA (although we see slightly more overall interest in MBAs in the GTA)</a:t>
            </a:r>
          </a:p>
          <a:p>
            <a:endParaRPr lang="en-CA" baseline="0" dirty="0" smtClean="0"/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xmlns="" val="308930102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Friends and current students most popular sources of word of mouth information for all groups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Immigrant college applicants from 2</a:t>
            </a:r>
            <a:r>
              <a:rPr lang="en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3</a:t>
            </a:r>
            <a:r>
              <a:rPr lang="en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tier cities much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ess reliant on family recommendations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 non- immigrants 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– consistent with first-generation status, parental aspirations for university rather than college?</a:t>
            </a:r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26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28601828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CA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Word</a:t>
            </a:r>
            <a:r>
              <a:rPr lang="en-CA" sz="1200" b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mouth much more important to university than college applicants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Friends and current students two most popular sources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Immigrant university applicants from 2</a:t>
            </a:r>
            <a:r>
              <a:rPr lang="en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/3</a:t>
            </a:r>
            <a:r>
              <a:rPr lang="en-CA" sz="1200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rd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tier rely</a:t>
            </a:r>
            <a:r>
              <a:rPr lang="en-CA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more on friend and family recommendations than non-immigrants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27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302514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Ranked motivations for applying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are f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airly similar for immigrants and non-immigrants, regardless of locale, with career preparation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the number one reason to apply </a:t>
            </a:r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Compared to non-immigrants, immigrants less motivated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preparing for a c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areer, increasing knowledge and skills, meeting new people, and encouragement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parents </a:t>
            </a:r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CA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motivated by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improving social status, career advancement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Improving social status is particularly strong 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motivator for 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Visible Minority immigrant applicants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29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15546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Again similar motivations for immigrants and non-immigrants, regardless of locale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Immigrants less motivated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preparing for a c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areer, personal growth, and meeting new people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motivated by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post-graduate study, improving leadership skills, enhancing confidence, giving back to society, improving social status, and career advancement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Giving back to society particularly strong motivation for immigrants to 2</a:t>
            </a:r>
            <a:r>
              <a:rPr lang="en-CA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</a:t>
            </a:r>
            <a:r>
              <a:rPr lang="en-CA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tier cities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Just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with college applicants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mproving social status is particularly strong 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motivator for 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Visible Minority immigrant applicants</a:t>
            </a:r>
          </a:p>
          <a:p>
            <a:pPr>
              <a:buFont typeface="Arial" pitchFamily="34" charset="0"/>
              <a:buChar char="•"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non-visible minority immigrants, it is more important to those who live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en-CA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/3</a:t>
            </a:r>
            <a:r>
              <a:rPr lang="en-CA" sz="120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tier cities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than in the </a:t>
            </a: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GTA</a:t>
            </a:r>
          </a:p>
          <a:p>
            <a:endParaRPr lang="en-CA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30</a:t>
            </a:fld>
            <a:endParaRPr lang="en-CA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32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No</a:t>
            </a:r>
            <a:r>
              <a:rPr lang="en-US" baseline="0" dirty="0" smtClean="0"/>
              <a:t> significant differences by place (2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 tier cities vs. GTA)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Almost all academic factors more important to immigrant applicants than non-immigrant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Immigrant college applicants more influenced by institutional reputation, guidebook rankings, library holdings, high-profile research, undergrad research opportunities, high admission averages </a:t>
            </a:r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Visible minority immigrant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applicants placed even greater importance on high admission averages, research opportunities and special programs for academically gifted students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33</a:t>
            </a:fld>
            <a:endParaRPr lang="en-CA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No</a:t>
            </a:r>
            <a:r>
              <a:rPr lang="en-US" baseline="0" dirty="0" smtClean="0"/>
              <a:t> significant differences by place (2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 tier cities vs. GTA)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Almost all academic factors significantly more important to immigrant applicants than non-immigrant (only exceptions are program reputation and faculty quality)</a:t>
            </a:r>
          </a:p>
          <a:p>
            <a:pPr>
              <a:buFont typeface="Arial" pitchFamily="34" charset="0"/>
              <a:buChar char="•"/>
            </a:pP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Visible minority immigrants even more influenced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by h</a:t>
            </a:r>
            <a:r>
              <a:rPr lang="en-CA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igh</a:t>
            </a:r>
            <a:r>
              <a:rPr lang="en-CA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admission averages</a:t>
            </a:r>
          </a:p>
          <a:p>
            <a:pPr>
              <a:buFont typeface="Arial" pitchFamily="34" charset="0"/>
              <a:buNone/>
            </a:pP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34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57219146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outcome factors more important to immigrant college applicants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 non-immigrants</a:t>
            </a:r>
          </a:p>
          <a:p>
            <a:pPr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Significant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differences noted for professional accreditation, post-graduate study options, credit transfer, opportunities for student leadership and international exchanges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35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572191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Again most outcome factors significantly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 important to immigrant university applicants than non-immigrants, particularly employment outcomes,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post-graduate study options, co-ops, professional accreditation, opportunities for student leadership, industry connections, and credit transfer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36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5721914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No</a:t>
            </a:r>
            <a:r>
              <a:rPr lang="en-US" baseline="0" dirty="0" smtClean="0"/>
              <a:t> significant differences by place (2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 tier cities vs. GTA)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Immigrant</a:t>
            </a:r>
            <a:r>
              <a:rPr lang="en-US" baseline="0" dirty="0" smtClean="0"/>
              <a:t> college applicants much more influenced in selection of first-choice school by bursaries and scholarships, and by flexible course delivery</a:t>
            </a:r>
          </a:p>
          <a:p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Child care was a negative factor for non-immigrant applicants in selecting their first-choice college, but neutral for immigrant applicants</a:t>
            </a:r>
          </a:p>
          <a:p>
            <a:r>
              <a:rPr lang="en-US" baseline="0" dirty="0" smtClean="0"/>
              <a:t>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37</a:t>
            </a:fld>
            <a:endParaRPr lang="en-CA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dirty="0" smtClean="0"/>
              <a:t>No</a:t>
            </a:r>
            <a:r>
              <a:rPr lang="en-US" baseline="0" dirty="0" smtClean="0"/>
              <a:t> significant differences by place (2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 tier cities vs. GTA)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Immigrant</a:t>
            </a:r>
            <a:r>
              <a:rPr lang="en-US" baseline="0" dirty="0" smtClean="0"/>
              <a:t> university applicants more influenced by part-time job opportunities, bursaries and flexible course delivery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Child care was not a motivating factor for either immigrants and non-immigrants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38</a:t>
            </a:fld>
            <a:endParaRPr lang="en-CA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None/>
            </a:pPr>
            <a:r>
              <a:rPr lang="en-US" dirty="0" smtClean="0"/>
              <a:t>Several </a:t>
            </a:r>
            <a:r>
              <a:rPr lang="en-US" baseline="0" dirty="0" smtClean="0"/>
              <a:t>nurturing factors more important to immigrant college applicants than non-immigrants, particularly faculty-student interaction, campus safety security and student evaluations of professors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39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57219146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Nurturing factors much less important to university applicants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40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5721914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iversity of student population has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much greater impact on i</a:t>
            </a: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mmigrant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applicants, especially those who are visible minority and from 2</a:t>
            </a:r>
            <a:r>
              <a:rPr lang="en-CA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/3</a:t>
            </a:r>
            <a:r>
              <a:rPr lang="en-CA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tier cities</a:t>
            </a:r>
            <a:endParaRPr lang="en-CA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Immigrant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college applicants a</a:t>
            </a: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lso more attracted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than non-immigrants to </a:t>
            </a: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institutions with established history,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l</a:t>
            </a: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arge student populations, athletic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teams, and campus residences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Less influenced by campus attractiveness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institution as parents not a motivating factor for either immigrants or non-immigrants</a:t>
            </a:r>
            <a:endParaRPr lang="en-CA" sz="1200" b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Wingdings"/>
              <a:buChar char="Ø"/>
            </a:pPr>
            <a:endParaRPr lang="en-CA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41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47704262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Immigrant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applicants to university l</a:t>
            </a:r>
            <a:r>
              <a:rPr lang="en-US" sz="1200" b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ess</a:t>
            </a:r>
            <a:r>
              <a:rPr lang="en-US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influenced by campus attractiveness and by campus residences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200" b="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Student diversity more important, particularly for visible minority immigrants and those from 2</a:t>
            </a:r>
            <a:r>
              <a:rPr lang="en-CA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/3</a:t>
            </a:r>
            <a:r>
              <a:rPr lang="en-CA" sz="1200" b="0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rd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tier cities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Also more attracted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by large p</a:t>
            </a:r>
            <a:r>
              <a:rPr lang="en-CA" sz="12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opulations </a:t>
            </a:r>
            <a:r>
              <a:rPr lang="en-CA" sz="12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campus residences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42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Important to</a:t>
            </a:r>
            <a:r>
              <a:rPr lang="en-US" baseline="0" dirty="0" smtClean="0"/>
              <a:t> keep in mind that college results can be generalized – random sample of all Ontario college applicants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University results reflect findings from applicants to 6 universities only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Waterloo effect? (e.g. gender, program)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Only 13% of</a:t>
            </a:r>
            <a:r>
              <a:rPr lang="en-US" baseline="0" dirty="0" smtClean="0"/>
              <a:t> </a:t>
            </a:r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/3</a:t>
            </a:r>
            <a:r>
              <a:rPr lang="en-US" baseline="30000" dirty="0" smtClean="0"/>
              <a:t>rd</a:t>
            </a:r>
            <a:r>
              <a:rPr lang="en-US" dirty="0" smtClean="0"/>
              <a:t> college applicants are immigrant (13%),</a:t>
            </a:r>
            <a:r>
              <a:rPr lang="en-US" baseline="0" dirty="0" smtClean="0"/>
              <a:t> compared to 36% of GTA </a:t>
            </a:r>
            <a:r>
              <a:rPr lang="en-US" dirty="0" smtClean="0"/>
              <a:t>college applicants</a:t>
            </a:r>
          </a:p>
          <a:p>
            <a:r>
              <a:rPr lang="en-US" dirty="0" smtClean="0"/>
              <a:t>Similar distribution</a:t>
            </a:r>
            <a:r>
              <a:rPr lang="en-US" baseline="0" dirty="0" smtClean="0"/>
              <a:t> among university applicants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- About half of all</a:t>
            </a:r>
            <a:r>
              <a:rPr lang="en-CA" baseline="0" dirty="0" smtClean="0"/>
              <a:t> immigrant PSE a</a:t>
            </a:r>
            <a:r>
              <a:rPr lang="en-CA" dirty="0" smtClean="0"/>
              <a:t>pplicants have</a:t>
            </a:r>
            <a:r>
              <a:rPr lang="en-CA" baseline="0" dirty="0" smtClean="0"/>
              <a:t> been in Canada about 10 years</a:t>
            </a:r>
          </a:p>
          <a:p>
            <a:pPr>
              <a:buFontTx/>
              <a:buChar char="-"/>
            </a:pPr>
            <a:r>
              <a:rPr lang="en-CA" dirty="0" smtClean="0"/>
              <a:t>Slightly more newcomer college applicants</a:t>
            </a:r>
            <a:r>
              <a:rPr lang="en-CA" baseline="0" dirty="0" smtClean="0"/>
              <a:t> from the GTA than 2</a:t>
            </a:r>
            <a:r>
              <a:rPr lang="en-CA" baseline="30000" dirty="0" smtClean="0"/>
              <a:t>nd</a:t>
            </a:r>
            <a:r>
              <a:rPr lang="en-CA" baseline="0" dirty="0" smtClean="0"/>
              <a:t>/3</a:t>
            </a:r>
            <a:r>
              <a:rPr lang="en-CA" baseline="30000" dirty="0" smtClean="0"/>
              <a:t>rd</a:t>
            </a:r>
            <a:r>
              <a:rPr lang="en-CA" baseline="0" dirty="0" smtClean="0"/>
              <a:t> tier cities, similar proportions of newcomers among university applicants 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Derived variable from Q “</a:t>
            </a:r>
            <a:r>
              <a:rPr lang="en-US" sz="1200" dirty="0" smtClean="0"/>
              <a:t>To which racial or cultural group do you belong?”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About</a:t>
            </a:r>
            <a:r>
              <a:rPr lang="en-US" baseline="0" dirty="0" smtClean="0"/>
              <a:t> three-quarters of i</a:t>
            </a:r>
            <a:r>
              <a:rPr lang="en-US" dirty="0" smtClean="0"/>
              <a:t>mmigrant college applicants from 2</a:t>
            </a:r>
            <a:r>
              <a:rPr lang="en-US" baseline="30000" dirty="0" smtClean="0"/>
              <a:t>nd</a:t>
            </a:r>
            <a:r>
              <a:rPr lang="en-US" dirty="0" smtClean="0"/>
              <a:t>/3</a:t>
            </a:r>
            <a:r>
              <a:rPr lang="en-US" baseline="30000" dirty="0" smtClean="0"/>
              <a:t>rd</a:t>
            </a:r>
            <a:r>
              <a:rPr lang="en-US" dirty="0" smtClean="0"/>
              <a:t> tier cities are visible minority,</a:t>
            </a:r>
            <a:r>
              <a:rPr lang="en-US" baseline="0" dirty="0" smtClean="0"/>
              <a:t> compared to 85% of GTA c</a:t>
            </a:r>
            <a:r>
              <a:rPr lang="en-US" dirty="0" smtClean="0"/>
              <a:t>ollege applicants</a:t>
            </a:r>
          </a:p>
          <a:p>
            <a:pPr>
              <a:buFont typeface="Arial" pitchFamily="34" charset="0"/>
              <a:buChar char="•"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9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Similar</a:t>
            </a:r>
            <a:r>
              <a:rPr lang="en-US" baseline="0" dirty="0" smtClean="0"/>
              <a:t> for university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Slightly more than three-quarters of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/3</a:t>
            </a:r>
            <a:r>
              <a:rPr lang="en-US" baseline="30000" dirty="0" smtClean="0"/>
              <a:t>rd</a:t>
            </a:r>
            <a:r>
              <a:rPr lang="en-US" baseline="0" dirty="0" smtClean="0"/>
              <a:t> tier city immigrants who applied to the 6 universities in the sample were visible minority, compared to 90% from the GTA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10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008483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en-CA" sz="2000" dirty="0" smtClean="0"/>
              <a:t>East Asian (</a:t>
            </a:r>
            <a:r>
              <a:rPr lang="en-US" sz="1600" dirty="0" smtClean="0"/>
              <a:t>Chinese, Japanese, Korean) – mainly Chinese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/>
              <a:t>Other Asian - West Asian and Southeast Asian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sz="1600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/>
              <a:t>One-quarter of 2</a:t>
            </a:r>
            <a:r>
              <a:rPr lang="en-US" sz="1600" baseline="30000" dirty="0" smtClean="0"/>
              <a:t>nd</a:t>
            </a:r>
            <a:r>
              <a:rPr lang="en-US" sz="1600" dirty="0" smtClean="0"/>
              <a:t>/3</a:t>
            </a:r>
            <a:r>
              <a:rPr lang="en-US" sz="1600" baseline="30000" dirty="0" smtClean="0"/>
              <a:t>rd</a:t>
            </a:r>
            <a:r>
              <a:rPr lang="en-US" sz="1600" dirty="0" smtClean="0"/>
              <a:t> tier immigrant applicants to college are black compared to 15% of</a:t>
            </a:r>
            <a:r>
              <a:rPr lang="en-US" sz="1600" baseline="0" dirty="0" smtClean="0"/>
              <a:t> GTA immigrants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dirty="0" smtClean="0"/>
              <a:t>Black applicants from </a:t>
            </a:r>
            <a:r>
              <a:rPr lang="en-US" sz="1600" baseline="0" dirty="0" smtClean="0"/>
              <a:t>the GTA are as likely to be non-immigrant as immigrant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600" baseline="0" dirty="0" smtClean="0"/>
              <a:t>South Asians make up the largest proportion of immigrant college applicants from the GTA </a:t>
            </a:r>
            <a:endParaRPr lang="en-CA" sz="16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9B624B-E2DA-462F-BDC9-B754A0891725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8001000" cy="838200"/>
          </a:xfrm>
          <a:prstGeom prst="rect">
            <a:avLst/>
          </a:prstGeom>
        </p:spPr>
        <p:txBody>
          <a:bodyPr/>
          <a:lstStyle>
            <a:lvl1pPr algn="l">
              <a:defRPr sz="48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CA" noProof="0" dirty="0" smtClean="0"/>
              <a:t>Click to edit Master title style</a:t>
            </a:r>
            <a:endParaRPr lang="en-CA" noProof="0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 hasCustomPrompt="1"/>
          </p:nvPr>
        </p:nvSpPr>
        <p:spPr>
          <a:xfrm>
            <a:off x="990600" y="3352800"/>
            <a:ext cx="8001000" cy="457200"/>
          </a:xfrm>
          <a:prstGeom prst="rect">
            <a:avLst/>
          </a:prstGeom>
        </p:spPr>
        <p:txBody>
          <a:bodyPr/>
          <a:lstStyle>
            <a:lvl1pPr algn="l">
              <a:buNone/>
              <a:defRPr sz="24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noProof="0" dirty="0" smtClean="0"/>
              <a:t>Click to edit Master subtitle style</a:t>
            </a:r>
            <a:endParaRPr lang="en-CA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990600" y="4876800"/>
            <a:ext cx="8001000" cy="304800"/>
          </a:xfrm>
          <a:prstGeom prst="rect">
            <a:avLst/>
          </a:prstGeom>
        </p:spPr>
        <p:txBody>
          <a:bodyPr/>
          <a:lstStyle>
            <a:lvl1pPr algn="l">
              <a:buNone/>
              <a:defRPr sz="11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sz="11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Click to Insert Date</a:t>
            </a:r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9351-E780-4AAF-8D79-9C370E5DB990}" type="datetimeFigureOut">
              <a:rPr lang="en-CA" smtClean="0"/>
              <a:pPr/>
              <a:t>10/02/2012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ACD2FD-8635-48E6-A8A1-4CBA6769E1F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347696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9351-E780-4AAF-8D79-9C370E5DB990}" type="datetimeFigureOut">
              <a:rPr lang="en-CA" smtClean="0"/>
              <a:pPr/>
              <a:t>10/02/2012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ACD2FD-8635-48E6-A8A1-4CBA6769E1F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17587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0C69351-E780-4AAF-8D79-9C370E5DB990}" type="datetimeFigureOut">
              <a:rPr lang="en-CA" smtClean="0"/>
              <a:pPr/>
              <a:t>10/02/2012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ACD2FD-8635-48E6-A8A1-4CBA6769E1FD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990802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CA" noProof="0" dirty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114800"/>
          </a:xfrm>
        </p:spPr>
        <p:txBody>
          <a:bodyPr/>
          <a:lstStyle/>
          <a:p>
            <a:pPr lvl="0"/>
            <a:r>
              <a:rPr lang="en-CA" noProof="0" dirty="0" smtClean="0"/>
              <a:t>Click to edit Master text styles</a:t>
            </a:r>
          </a:p>
          <a:p>
            <a:pPr lvl="1"/>
            <a:r>
              <a:rPr lang="en-CA" noProof="0" dirty="0" smtClean="0"/>
              <a:t>Second level</a:t>
            </a:r>
          </a:p>
          <a:p>
            <a:pPr lvl="2"/>
            <a:r>
              <a:rPr lang="en-CA" noProof="0" dirty="0" smtClean="0"/>
              <a:t>Third level</a:t>
            </a:r>
          </a:p>
          <a:p>
            <a:pPr lvl="3"/>
            <a:r>
              <a:rPr lang="en-CA" noProof="0" dirty="0" smtClean="0"/>
              <a:t>Fourth level</a:t>
            </a:r>
          </a:p>
          <a:p>
            <a:pPr lvl="4"/>
            <a:r>
              <a:rPr lang="en-CA" noProof="0" dirty="0" smtClean="0"/>
              <a:t>Fifth level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noProof="0" dirty="0" smtClean="0"/>
              <a:t>Click to edit Master title style</a:t>
            </a:r>
            <a:endParaRPr lang="en-CA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noProof="0" dirty="0" smtClean="0"/>
              <a:t>Click to edit Master text styles</a:t>
            </a:r>
          </a:p>
          <a:p>
            <a:pPr lvl="1"/>
            <a:r>
              <a:rPr lang="en-CA" noProof="0" dirty="0" smtClean="0"/>
              <a:t>Second level</a:t>
            </a:r>
          </a:p>
          <a:p>
            <a:pPr lvl="2"/>
            <a:r>
              <a:rPr lang="en-CA" noProof="0" dirty="0" smtClean="0"/>
              <a:t>Third level</a:t>
            </a:r>
          </a:p>
          <a:p>
            <a:pPr lvl="3"/>
            <a:r>
              <a:rPr lang="en-CA" noProof="0" dirty="0" smtClean="0"/>
              <a:t>Fourth level</a:t>
            </a:r>
          </a:p>
          <a:p>
            <a:pPr lvl="4"/>
            <a:r>
              <a:rPr lang="en-CA" noProof="0" dirty="0" smtClean="0"/>
              <a:t>Fifth level</a:t>
            </a:r>
            <a:endParaRPr lang="en-CA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noProof="0" dirty="0" smtClean="0"/>
              <a:t>Click to edit Master text styles</a:t>
            </a:r>
          </a:p>
          <a:p>
            <a:pPr lvl="1"/>
            <a:r>
              <a:rPr lang="en-CA" noProof="0" dirty="0" smtClean="0"/>
              <a:t>Second level</a:t>
            </a:r>
          </a:p>
          <a:p>
            <a:pPr lvl="2"/>
            <a:r>
              <a:rPr lang="en-CA" noProof="0" dirty="0" smtClean="0"/>
              <a:t>Third level</a:t>
            </a:r>
          </a:p>
          <a:p>
            <a:pPr lvl="3"/>
            <a:r>
              <a:rPr lang="en-CA" noProof="0" dirty="0" smtClean="0"/>
              <a:t>Fourth level</a:t>
            </a:r>
          </a:p>
          <a:p>
            <a:pPr lvl="4"/>
            <a:r>
              <a:rPr lang="en-CA" noProof="0" dirty="0" smtClean="0"/>
              <a:t>Fifth level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noProof="0" dirty="0" smtClean="0"/>
              <a:t>Click to edit Master title style</a:t>
            </a:r>
            <a:endParaRPr lang="en-CA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 descr="title_page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-17463" y="0"/>
            <a:ext cx="9161463" cy="686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3962400" y="6400800"/>
            <a:ext cx="3430588" cy="320675"/>
          </a:xfrm>
          <a:prstGeom prst="rect">
            <a:avLst/>
          </a:prstGeom>
        </p:spPr>
        <p:txBody>
          <a:bodyPr/>
          <a:lstStyle/>
          <a:p>
            <a:pPr algn="l"/>
            <a:endParaRPr lang="en-CA" sz="1100" dirty="0">
              <a:solidFill>
                <a:srgbClr val="C6D9F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7543800" y="6400800"/>
            <a:ext cx="1143000" cy="320675"/>
          </a:xfrm>
          <a:prstGeom prst="rect">
            <a:avLst/>
          </a:prstGeom>
        </p:spPr>
        <p:txBody>
          <a:bodyPr/>
          <a:lstStyle/>
          <a:p>
            <a:pPr algn="r"/>
            <a:fld id="{D65AF3B7-5F92-4184-B5C6-525758DDDB61}" type="slidenum">
              <a:rPr lang="en-US" sz="1100">
                <a:solidFill>
                  <a:srgbClr val="A6A6A6"/>
                </a:solidFill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100">
              <a:solidFill>
                <a:srgbClr val="A6A6A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67627" y="6134987"/>
            <a:ext cx="2265740" cy="71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8" r:id="rId2"/>
    <p:sldLayoutId id="2147483700" r:id="rId3"/>
    <p:sldLayoutId id="2147483701" r:id="rId4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5943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8153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685800" y="6096000"/>
            <a:ext cx="5334000" cy="625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defRPr sz="1400">
                <a:solidFill>
                  <a:srgbClr val="898989"/>
                </a:solidFill>
                <a:latin typeface="Lucida Sans" pitchFamily="34" charset="0"/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Copyright ©2008 Academica Group Inc.</a:t>
            </a:r>
            <a:endParaRPr lang="en-CA">
              <a:solidFill>
                <a:schemeClr val="bg1"/>
              </a:solidFill>
            </a:endParaRPr>
          </a:p>
          <a:p>
            <a:endParaRPr lang="en-CA"/>
          </a:p>
        </p:txBody>
      </p:sp>
      <p:pic>
        <p:nvPicPr>
          <p:cNvPr id="2054" name="Picture 4" descr="second_page2.png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543800" y="6400800"/>
            <a:ext cx="1143000" cy="320675"/>
          </a:xfrm>
          <a:prstGeom prst="rect">
            <a:avLst/>
          </a:prstGeom>
        </p:spPr>
        <p:txBody>
          <a:bodyPr/>
          <a:lstStyle/>
          <a:p>
            <a:pPr algn="r"/>
            <a:fld id="{89A42037-EF68-4C0A-BDE8-10B341D8ED6A}" type="slidenum">
              <a:rPr lang="en-US" sz="1100">
                <a:solidFill>
                  <a:srgbClr val="A6A6A6"/>
                </a:solidFill>
                <a:latin typeface="Arial" pitchFamily="34" charset="0"/>
                <a:cs typeface="Arial" pitchFamily="34" charset="0"/>
              </a:rPr>
              <a:pPr algn="r"/>
              <a:t>‹#›</a:t>
            </a:fld>
            <a:endParaRPr lang="en-US" sz="1100" dirty="0">
              <a:solidFill>
                <a:srgbClr val="A6A6A6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913" y="6111829"/>
            <a:ext cx="2438400" cy="738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hyperlink" Target="mailto:peggy@academicagroup.com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548680"/>
            <a:ext cx="7772400" cy="2664296"/>
          </a:xfrm>
        </p:spPr>
        <p:txBody>
          <a:bodyPr/>
          <a:lstStyle/>
          <a:p>
            <a:r>
              <a:rPr lang="en-CA" sz="4800" dirty="0" smtClean="0">
                <a:solidFill>
                  <a:schemeClr val="bg1"/>
                </a:solidFill>
              </a:rPr>
              <a:t>Welcoming Communities </a:t>
            </a:r>
            <a:r>
              <a:rPr lang="en-CA" sz="4800" dirty="0">
                <a:solidFill>
                  <a:schemeClr val="bg1"/>
                </a:solidFill>
              </a:rPr>
              <a:t>Initiative</a:t>
            </a:r>
            <a:r>
              <a:rPr lang="en-CA" dirty="0">
                <a:solidFill>
                  <a:schemeClr val="bg1"/>
                </a:solidFill>
              </a:rPr>
              <a:t/>
            </a:r>
            <a:br>
              <a:rPr lang="en-CA" dirty="0">
                <a:solidFill>
                  <a:schemeClr val="bg1"/>
                </a:solidFill>
              </a:rPr>
            </a:br>
            <a:r>
              <a:rPr lang="en-CA" sz="3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Immigrant and Visible Minority Applicants to PSE</a:t>
            </a:r>
            <a:endParaRPr lang="en-CA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sz="2400" dirty="0" smtClean="0">
              <a:solidFill>
                <a:schemeClr val="bg1"/>
              </a:solidFill>
            </a:endParaRPr>
          </a:p>
          <a:p>
            <a:r>
              <a:rPr lang="en-CA" sz="2400" dirty="0" smtClean="0">
                <a:solidFill>
                  <a:schemeClr val="bg1"/>
                </a:solidFill>
              </a:rPr>
              <a:t>November 17, 2011</a:t>
            </a:r>
          </a:p>
          <a:p>
            <a:r>
              <a:rPr lang="en-CA" sz="2400" dirty="0" smtClean="0">
                <a:solidFill>
                  <a:schemeClr val="bg1"/>
                </a:solidFill>
              </a:rPr>
              <a:t>Presented by </a:t>
            </a:r>
          </a:p>
          <a:p>
            <a:r>
              <a:rPr lang="en-CA" sz="2400" dirty="0" smtClean="0">
                <a:solidFill>
                  <a:schemeClr val="bg1"/>
                </a:solidFill>
              </a:rPr>
              <a:t>Peggy Sattler, Academica Group</a:t>
            </a:r>
            <a:endParaRPr lang="en-C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02891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Visible Minority Status - University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Ethnicity – College</a:t>
            </a:r>
            <a:endParaRPr lang="en-CA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90655239"/>
              </p:ext>
            </p:extLst>
          </p:nvPr>
        </p:nvGraphicFramePr>
        <p:xfrm>
          <a:off x="685800" y="1729721"/>
          <a:ext cx="8153400" cy="3366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748"/>
                <a:gridCol w="1112452"/>
                <a:gridCol w="1296144"/>
                <a:gridCol w="1340376"/>
                <a:gridCol w="1630680"/>
              </a:tblGrid>
              <a:tr h="308248">
                <a:tc rowSpan="2">
                  <a:txBody>
                    <a:bodyPr/>
                    <a:lstStyle/>
                    <a:p>
                      <a:pPr algn="ctr"/>
                      <a:endParaRPr lang="en-CA" dirty="0" smtClean="0"/>
                    </a:p>
                  </a:txBody>
                  <a:tcPr marL="195682" marR="19568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r>
                        <a:rPr lang="en-CA" sz="1400" baseline="30000" dirty="0" smtClean="0"/>
                        <a:t>nd</a:t>
                      </a:r>
                      <a:r>
                        <a:rPr lang="en-CA" sz="1400" dirty="0" smtClean="0"/>
                        <a:t>/3</a:t>
                      </a:r>
                      <a:r>
                        <a:rPr lang="en-CA" sz="1400" baseline="30000" dirty="0" smtClean="0"/>
                        <a:t>rd</a:t>
                      </a:r>
                      <a:r>
                        <a:rPr lang="en-CA" sz="1400" dirty="0" smtClean="0"/>
                        <a:t> Tier</a:t>
                      </a:r>
                      <a:endParaRPr lang="en-CA" sz="1400" dirty="0"/>
                    </a:p>
                  </a:txBody>
                  <a:tcPr marL="195682" marR="195682"/>
                </a:tc>
                <a:tc hMerge="1"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195682" marR="19568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GTA</a:t>
                      </a:r>
                      <a:endParaRPr lang="en-CA" sz="1400" dirty="0"/>
                    </a:p>
                  </a:txBody>
                  <a:tcPr marL="195682" marR="195682"/>
                </a:tc>
                <a:tc hMerge="1"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195682" marR="195682"/>
                </a:tc>
              </a:tr>
              <a:tr h="432048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Immigrant</a:t>
                      </a:r>
                      <a:endParaRPr lang="en-CA" sz="1100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Non-Immigrant</a:t>
                      </a:r>
                      <a:endParaRPr lang="en-CA" sz="1100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Immigrant</a:t>
                      </a:r>
                      <a:endParaRPr lang="en-CA" sz="1100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sz="1100" dirty="0" smtClean="0"/>
                        <a:t>Non-Immigrant</a:t>
                      </a:r>
                      <a:endParaRPr lang="en-CA" sz="1100" dirty="0"/>
                    </a:p>
                  </a:txBody>
                  <a:tcPr marL="195682" marR="195682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CA" dirty="0" smtClean="0"/>
                        <a:t>Black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24%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2%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15%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Latin American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US" dirty="0" smtClean="0"/>
                        <a:t>South Asian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CA" dirty="0" smtClean="0"/>
                        <a:t>Arab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9%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3%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60040">
                <a:tc>
                  <a:txBody>
                    <a:bodyPr/>
                    <a:lstStyle/>
                    <a:p>
                      <a:r>
                        <a:rPr lang="en-CA" dirty="0" smtClean="0"/>
                        <a:t>East Asian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8%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13%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en-CA" dirty="0" smtClean="0"/>
                        <a:t>Other Asian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7%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42880">
                <a:tc>
                  <a:txBody>
                    <a:bodyPr/>
                    <a:lstStyle/>
                    <a:p>
                      <a:r>
                        <a:rPr lang="en-US" dirty="0" smtClean="0"/>
                        <a:t>Filipino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4%</a:t>
                      </a:r>
                      <a:endParaRPr lang="en-CA" dirty="0"/>
                    </a:p>
                  </a:txBody>
                  <a:tcPr marL="195682" marR="195682"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 bwMode="auto">
          <a:xfrm>
            <a:off x="3563888" y="2420888"/>
            <a:ext cx="720080" cy="432048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5868144" y="3284984"/>
            <a:ext cx="792088" cy="36004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3568" y="4437112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endParaRPr lang="en-CA" sz="2000" dirty="0" smtClean="0">
              <a:ea typeface="MS PGothic" pitchFamily="34" charset="-128"/>
              <a:cs typeface="ＭＳ Ｐゴシック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CA" sz="2000" dirty="0" smtClean="0">
              <a:ea typeface="MS PGothic" pitchFamily="34" charset="-128"/>
              <a:cs typeface="ＭＳ Ｐゴシック" charset="0"/>
            </a:endParaRPr>
          </a:p>
          <a:p>
            <a:pPr marL="342900" indent="-342900" eaLnBrk="0" fontAlgn="base" hangingPunct="0">
              <a:spcBef>
                <a:spcPct val="20000"/>
              </a:spcBef>
              <a:spcAft>
                <a:spcPct val="0"/>
              </a:spcAft>
              <a:buChar char="•"/>
            </a:pPr>
            <a:endParaRPr lang="en-CA" sz="2000" dirty="0" smtClean="0">
              <a:ea typeface="MS PGothic" pitchFamily="34" charset="-128"/>
              <a:cs typeface="ＭＳ Ｐゴシック" charset="0"/>
            </a:endParaRP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/>
            <a:endParaRPr lang="en-CA" sz="2000" dirty="0"/>
          </a:p>
        </p:txBody>
      </p:sp>
    </p:spTree>
    <p:extLst>
      <p:ext uri="{BB962C8B-B14F-4D97-AF65-F5344CB8AC3E}">
        <p14:creationId xmlns="" xmlns:p14="http://schemas.microsoft.com/office/powerpoint/2010/main" val="3579776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Ethnicity – University</a:t>
            </a:r>
            <a:endParaRPr lang="en-CA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90655239"/>
              </p:ext>
            </p:extLst>
          </p:nvPr>
        </p:nvGraphicFramePr>
        <p:xfrm>
          <a:off x="683568" y="1988840"/>
          <a:ext cx="8153400" cy="3378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3748"/>
                <a:gridCol w="1112452"/>
                <a:gridCol w="1368152"/>
                <a:gridCol w="1268368"/>
                <a:gridCol w="1630680"/>
              </a:tblGrid>
              <a:tr h="308248">
                <a:tc rowSpan="2">
                  <a:txBody>
                    <a:bodyPr/>
                    <a:lstStyle/>
                    <a:p>
                      <a:pPr algn="ctr"/>
                      <a:endParaRPr lang="en-CA" dirty="0" smtClean="0"/>
                    </a:p>
                  </a:txBody>
                  <a:tcPr marL="195682" marR="19568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2</a:t>
                      </a:r>
                      <a:r>
                        <a:rPr lang="en-CA" sz="1400" baseline="30000" dirty="0" smtClean="0"/>
                        <a:t>nd</a:t>
                      </a:r>
                      <a:r>
                        <a:rPr lang="en-CA" sz="1400" dirty="0" smtClean="0"/>
                        <a:t>/3</a:t>
                      </a:r>
                      <a:r>
                        <a:rPr lang="en-CA" sz="1400" baseline="30000" dirty="0" smtClean="0"/>
                        <a:t>rd</a:t>
                      </a:r>
                      <a:r>
                        <a:rPr lang="en-CA" sz="1400" dirty="0" smtClean="0"/>
                        <a:t> Tier</a:t>
                      </a:r>
                      <a:endParaRPr lang="en-CA" sz="1400" dirty="0"/>
                    </a:p>
                  </a:txBody>
                  <a:tcPr marL="195682" marR="195682"/>
                </a:tc>
                <a:tc hMerge="1"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195682" marR="195682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GTA</a:t>
                      </a:r>
                      <a:endParaRPr lang="en-CA" sz="1400" dirty="0"/>
                    </a:p>
                  </a:txBody>
                  <a:tcPr marL="195682" marR="195682"/>
                </a:tc>
                <a:tc hMerge="1">
                  <a:txBody>
                    <a:bodyPr/>
                    <a:lstStyle/>
                    <a:p>
                      <a:endParaRPr lang="en-CA" sz="1100" dirty="0"/>
                    </a:p>
                  </a:txBody>
                  <a:tcPr marL="195682" marR="195682"/>
                </a:tc>
              </a:tr>
              <a:tr h="310911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Immigrant</a:t>
                      </a:r>
                      <a:endParaRPr lang="en-CA" sz="1100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Non-Immigrant</a:t>
                      </a:r>
                      <a:endParaRPr lang="en-CA" sz="1100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Immigrant</a:t>
                      </a:r>
                      <a:endParaRPr lang="en-CA" sz="1100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Non-Immigrant</a:t>
                      </a:r>
                      <a:endParaRPr lang="en-CA" sz="1100" dirty="0"/>
                    </a:p>
                  </a:txBody>
                  <a:tcPr marL="195682" marR="195682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CA" dirty="0" smtClean="0"/>
                        <a:t>East Asian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35%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dirty="0" smtClean="0"/>
                        <a:t>South Asian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CA" dirty="0" smtClean="0"/>
                        <a:t>Arab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282312">
                <a:tc>
                  <a:txBody>
                    <a:bodyPr/>
                    <a:lstStyle/>
                    <a:p>
                      <a:r>
                        <a:rPr lang="en-CA" dirty="0" smtClean="0"/>
                        <a:t>Other Asian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42880">
                <a:tc>
                  <a:txBody>
                    <a:bodyPr/>
                    <a:lstStyle/>
                    <a:p>
                      <a:r>
                        <a:rPr lang="en-US" dirty="0" smtClean="0"/>
                        <a:t>Latin American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42880">
                <a:tc>
                  <a:txBody>
                    <a:bodyPr/>
                    <a:lstStyle/>
                    <a:p>
                      <a:r>
                        <a:rPr lang="en-CA" dirty="0" smtClean="0"/>
                        <a:t>Black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6%</a:t>
                      </a:r>
                      <a:endParaRPr lang="en-CA" dirty="0"/>
                    </a:p>
                  </a:txBody>
                  <a:tcPr marL="195682" marR="195682"/>
                </a:tc>
              </a:tr>
              <a:tr h="342880">
                <a:tc>
                  <a:txBody>
                    <a:bodyPr/>
                    <a:lstStyle/>
                    <a:p>
                      <a:r>
                        <a:rPr lang="en-US" dirty="0" smtClean="0"/>
                        <a:t>Filipino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&gt;1%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CA" dirty="0"/>
                    </a:p>
                  </a:txBody>
                  <a:tcPr marL="195682" marR="19568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CA" dirty="0"/>
                    </a:p>
                  </a:txBody>
                  <a:tcPr marL="195682" marR="195682"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 bwMode="auto">
          <a:xfrm>
            <a:off x="6156176" y="3068960"/>
            <a:ext cx="792088" cy="36004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Oval 6"/>
          <p:cNvSpPr/>
          <p:nvPr/>
        </p:nvSpPr>
        <p:spPr bwMode="auto">
          <a:xfrm>
            <a:off x="3635896" y="3501008"/>
            <a:ext cx="720080" cy="36004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084168" y="2636912"/>
            <a:ext cx="792088" cy="360040"/>
          </a:xfrm>
          <a:prstGeom prst="ellips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79776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Commuting and Age</a:t>
            </a:r>
            <a:endParaRPr lang="en-US" sz="3600" dirty="0">
              <a:latin typeface="Calibri" pitchFamily="34" charset="0"/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77524902"/>
              </p:ext>
            </p:extLst>
          </p:nvPr>
        </p:nvGraphicFramePr>
        <p:xfrm>
          <a:off x="685800" y="1752600"/>
          <a:ext cx="8062664" cy="3404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Gender and Marital/Family Status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268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Employment – College</a:t>
            </a:r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itchFamily="34" charset="0"/>
              </a:rPr>
              <a:t>Employment – University</a:t>
            </a:r>
            <a:endParaRPr lang="en-C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Grade Averages – College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1375895"/>
              </p:ext>
            </p:extLst>
          </p:nvPr>
        </p:nvGraphicFramePr>
        <p:xfrm>
          <a:off x="683568" y="2132856"/>
          <a:ext cx="792088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152128"/>
                <a:gridCol w="1291640"/>
                <a:gridCol w="1444664"/>
                <a:gridCol w="1224136"/>
              </a:tblGrid>
              <a:tr h="149736">
                <a:tc rowSpan="2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r>
                        <a:rPr lang="en-CA" baseline="30000" dirty="0" smtClean="0"/>
                        <a:t>nd</a:t>
                      </a:r>
                      <a:r>
                        <a:rPr lang="en-CA" dirty="0" smtClean="0"/>
                        <a:t> /3</a:t>
                      </a:r>
                      <a:r>
                        <a:rPr lang="en-CA" baseline="30000" dirty="0" smtClean="0"/>
                        <a:t>rd</a:t>
                      </a:r>
                      <a:r>
                        <a:rPr lang="en-CA" dirty="0" smtClean="0"/>
                        <a:t> Tier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GTA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90%+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5%</a:t>
                      </a:r>
                      <a:endParaRPr lang="en-CA" dirty="0"/>
                    </a:p>
                  </a:txBody>
                  <a:tcPr/>
                </a:tc>
              </a:tr>
              <a:tr h="260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80%-89%</a:t>
                      </a:r>
                      <a:endParaRPr lang="en-C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32%</a:t>
                      </a:r>
                      <a:endParaRPr lang="en-CA" dirty="0"/>
                    </a:p>
                  </a:txBody>
                  <a:tcPr/>
                </a:tc>
              </a:tr>
              <a:tr h="26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70%-79%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47%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60-69%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 bwMode="auto">
          <a:xfrm>
            <a:off x="6300192" y="285293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707904" y="285293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668344" y="357301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932040" y="357301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97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Grade Averages – University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1375895"/>
              </p:ext>
            </p:extLst>
          </p:nvPr>
        </p:nvGraphicFramePr>
        <p:xfrm>
          <a:off x="683568" y="2132856"/>
          <a:ext cx="7920880" cy="2570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152128"/>
                <a:gridCol w="1291640"/>
                <a:gridCol w="1444664"/>
                <a:gridCol w="1224136"/>
              </a:tblGrid>
              <a:tr h="149736">
                <a:tc rowSpan="2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r>
                        <a:rPr lang="en-CA" baseline="30000" dirty="0" smtClean="0"/>
                        <a:t>nd</a:t>
                      </a:r>
                      <a:r>
                        <a:rPr lang="en-CA" dirty="0" smtClean="0"/>
                        <a:t> /3</a:t>
                      </a:r>
                      <a:r>
                        <a:rPr lang="en-CA" baseline="30000" dirty="0" smtClean="0"/>
                        <a:t>rd</a:t>
                      </a:r>
                      <a:r>
                        <a:rPr lang="en-CA" dirty="0" smtClean="0"/>
                        <a:t> Tier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GTA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90%+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23%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CA" dirty="0"/>
                    </a:p>
                  </a:txBody>
                  <a:tcPr/>
                </a:tc>
              </a:tr>
              <a:tr h="260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85%-89%</a:t>
                      </a:r>
                      <a:endParaRPr lang="en-C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26%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27%</a:t>
                      </a:r>
                      <a:endParaRPr lang="en-CA" dirty="0"/>
                    </a:p>
                  </a:txBody>
                  <a:tcPr/>
                </a:tc>
              </a:tr>
              <a:tr h="260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80%-84%</a:t>
                      </a:r>
                      <a:endParaRPr lang="en-CA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29%</a:t>
                      </a:r>
                      <a:endParaRPr lang="en-CA" dirty="0"/>
                    </a:p>
                  </a:txBody>
                  <a:tcPr/>
                </a:tc>
              </a:tr>
              <a:tr h="26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75%-79%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CA" dirty="0"/>
                    </a:p>
                  </a:txBody>
                  <a:tcPr/>
                </a:tc>
              </a:tr>
              <a:tr h="2687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&gt;75%</a:t>
                      </a:r>
                      <a:endParaRPr lang="en-C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9%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 bwMode="auto">
          <a:xfrm>
            <a:off x="4932040" y="357301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707904" y="285293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7668344" y="3645024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6300192" y="285293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97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Entry Type - College</a:t>
            </a:r>
            <a:endParaRPr lang="en-CA" sz="3600" dirty="0" smtClean="0">
              <a:latin typeface="Calibri" pitchFamily="34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Down Arrow 3"/>
          <p:cNvSpPr/>
          <p:nvPr/>
        </p:nvSpPr>
        <p:spPr bwMode="auto">
          <a:xfrm>
            <a:off x="3131840" y="2276872"/>
            <a:ext cx="288032" cy="648072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Academica Group</a:t>
            </a:r>
            <a:endParaRPr lang="en-US" sz="3600" dirty="0" smtClean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4750296" cy="4114800"/>
          </a:xfrm>
        </p:spPr>
        <p:txBody>
          <a:bodyPr numCol="1">
            <a:noAutofit/>
          </a:bodyPr>
          <a:lstStyle/>
          <a:p>
            <a:r>
              <a:rPr lang="en-CA" sz="2000" dirty="0" smtClean="0"/>
              <a:t>WCI partner organization </a:t>
            </a:r>
          </a:p>
          <a:p>
            <a:r>
              <a:rPr lang="en-CA" sz="2000" dirty="0" smtClean="0"/>
              <a:t>Research and consulting firm</a:t>
            </a:r>
          </a:p>
          <a:p>
            <a:r>
              <a:rPr lang="en-CA" sz="2000" dirty="0" smtClean="0"/>
              <a:t>15 years experience in higher education</a:t>
            </a:r>
          </a:p>
          <a:p>
            <a:r>
              <a:rPr lang="en-CA" sz="2000" dirty="0" smtClean="0"/>
              <a:t>Policy research, marketing, communications, and </a:t>
            </a:r>
            <a:r>
              <a:rPr lang="en-CA" sz="2000" dirty="0" err="1" smtClean="0"/>
              <a:t>enrollment</a:t>
            </a:r>
            <a:r>
              <a:rPr lang="en-CA" sz="2000" dirty="0" smtClean="0"/>
              <a:t> management expertise</a:t>
            </a:r>
          </a:p>
          <a:p>
            <a:r>
              <a:rPr lang="en-CA" sz="2000" dirty="0" smtClean="0"/>
              <a:t>Annual studies (UCAS, ADS, DNA, etc.) survey more than 300,000 PSE applicants annually (40+ institutions)</a:t>
            </a:r>
          </a:p>
          <a:p>
            <a:r>
              <a:rPr lang="en-CA" sz="2000" dirty="0" smtClean="0"/>
              <a:t>Daily </a:t>
            </a:r>
            <a:r>
              <a:rPr lang="en-CA" sz="2000" dirty="0" err="1" smtClean="0"/>
              <a:t>newsbrief</a:t>
            </a:r>
            <a:r>
              <a:rPr lang="en-CA" sz="2000" dirty="0" smtClean="0"/>
              <a:t> </a:t>
            </a:r>
            <a:r>
              <a:rPr lang="en-CA" sz="2000" i="1" dirty="0" err="1" smtClean="0"/>
              <a:t>Academica’s</a:t>
            </a:r>
            <a:r>
              <a:rPr lang="en-CA" sz="2000" i="1" dirty="0" smtClean="0"/>
              <a:t> Top Ten</a:t>
            </a:r>
            <a:r>
              <a:rPr lang="en-CA" sz="2000" dirty="0" smtClean="0"/>
              <a:t> (12,000 subscribers)  </a:t>
            </a:r>
          </a:p>
          <a:p>
            <a:pPr marL="400050" indent="-400050"/>
            <a:endParaRPr lang="en-US" sz="2000" dirty="0" smtClean="0"/>
          </a:p>
          <a:p>
            <a:pPr>
              <a:buNone/>
            </a:pPr>
            <a:endParaRPr lang="en-CA" sz="2000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1628800"/>
            <a:ext cx="325572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5950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Entry Type - University</a:t>
            </a:r>
            <a:endParaRPr lang="en-CA" sz="3600" dirty="0" smtClean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First Generation - College</a:t>
            </a:r>
            <a:endParaRPr lang="en-CA" sz="3600" dirty="0" smtClean="0">
              <a:latin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alibri" pitchFamily="34" charset="0"/>
              </a:rPr>
              <a:t>First Generation - University</a:t>
            </a:r>
            <a:endParaRPr lang="en-CA" sz="3600" dirty="0" smtClean="0">
              <a:latin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Ultimate Degree Intention - College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61375895"/>
              </p:ext>
            </p:extLst>
          </p:nvPr>
        </p:nvGraphicFramePr>
        <p:xfrm>
          <a:off x="683568" y="2132856"/>
          <a:ext cx="7920880" cy="2956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/>
                <a:gridCol w="1152128"/>
                <a:gridCol w="1291640"/>
                <a:gridCol w="1444664"/>
                <a:gridCol w="1224136"/>
              </a:tblGrid>
              <a:tr h="149736">
                <a:tc rowSpan="2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2</a:t>
                      </a:r>
                      <a:r>
                        <a:rPr lang="en-CA" baseline="30000" dirty="0" smtClean="0"/>
                        <a:t>nd</a:t>
                      </a:r>
                      <a:r>
                        <a:rPr lang="en-CA" dirty="0" smtClean="0"/>
                        <a:t> /3</a:t>
                      </a:r>
                      <a:r>
                        <a:rPr lang="en-CA" baseline="30000" dirty="0" smtClean="0"/>
                        <a:t>rd</a:t>
                      </a:r>
                      <a:r>
                        <a:rPr lang="en-CA" dirty="0" smtClean="0"/>
                        <a:t> Tier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dirty="0" smtClean="0"/>
                        <a:t>GTA</a:t>
                      </a:r>
                      <a:endParaRPr lang="en-C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CA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Non-Immigrant</a:t>
                      </a:r>
                      <a:endParaRPr lang="en-CA" sz="11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College Certificate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5%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College Dip./Adv. Dip.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61%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48%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51%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College Degree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8%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12%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 smtClean="0"/>
                        <a:t>College</a:t>
                      </a:r>
                      <a:r>
                        <a:rPr lang="en-CA" baseline="0" dirty="0" smtClean="0"/>
                        <a:t> Grad. Cert.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2%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3%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4%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University Undergrad</a:t>
                      </a:r>
                      <a:endParaRPr lang="en-C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12%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12%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12%</a:t>
                      </a:r>
                      <a:endParaRPr lang="en-CA" dirty="0"/>
                    </a:p>
                  </a:txBody>
                  <a:tcPr/>
                </a:tc>
              </a:tr>
              <a:tr h="19431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Post-Grad (</a:t>
                      </a:r>
                      <a:r>
                        <a:rPr lang="en-CA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eg</a:t>
                      </a:r>
                      <a:r>
                        <a:rPr lang="en-CA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MA, PhD)</a:t>
                      </a:r>
                      <a:endParaRPr lang="en-CA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11%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7%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12%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10%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 bwMode="auto">
          <a:xfrm>
            <a:off x="4932040" y="321297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3707904" y="4725144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197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Ultimate Degree Intention - University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5518264"/>
              </p:ext>
            </p:extLst>
          </p:nvPr>
        </p:nvGraphicFramePr>
        <p:xfrm>
          <a:off x="755576" y="2132856"/>
          <a:ext cx="7973888" cy="32976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997"/>
                <a:gridCol w="1265714"/>
                <a:gridCol w="1498635"/>
                <a:gridCol w="1427271"/>
                <a:gridCol w="1427271"/>
              </a:tblGrid>
              <a:tr h="288030">
                <a:tc rowSpan="2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sz="1400" dirty="0" smtClean="0"/>
                        <a:t>2</a:t>
                      </a:r>
                      <a:r>
                        <a:rPr lang="en-CA" sz="1400" baseline="30000" dirty="0" smtClean="0"/>
                        <a:t>nd</a:t>
                      </a:r>
                      <a:r>
                        <a:rPr lang="en-CA" sz="1400" dirty="0" smtClean="0"/>
                        <a:t> /3</a:t>
                      </a:r>
                      <a:r>
                        <a:rPr lang="en-CA" sz="1400" baseline="30000" dirty="0" smtClean="0"/>
                        <a:t>rd</a:t>
                      </a:r>
                      <a:r>
                        <a:rPr lang="en-CA" sz="1400" dirty="0" smtClean="0"/>
                        <a:t> Tier </a:t>
                      </a:r>
                      <a:endParaRPr lang="en-C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CA" sz="1400" dirty="0" smtClean="0"/>
                        <a:t>GTA</a:t>
                      </a:r>
                      <a:endParaRPr lang="en-CA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</a:tr>
              <a:tr h="330576">
                <a:tc vMerge="1"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Immigrant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Non-Immigrant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Immigrant</a:t>
                      </a:r>
                      <a:endParaRPr lang="en-CA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100" dirty="0" smtClean="0"/>
                        <a:t>Non-Immigrant</a:t>
                      </a:r>
                      <a:endParaRPr lang="en-CA" sz="1100" dirty="0"/>
                    </a:p>
                  </a:txBody>
                  <a:tcPr/>
                </a:tc>
              </a:tr>
              <a:tr h="372734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University Undergrad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20%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29%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21%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25%</a:t>
                      </a:r>
                      <a:endParaRPr lang="en-CA" sz="1800" dirty="0"/>
                    </a:p>
                  </a:txBody>
                  <a:tcPr/>
                </a:tc>
              </a:tr>
              <a:tr h="389502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Master’s Degree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25%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27%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27%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26%</a:t>
                      </a:r>
                      <a:endParaRPr lang="en-CA" sz="1800" dirty="0"/>
                    </a:p>
                  </a:txBody>
                  <a:tcPr/>
                </a:tc>
              </a:tr>
              <a:tr h="258570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PhD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15%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11%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13%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10%</a:t>
                      </a:r>
                      <a:endParaRPr lang="en-CA" sz="1800" dirty="0"/>
                    </a:p>
                  </a:txBody>
                  <a:tcPr/>
                </a:tc>
              </a:tr>
              <a:tr h="389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Medical Degree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19%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10%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16%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13%</a:t>
                      </a:r>
                      <a:endParaRPr lang="en-CA" sz="1800" dirty="0"/>
                    </a:p>
                  </a:txBody>
                  <a:tcPr/>
                </a:tc>
              </a:tr>
              <a:tr h="31608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dirty="0" smtClean="0"/>
                        <a:t>MBA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10%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6%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13%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11%</a:t>
                      </a:r>
                      <a:endParaRPr lang="en-CA" sz="1800" dirty="0"/>
                    </a:p>
                  </a:txBody>
                  <a:tcPr/>
                </a:tc>
              </a:tr>
              <a:tr h="389502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Law Degree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6%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6%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5%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7%</a:t>
                      </a:r>
                      <a:endParaRPr lang="en-CA" sz="1800" dirty="0"/>
                    </a:p>
                  </a:txBody>
                  <a:tcPr/>
                </a:tc>
              </a:tr>
              <a:tr h="389502">
                <a:tc>
                  <a:txBody>
                    <a:bodyPr/>
                    <a:lstStyle/>
                    <a:p>
                      <a:r>
                        <a:rPr lang="en-CA" sz="1800" dirty="0" smtClean="0"/>
                        <a:t>Teaching Degree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2%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8%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3%</a:t>
                      </a:r>
                      <a:endParaRPr lang="en-CA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dirty="0" smtClean="0"/>
                        <a:t>6%</a:t>
                      </a:r>
                      <a:endParaRPr lang="en-CA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 bwMode="auto">
          <a:xfrm>
            <a:off x="6228184" y="357301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788024" y="2780928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4716016" y="5085184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3419872" y="429309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3419872" y="357301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419872" y="393305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7668344" y="2780928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228184" y="393305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228184" y="4293096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7668344" y="5085184"/>
            <a:ext cx="648072" cy="36004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CA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910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Marketing Efforts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533400"/>
            <a:ext cx="8458200" cy="1143000"/>
          </a:xfrm>
        </p:spPr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College Marketing - Word of Mouth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098413"/>
              </p:ext>
            </p:extLst>
          </p:nvPr>
        </p:nvGraphicFramePr>
        <p:xfrm>
          <a:off x="685800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Down Arrow 4"/>
          <p:cNvSpPr/>
          <p:nvPr/>
        </p:nvSpPr>
        <p:spPr bwMode="auto">
          <a:xfrm>
            <a:off x="5508104" y="3284984"/>
            <a:ext cx="144016" cy="288032"/>
          </a:xfrm>
          <a:prstGeom prst="down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5600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</a:rPr>
              <a:t>University Marketing - Word </a:t>
            </a:r>
            <a:r>
              <a:rPr lang="en-CA" sz="3600" dirty="0">
                <a:solidFill>
                  <a:srgbClr val="000000"/>
                </a:solidFill>
                <a:latin typeface="Calibri" pitchFamily="34" charset="0"/>
              </a:rPr>
              <a:t>of Mouth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566246191"/>
              </p:ext>
            </p:extLst>
          </p:nvPr>
        </p:nvGraphicFramePr>
        <p:xfrm>
          <a:off x="755576" y="1844824"/>
          <a:ext cx="8153400" cy="45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Up Arrow 3"/>
          <p:cNvSpPr/>
          <p:nvPr/>
        </p:nvSpPr>
        <p:spPr bwMode="auto">
          <a:xfrm>
            <a:off x="7092280" y="3212976"/>
            <a:ext cx="144016" cy="288032"/>
          </a:xfrm>
          <a:prstGeom prst="up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4328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latin typeface="+mj-lt"/>
              </a:rPr>
              <a:t>PSE Decision Making Process</a:t>
            </a:r>
            <a:r>
              <a:rPr lang="en-CA" dirty="0" smtClean="0"/>
              <a:t/>
            </a:r>
            <a:br>
              <a:rPr lang="en-CA" dirty="0" smtClean="0"/>
            </a:b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153400" cy="735360"/>
          </a:xfrm>
        </p:spPr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</a:rPr>
              <a:t>Reasons </a:t>
            </a:r>
            <a:r>
              <a:rPr lang="en-CA" sz="3600" dirty="0">
                <a:solidFill>
                  <a:srgbClr val="000000"/>
                </a:solidFill>
                <a:latin typeface="Calibri" pitchFamily="34" charset="0"/>
              </a:rPr>
              <a:t>for Applying to </a:t>
            </a:r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</a:rPr>
              <a:t>College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290796084"/>
              </p:ext>
            </p:extLst>
          </p:nvPr>
        </p:nvGraphicFramePr>
        <p:xfrm>
          <a:off x="755576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ight Arrow 3"/>
          <p:cNvSpPr/>
          <p:nvPr/>
        </p:nvSpPr>
        <p:spPr bwMode="auto">
          <a:xfrm>
            <a:off x="1907704" y="3717032"/>
            <a:ext cx="432048" cy="144016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1907704" y="4509120"/>
            <a:ext cx="432048" cy="144016"/>
          </a:xfrm>
          <a:prstGeom prst="rightArrow">
            <a:avLst/>
          </a:prstGeom>
          <a:solidFill>
            <a:srgbClr val="C0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37492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533400"/>
            <a:ext cx="9214792" cy="1143000"/>
          </a:xfrm>
        </p:spPr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PSE Experiences and Outcomes</a:t>
            </a:r>
            <a:endParaRPr lang="en-US" sz="3600" dirty="0" smtClean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7918648" cy="4114800"/>
          </a:xfrm>
        </p:spPr>
        <p:txBody>
          <a:bodyPr numCol="1">
            <a:noAutofit/>
          </a:bodyPr>
          <a:lstStyle/>
          <a:p>
            <a:r>
              <a:rPr lang="en-CA" sz="2000" dirty="0" smtClean="0"/>
              <a:t>Experience of immigrant and visible minorities applicants to PSE in the GTA and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 and 3</a:t>
            </a:r>
            <a:r>
              <a:rPr lang="en-CA" sz="2000" baseline="30000" dirty="0" smtClean="0"/>
              <a:t>rd</a:t>
            </a:r>
            <a:r>
              <a:rPr lang="en-CA" sz="2000" dirty="0" smtClean="0"/>
              <a:t> tier cities</a:t>
            </a:r>
          </a:p>
          <a:p>
            <a:r>
              <a:rPr lang="en-US" sz="2000" dirty="0" smtClean="0"/>
              <a:t>Current education research projects: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2010 applicants to Ontario colleges and universities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Longitudinal study of Ontario college applicants (2007-2010)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Educational and </a:t>
            </a:r>
            <a:r>
              <a:rPr lang="en-US" sz="2000" dirty="0" err="1" smtClean="0"/>
              <a:t>labour</a:t>
            </a:r>
            <a:r>
              <a:rPr lang="en-US" sz="2000" dirty="0" smtClean="0"/>
              <a:t> market outcomes of 2005-2009 applicants to PSE (in partnership with the Higher Education Quality Council of Ontario (HEQCO)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smtClean="0"/>
              <a:t>Work-integrated Learning in Ontario’s Postsecondary Sector Graduating Student Survey (in partnership with HEQCO)</a:t>
            </a:r>
            <a:endParaRPr lang="en-CA" sz="2000" dirty="0" smtClean="0"/>
          </a:p>
          <a:p>
            <a:endParaRPr lang="en-CA" sz="2000" dirty="0" smtClean="0"/>
          </a:p>
          <a:p>
            <a:pPr marL="400050" indent="-400050">
              <a:lnSpc>
                <a:spcPct val="80000"/>
              </a:lnSpc>
            </a:pPr>
            <a:endParaRPr lang="en-US" sz="2000" dirty="0" smtClean="0"/>
          </a:p>
          <a:p>
            <a:pPr marL="752475" lvl="1" indent="-352425">
              <a:lnSpc>
                <a:spcPct val="80000"/>
              </a:lnSpc>
              <a:buClr>
                <a:schemeClr val="tx1"/>
              </a:buClr>
            </a:pPr>
            <a:endParaRPr lang="en-US" sz="1600" dirty="0" smtClean="0"/>
          </a:p>
          <a:p>
            <a:pPr>
              <a:buNone/>
            </a:pPr>
            <a:endParaRPr lang="en-CA" sz="2000" dirty="0" smtClean="0"/>
          </a:p>
        </p:txBody>
      </p:sp>
    </p:spTree>
    <p:extLst>
      <p:ext uri="{BB962C8B-B14F-4D97-AF65-F5344CB8AC3E}">
        <p14:creationId xmlns="" xmlns:p14="http://schemas.microsoft.com/office/powerpoint/2010/main" val="259503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153400" cy="735360"/>
          </a:xfrm>
        </p:spPr>
        <p:txBody>
          <a:bodyPr/>
          <a:lstStyle/>
          <a:p>
            <a:r>
              <a:rPr lang="en-CA" sz="3600" dirty="0" smtClean="0">
                <a:latin typeface="Calibri" pitchFamily="34" charset="0"/>
              </a:rPr>
              <a:t>Reasons </a:t>
            </a:r>
            <a:r>
              <a:rPr lang="en-CA" sz="3600" dirty="0">
                <a:latin typeface="Calibri" pitchFamily="34" charset="0"/>
              </a:rPr>
              <a:t>for Applying to </a:t>
            </a:r>
            <a:r>
              <a:rPr lang="en-CA" sz="3600" dirty="0" smtClean="0">
                <a:latin typeface="Calibri" pitchFamily="34" charset="0"/>
              </a:rPr>
              <a:t>University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029092"/>
              </p:ext>
            </p:extLst>
          </p:nvPr>
        </p:nvGraphicFramePr>
        <p:xfrm>
          <a:off x="685800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953166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348880"/>
            <a:ext cx="8001000" cy="838200"/>
          </a:xfrm>
        </p:spPr>
        <p:txBody>
          <a:bodyPr/>
          <a:lstStyle/>
          <a:p>
            <a:r>
              <a:rPr lang="en-CA" dirty="0" smtClean="0">
                <a:latin typeface="+mj-lt"/>
              </a:rPr>
              <a:t>Key Decision Factors</a:t>
            </a:r>
            <a:endParaRPr lang="en-CA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892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Key Decision Factors</a:t>
            </a:r>
            <a:endParaRPr lang="en-CA" sz="3600" dirty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752600"/>
            <a:ext cx="8458200" cy="4114800"/>
          </a:xfrm>
        </p:spPr>
        <p:txBody>
          <a:bodyPr/>
          <a:lstStyle/>
          <a:p>
            <a:pPr eaLnBrk="1" hangingPunct="1"/>
            <a:r>
              <a:rPr lang="en-US" sz="2000" dirty="0" smtClean="0"/>
              <a:t>50 key factors in five areas</a:t>
            </a:r>
          </a:p>
          <a:p>
            <a:pPr lvl="1">
              <a:buFont typeface="Arial" pitchFamily="34" charset="0"/>
              <a:buChar char="–"/>
            </a:pPr>
            <a:r>
              <a:rPr lang="en-US" sz="2000" dirty="0" smtClean="0"/>
              <a:t>Academic Factors</a:t>
            </a:r>
          </a:p>
          <a:p>
            <a:pPr lvl="1">
              <a:buFont typeface="Arial" pitchFamily="34" charset="0"/>
              <a:buChar char="–"/>
            </a:pPr>
            <a:r>
              <a:rPr lang="en-US" sz="2000" dirty="0" smtClean="0"/>
              <a:t>Outcome Factors</a:t>
            </a:r>
          </a:p>
          <a:p>
            <a:pPr lvl="1">
              <a:buFont typeface="Arial" pitchFamily="34" charset="0"/>
              <a:buChar char="–"/>
            </a:pPr>
            <a:r>
              <a:rPr lang="en-US" sz="2000" dirty="0" smtClean="0"/>
              <a:t>Campus Factors</a:t>
            </a:r>
          </a:p>
          <a:p>
            <a:pPr lvl="1">
              <a:buFont typeface="Arial" pitchFamily="34" charset="0"/>
              <a:buChar char="–"/>
            </a:pPr>
            <a:r>
              <a:rPr lang="en-US" sz="2000" dirty="0" smtClean="0"/>
              <a:t>Nurturing Factors</a:t>
            </a:r>
          </a:p>
          <a:p>
            <a:pPr lvl="1">
              <a:buFont typeface="Arial" pitchFamily="34" charset="0"/>
              <a:buChar char="–"/>
            </a:pPr>
            <a:r>
              <a:rPr lang="en-US" sz="2000" dirty="0" smtClean="0"/>
              <a:t>Financial Factors</a:t>
            </a:r>
          </a:p>
          <a:p>
            <a:r>
              <a:rPr lang="en-US" sz="2000" dirty="0" smtClean="0"/>
              <a:t>Impact on selection of </a:t>
            </a:r>
            <a:r>
              <a:rPr lang="en-US" sz="2000" b="1" dirty="0" smtClean="0"/>
              <a:t>first-choice institution</a:t>
            </a:r>
          </a:p>
          <a:p>
            <a:r>
              <a:rPr lang="en-US" sz="2000" dirty="0" smtClean="0"/>
              <a:t>Seven-point scale from strongly negative (-3) to strongly positive (+3)</a:t>
            </a:r>
          </a:p>
          <a:p>
            <a:r>
              <a:rPr lang="en-US" sz="2000" dirty="0" smtClean="0"/>
              <a:t>Perceived strengths and weaknesses of applicant’s first-choice institution</a:t>
            </a:r>
          </a:p>
        </p:txBody>
      </p:sp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Academic Factors - College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31780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Academic Factors - University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12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Outcome Factors - College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52305109"/>
              </p:ext>
            </p:extLst>
          </p:nvPr>
        </p:nvGraphicFramePr>
        <p:xfrm>
          <a:off x="611560" y="1484784"/>
          <a:ext cx="8227640" cy="4382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12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Outcome Factors - University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78007033"/>
              </p:ext>
            </p:extLst>
          </p:nvPr>
        </p:nvGraphicFramePr>
        <p:xfrm>
          <a:off x="755576" y="1484784"/>
          <a:ext cx="8083624" cy="4382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12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Financial Factors - College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268760"/>
          <a:ext cx="8153400" cy="4598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43844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Financial Factors - University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35581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Nurturing Factors - College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9104908"/>
              </p:ext>
            </p:extLst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12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Today’s Presentation</a:t>
            </a:r>
            <a:endParaRPr lang="en-CA" sz="3600" dirty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UCAS Dataset</a:t>
            </a:r>
          </a:p>
          <a:p>
            <a:r>
              <a:rPr lang="en-CA" sz="2000" dirty="0" smtClean="0"/>
              <a:t>2010 preliminary findings</a:t>
            </a:r>
          </a:p>
          <a:p>
            <a:r>
              <a:rPr lang="en-CA" sz="2000" dirty="0" smtClean="0"/>
              <a:t>Differences in demographic profiles of immigrant applicants to college and university based on locale (2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/3</a:t>
            </a:r>
            <a:r>
              <a:rPr lang="en-CA" sz="2000" baseline="30000" dirty="0" smtClean="0"/>
              <a:t>rd</a:t>
            </a:r>
            <a:r>
              <a:rPr lang="en-CA" sz="2000" dirty="0" smtClean="0"/>
              <a:t> tier cities vs. GTA)</a:t>
            </a:r>
          </a:p>
          <a:p>
            <a:r>
              <a:rPr lang="en-CA" sz="2000" dirty="0" smtClean="0"/>
              <a:t>Analysis of applicants from 2</a:t>
            </a:r>
            <a:r>
              <a:rPr lang="en-CA" sz="2000" baseline="30000" dirty="0" smtClean="0"/>
              <a:t>nd</a:t>
            </a:r>
            <a:r>
              <a:rPr lang="en-CA" sz="2000" dirty="0" smtClean="0"/>
              <a:t>/3</a:t>
            </a:r>
            <a:r>
              <a:rPr lang="en-CA" sz="2000" baseline="30000" dirty="0" smtClean="0"/>
              <a:t>rd</a:t>
            </a:r>
            <a:r>
              <a:rPr lang="en-CA" sz="2000" dirty="0" smtClean="0"/>
              <a:t> tier cities</a:t>
            </a:r>
          </a:p>
          <a:p>
            <a:pPr lvl="1"/>
            <a:r>
              <a:rPr lang="en-CA" sz="1600" dirty="0" smtClean="0"/>
              <a:t>Influence of word of mouth </a:t>
            </a:r>
          </a:p>
          <a:p>
            <a:pPr lvl="1"/>
            <a:r>
              <a:rPr lang="en-CA" sz="1600" dirty="0" smtClean="0"/>
              <a:t>Exploration of reasons for applying to PSE</a:t>
            </a:r>
          </a:p>
          <a:p>
            <a:pPr lvl="1"/>
            <a:r>
              <a:rPr lang="en-CA" sz="1600" dirty="0" smtClean="0"/>
              <a:t>Key decision factors in selection of first-choice institution</a:t>
            </a:r>
          </a:p>
          <a:p>
            <a:endParaRPr lang="en-CA" sz="20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Nurturing Factors - University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6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19590690"/>
              </p:ext>
            </p:extLst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11211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Campus Factors - College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3568" y="1268760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424616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Campus Factors - University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340768"/>
          <a:ext cx="8153400" cy="4526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15794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Implications and Next Steps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Implications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752600"/>
            <a:ext cx="8153400" cy="4114800"/>
          </a:xfrm>
        </p:spPr>
        <p:txBody>
          <a:bodyPr/>
          <a:lstStyle/>
          <a:p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and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tier </a:t>
            </a:r>
            <a:r>
              <a:rPr lang="en-US" sz="2000" dirty="0" err="1" smtClean="0"/>
              <a:t>mmigrants</a:t>
            </a:r>
            <a:r>
              <a:rPr lang="en-US" sz="2000" dirty="0" smtClean="0"/>
              <a:t> represent a smaller proportion of the PSE applicant pool than GTA immigrants, but immigrant applicant pool is not homogenous</a:t>
            </a:r>
          </a:p>
          <a:p>
            <a:r>
              <a:rPr lang="en-US" sz="2000" dirty="0" smtClean="0"/>
              <a:t>Compared to GTA immigrants,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/3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tier immigrants are:</a:t>
            </a:r>
          </a:p>
          <a:p>
            <a:pPr lvl="1"/>
            <a:r>
              <a:rPr lang="en-US" sz="1600" dirty="0" smtClean="0"/>
              <a:t>Less likely to be visible minority</a:t>
            </a:r>
          </a:p>
          <a:p>
            <a:pPr lvl="1"/>
            <a:r>
              <a:rPr lang="en-US" sz="1600" dirty="0" smtClean="0"/>
              <a:t>Older, married, dependent children</a:t>
            </a:r>
          </a:p>
          <a:p>
            <a:pPr lvl="1"/>
            <a:r>
              <a:rPr lang="en-US" sz="1600" dirty="0" smtClean="0"/>
              <a:t>More likely to have former PSE</a:t>
            </a:r>
          </a:p>
          <a:p>
            <a:pPr lvl="1"/>
            <a:r>
              <a:rPr lang="en-US" sz="1600" dirty="0" smtClean="0"/>
              <a:t>More likely to be first generation PSE</a:t>
            </a:r>
          </a:p>
          <a:p>
            <a:pPr lvl="1"/>
            <a:r>
              <a:rPr lang="en-US" sz="1600" dirty="0" smtClean="0"/>
              <a:t>Higher educational aspirations</a:t>
            </a:r>
          </a:p>
          <a:p>
            <a:pPr lvl="1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352838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Implications - College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752600"/>
            <a:ext cx="8153400" cy="4114800"/>
          </a:xfrm>
        </p:spPr>
        <p:txBody>
          <a:bodyPr/>
          <a:lstStyle/>
          <a:p>
            <a:r>
              <a:rPr lang="en-US" sz="2000" dirty="0" smtClean="0"/>
              <a:t>Within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/3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tier cities, differences between immigrant and non-immigrant applicants</a:t>
            </a:r>
          </a:p>
          <a:p>
            <a:pPr lvl="1"/>
            <a:r>
              <a:rPr lang="en-US" sz="1600" dirty="0" smtClean="0"/>
              <a:t>More likely to attend local institutions</a:t>
            </a:r>
          </a:p>
          <a:p>
            <a:pPr lvl="1"/>
            <a:r>
              <a:rPr lang="en-US" sz="1600" dirty="0" smtClean="0"/>
              <a:t>Less influenced by family in deciding where to apply</a:t>
            </a:r>
          </a:p>
          <a:p>
            <a:pPr lvl="1"/>
            <a:r>
              <a:rPr lang="en-CA" sz="1600" b="1" kern="1200" dirty="0" smtClean="0"/>
              <a:t>More</a:t>
            </a:r>
            <a:r>
              <a:rPr lang="en-CA" sz="1600" kern="1200" dirty="0" smtClean="0"/>
              <a:t> motivated to apply by improving social status, career advancement</a:t>
            </a:r>
          </a:p>
          <a:p>
            <a:pPr lvl="1"/>
            <a:r>
              <a:rPr lang="en-US" sz="1600" b="1" dirty="0" smtClean="0"/>
              <a:t>More</a:t>
            </a:r>
            <a:r>
              <a:rPr lang="en-US" sz="1600" dirty="0" smtClean="0"/>
              <a:t> influenced by several factors in selection of first-choice institution</a:t>
            </a:r>
          </a:p>
          <a:p>
            <a:pPr lvl="2"/>
            <a:r>
              <a:rPr lang="en-US" sz="1200" dirty="0" smtClean="0"/>
              <a:t>Institutional reputation</a:t>
            </a:r>
          </a:p>
          <a:p>
            <a:pPr lvl="2"/>
            <a:r>
              <a:rPr lang="en-US" sz="1200" dirty="0" smtClean="0"/>
              <a:t>Faculty/student interaction</a:t>
            </a:r>
          </a:p>
          <a:p>
            <a:pPr lvl="2"/>
            <a:r>
              <a:rPr lang="en-US" sz="1200" dirty="0" smtClean="0"/>
              <a:t>Campus safety/security</a:t>
            </a:r>
          </a:p>
          <a:p>
            <a:pPr lvl="2"/>
            <a:r>
              <a:rPr lang="en-US" sz="1200" dirty="0" smtClean="0"/>
              <a:t>Guidebook rankings</a:t>
            </a:r>
          </a:p>
          <a:p>
            <a:pPr lvl="2"/>
            <a:r>
              <a:rPr lang="en-US" sz="1200" dirty="0" smtClean="0"/>
              <a:t>Professional accreditation</a:t>
            </a:r>
          </a:p>
          <a:p>
            <a:pPr lvl="2"/>
            <a:r>
              <a:rPr lang="en-US" sz="1200" dirty="0" smtClean="0"/>
              <a:t>Diversity of student population</a:t>
            </a:r>
          </a:p>
          <a:p>
            <a:pPr lvl="2"/>
            <a:r>
              <a:rPr lang="en-US" sz="1200" dirty="0" smtClean="0"/>
              <a:t>Graduate study options</a:t>
            </a:r>
          </a:p>
          <a:p>
            <a:pPr lvl="2"/>
            <a:r>
              <a:rPr lang="en-US" sz="1200" dirty="0" smtClean="0"/>
              <a:t>Library holdings</a:t>
            </a:r>
          </a:p>
          <a:p>
            <a:pPr lvl="2"/>
            <a:r>
              <a:rPr lang="en-US" sz="1200" dirty="0" smtClean="0"/>
              <a:t>Needs-based bursaries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352838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Implications - University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752600"/>
            <a:ext cx="8153400" cy="4114800"/>
          </a:xfrm>
        </p:spPr>
        <p:txBody>
          <a:bodyPr/>
          <a:lstStyle/>
          <a:p>
            <a:r>
              <a:rPr lang="en-US" sz="2000" dirty="0" smtClean="0"/>
              <a:t>Within 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/3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tier cities, differences between immigrant and non-immigrant applicants</a:t>
            </a:r>
          </a:p>
          <a:p>
            <a:pPr lvl="1"/>
            <a:r>
              <a:rPr lang="en-US" sz="1600" dirty="0" smtClean="0"/>
              <a:t>More likely to attend local institutions</a:t>
            </a:r>
          </a:p>
          <a:p>
            <a:pPr lvl="1"/>
            <a:r>
              <a:rPr lang="en-US" sz="1600" dirty="0" smtClean="0"/>
              <a:t>More influenced by friends and family in deciding where to apply</a:t>
            </a:r>
          </a:p>
          <a:p>
            <a:pPr lvl="1"/>
            <a:r>
              <a:rPr lang="en-CA" sz="1600" b="1" kern="1200" dirty="0" smtClean="0"/>
              <a:t>More</a:t>
            </a:r>
            <a:r>
              <a:rPr lang="en-CA" sz="1600" kern="1200" dirty="0" smtClean="0"/>
              <a:t> motivated to apply by an interest in post-graduate study, improving leadership skills, enhancing confidence, giving back to society, improving social status, and career advancement</a:t>
            </a:r>
          </a:p>
          <a:p>
            <a:pPr lvl="1"/>
            <a:r>
              <a:rPr lang="en-US" sz="1600" b="1" dirty="0" smtClean="0"/>
              <a:t>More</a:t>
            </a:r>
            <a:r>
              <a:rPr lang="en-US" sz="1600" dirty="0" smtClean="0"/>
              <a:t> influenced by several factors in selection of first-choice institution</a:t>
            </a:r>
          </a:p>
          <a:p>
            <a:pPr lvl="2"/>
            <a:r>
              <a:rPr lang="en-US" sz="1200" dirty="0" smtClean="0"/>
              <a:t>Institutional reputation</a:t>
            </a:r>
          </a:p>
          <a:p>
            <a:pPr lvl="2"/>
            <a:r>
              <a:rPr lang="en-US" sz="1200" dirty="0" smtClean="0"/>
              <a:t>Graduate employment outcomes</a:t>
            </a:r>
          </a:p>
          <a:p>
            <a:pPr lvl="2"/>
            <a:r>
              <a:rPr lang="en-US" sz="1200" dirty="0" smtClean="0"/>
              <a:t>Graduate study options</a:t>
            </a:r>
          </a:p>
          <a:p>
            <a:pPr lvl="2"/>
            <a:r>
              <a:rPr lang="en-US" sz="1200" dirty="0" smtClean="0"/>
              <a:t>Co-ops</a:t>
            </a:r>
          </a:p>
          <a:p>
            <a:pPr lvl="2"/>
            <a:r>
              <a:rPr lang="en-US" sz="1200" dirty="0" smtClean="0"/>
              <a:t>Guidebook rankings</a:t>
            </a:r>
          </a:p>
          <a:p>
            <a:pPr lvl="2"/>
            <a:r>
              <a:rPr lang="en-US" sz="1200" dirty="0" smtClean="0"/>
              <a:t>Undergraduate research opportunities</a:t>
            </a:r>
          </a:p>
          <a:p>
            <a:pPr lvl="2"/>
            <a:r>
              <a:rPr lang="en-US" sz="1200" dirty="0" smtClean="0"/>
              <a:t>Attractive campus</a:t>
            </a:r>
          </a:p>
          <a:p>
            <a:pPr lvl="2"/>
            <a:endParaRPr lang="en-US" sz="1200" dirty="0" smtClean="0"/>
          </a:p>
          <a:p>
            <a:pPr lvl="1"/>
            <a:endParaRPr lang="en-US" sz="1600" dirty="0" smtClean="0"/>
          </a:p>
          <a:p>
            <a:pPr lvl="1"/>
            <a:endParaRPr lang="en-US" sz="1600" dirty="0" smtClean="0"/>
          </a:p>
          <a:p>
            <a:pPr lvl="1">
              <a:buNone/>
            </a:pPr>
            <a:endParaRPr lang="en-US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352838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600" dirty="0" smtClean="0">
                <a:latin typeface="Calibri" pitchFamily="34" charset="0"/>
                <a:cs typeface="Calibri" pitchFamily="34" charset="0"/>
              </a:rPr>
              <a:t>Further Analysis</a:t>
            </a:r>
            <a:endParaRPr lang="en-CA" sz="36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1560" y="1752600"/>
            <a:ext cx="8153400" cy="4114800"/>
          </a:xfrm>
        </p:spPr>
        <p:txBody>
          <a:bodyPr/>
          <a:lstStyle/>
          <a:p>
            <a:r>
              <a:rPr lang="en-US" sz="2000" dirty="0" smtClean="0"/>
              <a:t>Hierarchical logistic regression to further explore key decision factors</a:t>
            </a:r>
          </a:p>
          <a:p>
            <a:pPr lvl="1"/>
            <a:r>
              <a:rPr lang="en-US" sz="1600" dirty="0" smtClean="0"/>
              <a:t>Immigrant status</a:t>
            </a:r>
          </a:p>
          <a:p>
            <a:pPr lvl="1"/>
            <a:r>
              <a:rPr lang="en-US" sz="1600" dirty="0" smtClean="0"/>
              <a:t>Place of residence</a:t>
            </a:r>
          </a:p>
          <a:p>
            <a:pPr lvl="1"/>
            <a:r>
              <a:rPr lang="en-US" sz="1600" dirty="0" smtClean="0"/>
              <a:t>Age</a:t>
            </a:r>
          </a:p>
          <a:p>
            <a:pPr lvl="1"/>
            <a:r>
              <a:rPr lang="en-US" sz="1600" dirty="0" smtClean="0"/>
              <a:t>Visible minority status</a:t>
            </a:r>
            <a:endParaRPr lang="en-CA" sz="1600" dirty="0" smtClean="0"/>
          </a:p>
        </p:txBody>
      </p:sp>
    </p:spTree>
    <p:extLst>
      <p:ext uri="{BB962C8B-B14F-4D97-AF65-F5344CB8AC3E}">
        <p14:creationId xmlns="" xmlns:p14="http://schemas.microsoft.com/office/powerpoint/2010/main" val="3528383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Thank you!</a:t>
            </a:r>
            <a:endParaRPr lang="en-US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87624" y="3501008"/>
            <a:ext cx="58326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ea typeface="MS PGothic" pitchFamily="34" charset="-128"/>
                <a:cs typeface="Arial" pitchFamily="34" charset="0"/>
              </a:rPr>
              <a:t>Peggy Sattler, Director Policy Studies</a:t>
            </a:r>
          </a:p>
          <a:p>
            <a:r>
              <a:rPr lang="en-US" sz="24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ea typeface="MS PGothic" pitchFamily="34" charset="-128"/>
                <a:cs typeface="Arial" pitchFamily="34" charset="0"/>
                <a:hlinkClick r:id="rId2"/>
              </a:rPr>
              <a:t>peggy@academicagroup.com</a:t>
            </a:r>
            <a:endParaRPr lang="en-US" sz="24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  <a:p>
            <a:endParaRPr lang="en-US" sz="2400" dirty="0" smtClean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ea typeface="MS PGothic" pitchFamily="34" charset="-128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UCAS Methodology and Analytics</a:t>
            </a:r>
            <a:endParaRPr lang="en-CA" sz="3600" dirty="0">
              <a:latin typeface="Calibri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sz="2000" dirty="0" smtClean="0"/>
              <a:t>2010 sample of 167,073 applicants </a:t>
            </a:r>
          </a:p>
          <a:p>
            <a:pPr lvl="1"/>
            <a:r>
              <a:rPr lang="en-CA" sz="1600" dirty="0" smtClean="0"/>
              <a:t>63,418 applicants to Ontario colleges randomly selected by the Ontario College Application Service (OCAS) </a:t>
            </a:r>
          </a:p>
          <a:p>
            <a:pPr lvl="1"/>
            <a:r>
              <a:rPr lang="en-CA" sz="1600" dirty="0" smtClean="0"/>
              <a:t>103,655 applicants to six Ontario universities (</a:t>
            </a:r>
            <a:r>
              <a:rPr lang="en-US" sz="1600" dirty="0" smtClean="0"/>
              <a:t>Waterloo, Laurier, Western, UOIT, Brock, York)</a:t>
            </a:r>
            <a:endParaRPr lang="en-CA" sz="1600" dirty="0" smtClean="0"/>
          </a:p>
          <a:p>
            <a:r>
              <a:rPr lang="en-CA" sz="2000" dirty="0" smtClean="0"/>
              <a:t>Survey administered online March-June , 2010 </a:t>
            </a:r>
          </a:p>
          <a:p>
            <a:r>
              <a:rPr lang="en-CA" sz="2000" dirty="0" smtClean="0"/>
              <a:t>University applicant response rate of 22% </a:t>
            </a:r>
          </a:p>
          <a:p>
            <a:pPr lvl="1"/>
            <a:r>
              <a:rPr lang="en-CA" sz="1600" dirty="0" smtClean="0"/>
              <a:t>Margin of error +/- 0.57% 19 times out of 20</a:t>
            </a:r>
          </a:p>
          <a:p>
            <a:r>
              <a:rPr lang="en-CA" sz="2000" dirty="0" smtClean="0"/>
              <a:t>College applicant response rate of 19%</a:t>
            </a:r>
          </a:p>
          <a:p>
            <a:pPr lvl="1"/>
            <a:r>
              <a:rPr lang="en-CA" sz="1600" dirty="0" smtClean="0"/>
              <a:t>Margin of error +/- 0.85% 19 times out of 20</a:t>
            </a:r>
          </a:p>
          <a:p>
            <a:r>
              <a:rPr lang="en-CA" sz="2000" dirty="0" smtClean="0"/>
              <a:t>Statistical tests (p&lt;.001)</a:t>
            </a:r>
          </a:p>
          <a:p>
            <a:pPr lvl="1"/>
            <a:r>
              <a:rPr lang="en-CA" sz="1600" dirty="0" smtClean="0"/>
              <a:t>Chi-square, ANOVA, </a:t>
            </a:r>
            <a:r>
              <a:rPr lang="en-CA" sz="1600" dirty="0" err="1" smtClean="0"/>
              <a:t>Bonferroni</a:t>
            </a:r>
            <a:r>
              <a:rPr lang="en-CA" sz="1600" dirty="0" smtClean="0"/>
              <a:t> post-hoc</a:t>
            </a:r>
            <a:endParaRPr lang="en-CA" dirty="0" smtClean="0"/>
          </a:p>
          <a:p>
            <a:pPr lvl="1"/>
            <a:endParaRPr lang="en-CA" sz="1600" dirty="0" smtClean="0"/>
          </a:p>
          <a:p>
            <a:pPr>
              <a:buNone/>
            </a:pPr>
            <a:endParaRPr lang="en-CA" sz="2000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Applicant Profile</a:t>
            </a:r>
            <a:endParaRPr lang="en-C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Immigrant Status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Arrival in Canada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52425" indent="-352425">
              <a:lnSpc>
                <a:spcPct val="80000"/>
              </a:lnSpc>
            </a:pPr>
            <a:r>
              <a:rPr lang="en-CA" sz="3600" dirty="0" smtClean="0">
                <a:latin typeface="Calibri" pitchFamily="34" charset="0"/>
              </a:rPr>
              <a:t>Visible Minority Status - College</a:t>
            </a:r>
            <a:endParaRPr lang="en-CA" sz="3600" dirty="0">
              <a:latin typeface="Calibri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685800" y="1752600"/>
          <a:ext cx="8153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922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4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3890</TotalTime>
  <Words>2644</Words>
  <Application>Microsoft Office PowerPoint</Application>
  <PresentationFormat>On-screen Show (4:3)</PresentationFormat>
  <Paragraphs>509</Paragraphs>
  <Slides>48</Slides>
  <Notes>36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3_Custom Design</vt:lpstr>
      <vt:lpstr>4_Custom Design</vt:lpstr>
      <vt:lpstr>Welcoming Communities Initiative Immigrant and Visible Minority Applicants to PSE</vt:lpstr>
      <vt:lpstr>Academica Group</vt:lpstr>
      <vt:lpstr>PSE Experiences and Outcomes</vt:lpstr>
      <vt:lpstr>Today’s Presentation</vt:lpstr>
      <vt:lpstr>UCAS Methodology and Analytics</vt:lpstr>
      <vt:lpstr>Applicant Profile</vt:lpstr>
      <vt:lpstr>Immigrant Status</vt:lpstr>
      <vt:lpstr>Arrival in Canada</vt:lpstr>
      <vt:lpstr>Visible Minority Status - College</vt:lpstr>
      <vt:lpstr>Visible Minority Status - University</vt:lpstr>
      <vt:lpstr>Ethnicity – College</vt:lpstr>
      <vt:lpstr>Ethnicity – University</vt:lpstr>
      <vt:lpstr>Commuting and Age</vt:lpstr>
      <vt:lpstr>Gender and Marital/Family Status</vt:lpstr>
      <vt:lpstr>Employment – College</vt:lpstr>
      <vt:lpstr>Employment – University</vt:lpstr>
      <vt:lpstr>Grade Averages – College</vt:lpstr>
      <vt:lpstr>Grade Averages – University</vt:lpstr>
      <vt:lpstr>Entry Type - College</vt:lpstr>
      <vt:lpstr>Entry Type - University</vt:lpstr>
      <vt:lpstr>First Generation - College</vt:lpstr>
      <vt:lpstr>First Generation - University</vt:lpstr>
      <vt:lpstr>Ultimate Degree Intention - College</vt:lpstr>
      <vt:lpstr>Ultimate Degree Intention - University</vt:lpstr>
      <vt:lpstr>Marketing Efforts </vt:lpstr>
      <vt:lpstr>College Marketing - Word of Mouth</vt:lpstr>
      <vt:lpstr>University Marketing - Word of Mouth</vt:lpstr>
      <vt:lpstr>PSE Decision Making Process </vt:lpstr>
      <vt:lpstr>Reasons for Applying to College</vt:lpstr>
      <vt:lpstr>Reasons for Applying to University</vt:lpstr>
      <vt:lpstr>Key Decision Factors</vt:lpstr>
      <vt:lpstr>Key Decision Factors</vt:lpstr>
      <vt:lpstr>Academic Factors - College</vt:lpstr>
      <vt:lpstr>Academic Factors - University</vt:lpstr>
      <vt:lpstr>Outcome Factors - College</vt:lpstr>
      <vt:lpstr>Outcome Factors - University</vt:lpstr>
      <vt:lpstr>Financial Factors - College</vt:lpstr>
      <vt:lpstr>Financial Factors - University</vt:lpstr>
      <vt:lpstr>Nurturing Factors - College</vt:lpstr>
      <vt:lpstr>Nurturing Factors - University</vt:lpstr>
      <vt:lpstr>Campus Factors - College</vt:lpstr>
      <vt:lpstr>Campus Factors - University</vt:lpstr>
      <vt:lpstr>Implications and Next Steps</vt:lpstr>
      <vt:lpstr>Implications</vt:lpstr>
      <vt:lpstr>Implications - College</vt:lpstr>
      <vt:lpstr>Implications - University</vt:lpstr>
      <vt:lpstr>Further Analysis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Immigrant and Visible Minority Applicants to PSE</dc:title>
  <dc:creator>Peggy</dc:creator>
  <cp:lastModifiedBy>RESLB</cp:lastModifiedBy>
  <cp:revision>259</cp:revision>
  <dcterms:created xsi:type="dcterms:W3CDTF">2011-10-13T20:16:14Z</dcterms:created>
  <dcterms:modified xsi:type="dcterms:W3CDTF">2012-02-10T19:10:59Z</dcterms:modified>
</cp:coreProperties>
</file>