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7" r:id="rId2"/>
    <p:sldId id="689" r:id="rId3"/>
    <p:sldId id="690" r:id="rId4"/>
    <p:sldId id="694" r:id="rId5"/>
    <p:sldId id="695" r:id="rId6"/>
    <p:sldId id="810" r:id="rId7"/>
    <p:sldId id="696" r:id="rId8"/>
    <p:sldId id="822" r:id="rId9"/>
    <p:sldId id="825" r:id="rId10"/>
    <p:sldId id="824" r:id="rId11"/>
    <p:sldId id="823" r:id="rId12"/>
    <p:sldId id="826" r:id="rId13"/>
    <p:sldId id="827" r:id="rId14"/>
    <p:sldId id="828" r:id="rId15"/>
    <p:sldId id="707" r:id="rId16"/>
    <p:sldId id="709" r:id="rId17"/>
    <p:sldId id="752" r:id="rId18"/>
    <p:sldId id="830" r:id="rId19"/>
    <p:sldId id="829" r:id="rId20"/>
    <p:sldId id="833" r:id="rId21"/>
    <p:sldId id="711" r:id="rId22"/>
    <p:sldId id="821" r:id="rId23"/>
    <p:sldId id="728" r:id="rId24"/>
    <p:sldId id="812" r:id="rId25"/>
    <p:sldId id="813" r:id="rId26"/>
    <p:sldId id="814" r:id="rId27"/>
    <p:sldId id="815" r:id="rId28"/>
    <p:sldId id="816" r:id="rId29"/>
    <p:sldId id="817" r:id="rId30"/>
    <p:sldId id="818" r:id="rId31"/>
    <p:sldId id="819" r:id="rId32"/>
    <p:sldId id="820" r:id="rId33"/>
    <p:sldId id="726" r:id="rId34"/>
    <p:sldId id="722" r:id="rId35"/>
    <p:sldId id="758" r:id="rId36"/>
    <p:sldId id="729" r:id="rId37"/>
    <p:sldId id="832" r:id="rId38"/>
    <p:sldId id="834" r:id="rId39"/>
    <p:sldId id="831" r:id="rId40"/>
    <p:sldId id="793" r:id="rId41"/>
    <p:sldId id="751" r:id="rId42"/>
    <p:sldId id="794" r:id="rId43"/>
    <p:sldId id="795" r:id="rId44"/>
    <p:sldId id="796" r:id="rId45"/>
    <p:sldId id="797" r:id="rId46"/>
    <p:sldId id="798" r:id="rId47"/>
    <p:sldId id="799" r:id="rId48"/>
    <p:sldId id="801" r:id="rId49"/>
    <p:sldId id="802" r:id="rId50"/>
    <p:sldId id="803" r:id="rId51"/>
    <p:sldId id="804" r:id="rId52"/>
    <p:sldId id="805" r:id="rId53"/>
    <p:sldId id="806" r:id="rId54"/>
    <p:sldId id="790" r:id="rId55"/>
    <p:sldId id="808" r:id="rId56"/>
    <p:sldId id="809" r:id="rId57"/>
    <p:sldId id="767" r:id="rId58"/>
    <p:sldId id="768" r:id="rId59"/>
    <p:sldId id="631" r:id="rId60"/>
    <p:sldId id="759" r:id="rId61"/>
    <p:sldId id="682" r:id="rId62"/>
    <p:sldId id="677" r:id="rId63"/>
    <p:sldId id="764" r:id="rId64"/>
    <p:sldId id="765" r:id="rId65"/>
    <p:sldId id="835" r:id="rId66"/>
    <p:sldId id="766" r:id="rId67"/>
    <p:sldId id="837" r:id="rId68"/>
    <p:sldId id="836" r:id="rId69"/>
    <p:sldId id="753" r:id="rId70"/>
    <p:sldId id="757" r:id="rId71"/>
  </p:sldIdLst>
  <p:sldSz cx="9144000" cy="6858000" type="screen4x3"/>
  <p:notesSz cx="7188200" cy="94488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sal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99"/>
    <a:srgbClr val="3677D3"/>
    <a:srgbClr val="003300"/>
    <a:srgbClr val="006600"/>
    <a:srgbClr val="FF0000"/>
    <a:srgbClr val="6A9BDE"/>
    <a:srgbClr val="003366"/>
    <a:srgbClr val="FFFF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76820" autoAdjust="0"/>
  </p:normalViewPr>
  <p:slideViewPr>
    <p:cSldViewPr>
      <p:cViewPr varScale="1">
        <p:scale>
          <a:sx n="40" d="100"/>
          <a:sy n="40" d="100"/>
        </p:scale>
        <p:origin x="-22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800" y="-96"/>
      </p:cViewPr>
      <p:guideLst>
        <p:guide orient="horz" pos="2976"/>
        <p:guide pos="22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5209" cy="47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t" anchorCtr="0" compatLnSpc="1">
            <a:prstTxWarp prst="textNoShape">
              <a:avLst/>
            </a:prstTxWarp>
          </a:bodyPr>
          <a:lstStyle>
            <a:lvl1pPr defTabSz="951299">
              <a:defRPr sz="1200"/>
            </a:lvl1pPr>
          </a:lstStyle>
          <a:p>
            <a:endParaRPr lang="fr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1379" y="0"/>
            <a:ext cx="3115209" cy="47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t" anchorCtr="0" compatLnSpc="1">
            <a:prstTxWarp prst="textNoShape">
              <a:avLst/>
            </a:prstTxWarp>
          </a:bodyPr>
          <a:lstStyle>
            <a:lvl1pPr algn="r" defTabSz="951299">
              <a:defRPr sz="1200"/>
            </a:lvl1pPr>
          </a:lstStyle>
          <a:p>
            <a:endParaRPr lang="fr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4869"/>
            <a:ext cx="3115209" cy="4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b" anchorCtr="0" compatLnSpc="1">
            <a:prstTxWarp prst="textNoShape">
              <a:avLst/>
            </a:prstTxWarp>
          </a:bodyPr>
          <a:lstStyle>
            <a:lvl1pPr defTabSz="951299">
              <a:defRPr sz="1200"/>
            </a:lvl1pPr>
          </a:lstStyle>
          <a:p>
            <a:endParaRPr lang="fr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1379" y="8974869"/>
            <a:ext cx="3115209" cy="4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b" anchorCtr="0" compatLnSpc="1">
            <a:prstTxWarp prst="textNoShape">
              <a:avLst/>
            </a:prstTxWarp>
          </a:bodyPr>
          <a:lstStyle>
            <a:lvl1pPr algn="r" defTabSz="951299">
              <a:defRPr sz="1200"/>
            </a:lvl1pPr>
          </a:lstStyle>
          <a:p>
            <a:fld id="{198CF9E3-577A-4822-8EF6-D239DF030D09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3597" cy="4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6" tIns="48463" rIns="96926" bIns="48463" numCol="1" anchor="t" anchorCtr="0" compatLnSpc="1">
            <a:prstTxWarp prst="textNoShape">
              <a:avLst/>
            </a:prstTxWarp>
          </a:bodyPr>
          <a:lstStyle>
            <a:lvl1pPr defTabSz="969310">
              <a:defRPr sz="1200"/>
            </a:lvl1pPr>
          </a:lstStyle>
          <a:p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2991" y="0"/>
            <a:ext cx="3113597" cy="4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6" tIns="48463" rIns="96926" bIns="48463" numCol="1" anchor="t" anchorCtr="0" compatLnSpc="1">
            <a:prstTxWarp prst="textNoShape">
              <a:avLst/>
            </a:prstTxWarp>
          </a:bodyPr>
          <a:lstStyle>
            <a:lvl1pPr algn="r" defTabSz="969310">
              <a:defRPr sz="1200"/>
            </a:lvl1pPr>
          </a:lstStyle>
          <a:p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711200"/>
            <a:ext cx="4724400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7531" y="4489092"/>
            <a:ext cx="5753140" cy="424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6" tIns="48463" rIns="96926" bIns="48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78183"/>
            <a:ext cx="3113597" cy="4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6" tIns="48463" rIns="96926" bIns="48463" numCol="1" anchor="b" anchorCtr="0" compatLnSpc="1">
            <a:prstTxWarp prst="textNoShape">
              <a:avLst/>
            </a:prstTxWarp>
          </a:bodyPr>
          <a:lstStyle>
            <a:lvl1pPr defTabSz="969310">
              <a:defRPr sz="1200"/>
            </a:lvl1pPr>
          </a:lstStyle>
          <a:p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2991" y="8978183"/>
            <a:ext cx="3113597" cy="4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6" tIns="48463" rIns="96926" bIns="48463" numCol="1" anchor="b" anchorCtr="0" compatLnSpc="1">
            <a:prstTxWarp prst="textNoShape">
              <a:avLst/>
            </a:prstTxWarp>
          </a:bodyPr>
          <a:lstStyle>
            <a:lvl1pPr algn="r" defTabSz="969310">
              <a:defRPr sz="1200"/>
            </a:lvl1pPr>
          </a:lstStyle>
          <a:p>
            <a:fld id="{79251648-06E7-4F1C-9F92-6BDB14A8DC1E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E2125-3F17-47B6-87EA-16F2B6D60BFC}" type="slidenum">
              <a:rPr lang="en-CA"/>
              <a:pPr/>
              <a:t>1</a:t>
            </a:fld>
            <a:endParaRPr lang="en-CA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10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11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12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13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14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15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16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17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18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19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20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21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22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23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24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25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26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27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28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29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30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31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32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33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34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8FA6D-85A0-45E5-86BE-A792E898CA00}" type="slidenum">
              <a:rPr lang="en-CA"/>
              <a:pPr/>
              <a:t>35</a:t>
            </a:fld>
            <a:endParaRPr lang="en-CA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36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37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38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39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40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41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42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43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44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45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46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47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48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49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5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50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51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52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53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54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55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56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8FA6D-85A0-45E5-86BE-A792E898CA00}" type="slidenum">
              <a:rPr lang="en-CA"/>
              <a:pPr/>
              <a:t>57</a:t>
            </a:fld>
            <a:endParaRPr lang="en-CA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8FA6D-85A0-45E5-86BE-A792E898CA00}" type="slidenum">
              <a:rPr lang="en-CA"/>
              <a:pPr/>
              <a:t>58</a:t>
            </a:fld>
            <a:endParaRPr lang="en-CA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8FA6D-85A0-45E5-86BE-A792E898CA00}" type="slidenum">
              <a:rPr lang="en-CA"/>
              <a:pPr/>
              <a:t>59</a:t>
            </a:fld>
            <a:endParaRPr lang="en-CA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6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60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AB9FF-BC04-4B13-A890-78395639424C}" type="slidenum">
              <a:rPr lang="en-CA"/>
              <a:pPr/>
              <a:t>61</a:t>
            </a:fld>
            <a:endParaRPr lang="en-CA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30227-47C8-44E4-A638-F2C1E16CA69D}" type="slidenum">
              <a:rPr lang="en-CA"/>
              <a:pPr/>
              <a:t>62</a:t>
            </a:fld>
            <a:endParaRPr lang="en-CA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30227-47C8-44E4-A638-F2C1E16CA69D}" type="slidenum">
              <a:rPr lang="en-CA"/>
              <a:pPr/>
              <a:t>63</a:t>
            </a:fld>
            <a:endParaRPr lang="en-CA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30227-47C8-44E4-A638-F2C1E16CA69D}" type="slidenum">
              <a:rPr lang="en-CA"/>
              <a:pPr/>
              <a:t>64</a:t>
            </a:fld>
            <a:endParaRPr lang="en-CA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30227-47C8-44E4-A638-F2C1E16CA69D}" type="slidenum">
              <a:rPr lang="en-CA"/>
              <a:pPr/>
              <a:t>65</a:t>
            </a:fld>
            <a:endParaRPr lang="en-CA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66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67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68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69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7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70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8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AC-937A-487A-BBEE-8721ACAE1FE5}" type="slidenum">
              <a:rPr lang="en-CA"/>
              <a:pPr/>
              <a:t>9</a:t>
            </a:fld>
            <a:endParaRPr lang="en-CA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D632E-CFAB-49E8-9E1B-17B5A9145B4C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7F369-2810-4EFD-AC9B-00FE651F789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C4267-E9B6-4ACA-B9FC-603E893A8CD3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34A0-2CB2-4249-9ED7-39E745A3BCF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CE0E6-4D81-414D-A4F0-78758A2C604B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5F3D-5858-4408-8F51-A1ABA4E1CCE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1725" y="6380163"/>
            <a:ext cx="1270000" cy="476250"/>
          </a:xfrm>
        </p:spPr>
        <p:txBody>
          <a:bodyPr/>
          <a:lstStyle>
            <a:lvl1pPr>
              <a:defRPr/>
            </a:lvl1pPr>
          </a:lstStyle>
          <a:p>
            <a:fld id="{7A739BDE-9FBF-4350-BD16-ADDA633613D0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388100"/>
            <a:ext cx="38893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6408738"/>
            <a:ext cx="1522412" cy="476250"/>
          </a:xfrm>
        </p:spPr>
        <p:txBody>
          <a:bodyPr/>
          <a:lstStyle>
            <a:lvl1pPr>
              <a:defRPr/>
            </a:lvl1pPr>
          </a:lstStyle>
          <a:p>
            <a:fld id="{7F8AC2AC-A04B-445B-ABEC-654E6F5946E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1725" y="6380163"/>
            <a:ext cx="1270000" cy="476250"/>
          </a:xfrm>
        </p:spPr>
        <p:txBody>
          <a:bodyPr/>
          <a:lstStyle>
            <a:lvl1pPr>
              <a:defRPr/>
            </a:lvl1pPr>
          </a:lstStyle>
          <a:p>
            <a:fld id="{531B8213-E049-4F4E-A179-B9FACD9F22B2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0338" y="6388100"/>
            <a:ext cx="38893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5288" y="6408738"/>
            <a:ext cx="1522412" cy="476250"/>
          </a:xfrm>
        </p:spPr>
        <p:txBody>
          <a:bodyPr/>
          <a:lstStyle>
            <a:lvl1pPr>
              <a:defRPr/>
            </a:lvl1pPr>
          </a:lstStyle>
          <a:p>
            <a:fld id="{3D90CA6E-D6FF-43DA-91BA-04468F9CB1C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03FD2-BBA9-46F2-8EB2-123CB12F2C10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A902-CF7E-49DC-B54C-B62F70B855A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0B7F6-F9D6-4AF1-BE51-F4F9F3B828A7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AA34E-0655-4254-8CB4-3D8576638D2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7EB5CA-4550-4194-8692-635BC6C9FA3D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0D67C-B36E-4E75-8234-9B41A9B6BFF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3FA7E5-FEB3-4A56-85EC-F4E2EC0E7391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DE402-41F7-440D-AFAA-12F44B41925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3B888-51B7-4DCB-8357-4CCE4E2B3529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7C09B-9045-4705-B7CC-428F463E248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7C357-9133-45E2-881C-6BB8EE4D83BE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611F6-60D6-4EC7-AC01-4FC5F76CC8B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11EBD-62E2-4612-83C6-CD527DEF6B2B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33074-140D-48A8-A492-F3FFB2838A2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22B90-B633-416B-A458-D9CCF61DB0F7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F9185-A2A0-4810-8D1C-D24DEBA3ACD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380163"/>
            <a:ext cx="127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7F629C5-BBA8-45E7-B0AF-153F9DF20FCE}" type="datetime1">
              <a:rPr lang="en-CA"/>
              <a:pPr/>
              <a:t>07/02/2012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388100"/>
            <a:ext cx="388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CA"/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08738"/>
            <a:ext cx="1522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2730100C-0028-4C8A-AA28-ECAAE8CB750E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3B8C-2CE6-4221-9C7D-E0C2B0315E4A}" type="slidenum">
              <a:rPr lang="en-CA"/>
              <a:pPr/>
              <a:t>1</a:t>
            </a:fld>
            <a:endParaRPr lang="en-CA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11560" y="5085184"/>
            <a:ext cx="80645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dirty="0">
                <a:solidFill>
                  <a:srgbClr val="000099"/>
                </a:solidFill>
                <a:latin typeface="Arial Black" pitchFamily="34" charset="0"/>
              </a:rPr>
              <a:t>Ray D. Bollman, Rural Research Group, Statistics </a:t>
            </a:r>
            <a:r>
              <a:rPr lang="en-CA" dirty="0" smtClean="0">
                <a:solidFill>
                  <a:srgbClr val="000099"/>
                </a:solidFill>
                <a:latin typeface="Arial Black" pitchFamily="34" charset="0"/>
              </a:rPr>
              <a:t>Canada</a:t>
            </a:r>
          </a:p>
          <a:p>
            <a:pPr algn="ctr">
              <a:spcBef>
                <a:spcPct val="50000"/>
              </a:spcBef>
            </a:pPr>
            <a:r>
              <a:rPr lang="en-CA" dirty="0" smtClean="0">
                <a:solidFill>
                  <a:srgbClr val="000099"/>
                </a:solidFill>
                <a:latin typeface="Arial Black" pitchFamily="34" charset="0"/>
              </a:rPr>
              <a:t>Peter Murphy, Geography Division, Statistics Canada</a:t>
            </a:r>
            <a:endParaRPr lang="en-CA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0" y="170080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0099"/>
                </a:solidFill>
              </a:rPr>
              <a:t>How </a:t>
            </a:r>
            <a:r>
              <a:rPr lang="en-CA" sz="3200" b="1" dirty="0">
                <a:solidFill>
                  <a:srgbClr val="000099"/>
                </a:solidFill>
              </a:rPr>
              <a:t>many Canadians live in a city?</a:t>
            </a:r>
            <a:endParaRPr lang="en-CA" sz="3200" dirty="0">
              <a:solidFill>
                <a:srgbClr val="000099"/>
              </a:solidFill>
            </a:endParaRPr>
          </a:p>
          <a:p>
            <a:pPr algn="ctr"/>
            <a:r>
              <a:rPr lang="en-CA" sz="2800" b="1" dirty="0">
                <a:solidFill>
                  <a:srgbClr val="000099"/>
                </a:solidFill>
              </a:rPr>
              <a:t>Conceptualization, definition and </a:t>
            </a:r>
            <a:endParaRPr lang="en-CA" sz="2800" dirty="0">
              <a:solidFill>
                <a:srgbClr val="000099"/>
              </a:solidFill>
            </a:endParaRPr>
          </a:p>
          <a:p>
            <a:pPr algn="ctr"/>
            <a:r>
              <a:rPr lang="en-CA" sz="2800" b="1" dirty="0">
                <a:solidFill>
                  <a:srgbClr val="000099"/>
                </a:solidFill>
              </a:rPr>
              <a:t>proposed dissemination for alternative </a:t>
            </a:r>
            <a:r>
              <a:rPr lang="en-CA" sz="2800" b="1" dirty="0" smtClean="0">
                <a:solidFill>
                  <a:srgbClr val="000099"/>
                </a:solidFill>
              </a:rPr>
              <a:t>standards</a:t>
            </a:r>
            <a:endParaRPr lang="en-CA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467544" y="3356992"/>
            <a:ext cx="734536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Presentation to the </a:t>
            </a:r>
          </a:p>
          <a:p>
            <a:pPr algn="ctr"/>
            <a:r>
              <a:rPr lang="en-CA" sz="2000" dirty="0">
                <a:solidFill>
                  <a:srgbClr val="000099"/>
                </a:solidFill>
                <a:latin typeface="+mj-lt"/>
              </a:rPr>
              <a:t>2011 International Methodology Symposium:</a:t>
            </a:r>
          </a:p>
          <a:p>
            <a:pPr algn="ctr"/>
            <a:r>
              <a:rPr lang="en-CA" sz="2000" b="1" i="1" dirty="0">
                <a:solidFill>
                  <a:srgbClr val="000099"/>
                </a:solidFill>
                <a:latin typeface="+mj-lt"/>
              </a:rPr>
              <a:t>Strategies of Standardization of Methods and </a:t>
            </a:r>
            <a:r>
              <a:rPr lang="en-CA" sz="2000" b="1" i="1" dirty="0" smtClean="0">
                <a:solidFill>
                  <a:srgbClr val="000099"/>
                </a:solidFill>
                <a:latin typeface="+mj-lt"/>
              </a:rPr>
              <a:t>Tools</a:t>
            </a:r>
            <a:endParaRPr lang="en-US" sz="20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2930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99"/>
                </a:solidFill>
                <a:latin typeface="+mj-lt"/>
              </a:rPr>
              <a:t>Ottawa, November 2 - 4, 2011</a:t>
            </a:r>
            <a:endParaRPr lang="en-CA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10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11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491880" y="3717032"/>
            <a:ext cx="43204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851920" y="2708920"/>
            <a:ext cx="50405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12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95536" y="3212976"/>
            <a:ext cx="43204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13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14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95536" y="314096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195736" y="2276872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635375" y="1700213"/>
            <a:ext cx="3168650" cy="1223962"/>
          </a:xfrm>
          <a:prstGeom prst="wedgeRectCallout">
            <a:avLst>
              <a:gd name="adj1" fmla="val 66731"/>
              <a:gd name="adj2" fmla="val 9033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/>
              <a:t>Census rural was the geographic group with the second fastest population growth, 1991 to 1996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15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16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17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en-CA" sz="2800" b="1" dirty="0" smtClean="0">
                <a:solidFill>
                  <a:srgbClr val="000099"/>
                </a:solidFill>
              </a:rPr>
              <a:t>Summary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accent2"/>
                </a:solidFill>
              </a:rPr>
              <a:t>Varying rates of population growth across size classes of population centres </a:t>
            </a:r>
            <a:r>
              <a:rPr lang="en-CA" b="1" dirty="0" smtClean="0">
                <a:solidFill>
                  <a:schemeClr val="accent2"/>
                </a:solidFill>
              </a:rPr>
              <a:t>(within fixed boundaries -- due to demographic factors: births, deaths, net migration).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accent2"/>
                </a:solidFill>
              </a:rPr>
              <a:t>The biggest population centres do not always grow the fastest in terms of demographic factors.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However, the total change in the population living in a given population centre size class is also determined by re-classification.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/>
                </a:solidFill>
              </a:rPr>
              <a:t>Re-classification might be due: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/>
                </a:solidFill>
              </a:rPr>
              <a:t>to demographic change causing the locality to go above the lower limit; or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/>
                </a:solidFill>
              </a:rPr>
              <a:t>to go below the lower limit; or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/>
                </a:solidFill>
              </a:rPr>
              <a:t>two population </a:t>
            </a:r>
            <a:r>
              <a:rPr lang="en-US" b="1" dirty="0" err="1" smtClean="0">
                <a:solidFill>
                  <a:schemeClr val="accent2"/>
                </a:solidFill>
              </a:rPr>
              <a:t>centres</a:t>
            </a:r>
            <a:r>
              <a:rPr lang="en-US" b="1" dirty="0" smtClean="0">
                <a:solidFill>
                  <a:schemeClr val="accent2"/>
                </a:solidFill>
              </a:rPr>
              <a:t> may be merged which may cause the population of the new population centre to be re-classified to another size class.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/>
                </a:solidFill>
              </a:rPr>
              <a:t>Thus, between “t” and “t+1”, there is a change in the number of localities and a change in the number of Canadians enjoying the benefits and costs of a living in a locality of a given size.</a:t>
            </a:r>
            <a:endParaRPr lang="en-CA" b="1" dirty="0" smtClean="0">
              <a:solidFill>
                <a:schemeClr val="accent2"/>
              </a:solidFill>
            </a:endParaRPr>
          </a:p>
          <a:p>
            <a:pPr marL="1428750" lvl="2" indent="-514350">
              <a:buFont typeface="Arial" pitchFamily="34" charset="0"/>
              <a:buChar char="•"/>
            </a:pPr>
            <a:endParaRPr lang="en-CA" b="1" dirty="0" smtClean="0">
              <a:solidFill>
                <a:srgbClr val="000099"/>
              </a:solidFill>
            </a:endParaRPr>
          </a:p>
          <a:p>
            <a:pPr marL="1428750" lvl="2" indent="-514350">
              <a:buFont typeface="Arial" pitchFamily="34" charset="0"/>
              <a:buChar char="•"/>
            </a:pPr>
            <a:endParaRPr lang="en-CA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18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r>
              <a:rPr lang="en-CA" b="1" dirty="0" smtClean="0">
                <a:solidFill>
                  <a:srgbClr val="000099"/>
                </a:solidFill>
              </a:rPr>
              <a:t> </a:t>
            </a:r>
            <a:endParaRPr lang="en-CA" dirty="0" smtClean="0">
              <a:solidFill>
                <a:srgbClr val="000099"/>
              </a:solidFill>
            </a:endParaRPr>
          </a:p>
          <a:p>
            <a:pPr marL="1428750" lvl="2" indent="-514350">
              <a:buFont typeface="+mj-lt"/>
              <a:buAutoNum type="alphaLcParenR"/>
            </a:pPr>
            <a:endParaRPr lang="en-CA" sz="24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19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4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4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14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400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400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endParaRPr lang="en-CA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000099"/>
                </a:solidFill>
              </a:rPr>
              <a:t> </a:t>
            </a:r>
            <a:r>
              <a:rPr lang="en-CA" sz="2400" b="1" dirty="0" smtClean="0">
                <a:solidFill>
                  <a:srgbClr val="000099"/>
                </a:solidFill>
              </a:rPr>
              <a:t>This concept represents the </a:t>
            </a:r>
            <a:r>
              <a:rPr lang="en-CA" sz="2400" b="1" dirty="0" smtClean="0">
                <a:solidFill>
                  <a:srgbClr val="00B050"/>
                </a:solidFill>
              </a:rPr>
              <a:t>view of the mayor</a:t>
            </a:r>
            <a:r>
              <a:rPr lang="en-CA" sz="2400" b="1" dirty="0" smtClean="0">
                <a:solidFill>
                  <a:srgbClr val="000099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CA" sz="800" b="1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000099"/>
                </a:solidFill>
              </a:rPr>
              <a:t> How many people live in my incorporated city or town?</a:t>
            </a:r>
          </a:p>
          <a:p>
            <a:pPr>
              <a:buFont typeface="Arial" pitchFamily="34" charset="0"/>
              <a:buChar char="•"/>
            </a:pPr>
            <a:endParaRPr lang="en-CA" sz="800" b="1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000099"/>
                </a:solidFill>
              </a:rPr>
              <a:t> From the point of view of the resident – </a:t>
            </a:r>
            <a:r>
              <a:rPr lang="en-CA" sz="2400" b="1" dirty="0" smtClean="0">
                <a:solidFill>
                  <a:srgbClr val="00B050"/>
                </a:solidFill>
              </a:rPr>
              <a:t>to whom do I pay my taxes</a:t>
            </a:r>
            <a:r>
              <a:rPr lang="en-CA" sz="2400" b="1" dirty="0" smtClean="0">
                <a:solidFill>
                  <a:srgbClr val="000099"/>
                </a:solidFill>
              </a:rPr>
              <a:t> and which administration is responsible for delivering local services.</a:t>
            </a:r>
          </a:p>
          <a:p>
            <a:pPr>
              <a:buFont typeface="Arial" pitchFamily="34" charset="0"/>
              <a:buChar char="•"/>
            </a:pPr>
            <a:endParaRPr lang="en-CA" sz="800" b="1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000099"/>
                </a:solidFill>
              </a:rPr>
              <a:t> On your Sunday afternoon drive, you usually cannot see the boundary of the administrative city – although there is often a sign at the boundary that says “Welcome to our city of X thousand residents.”</a:t>
            </a:r>
          </a:p>
          <a:p>
            <a:r>
              <a:rPr lang="en-CA" b="1" dirty="0" smtClean="0">
                <a:solidFill>
                  <a:srgbClr val="000099"/>
                </a:solidFill>
              </a:rPr>
              <a:t> </a:t>
            </a:r>
            <a:endParaRPr lang="en-CA" dirty="0" smtClean="0">
              <a:solidFill>
                <a:srgbClr val="000099"/>
              </a:solidFill>
            </a:endParaRPr>
          </a:p>
          <a:p>
            <a:pPr marL="1428750" lvl="2" indent="-514350">
              <a:buFont typeface="+mj-lt"/>
              <a:buAutoNum type="alphaLcParenR"/>
            </a:pPr>
            <a:endParaRPr lang="en-CA" sz="24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1428750" lvl="2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3. How many Canadians live in a “city”?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20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endParaRPr lang="en-CA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000099"/>
                </a:solidFill>
              </a:rPr>
              <a:t> </a:t>
            </a:r>
            <a:r>
              <a:rPr lang="en-CA" b="1" dirty="0" smtClean="0">
                <a:solidFill>
                  <a:srgbClr val="000099"/>
                </a:solidFill>
              </a:rPr>
              <a:t>Within Statistics Canada, a </a:t>
            </a:r>
            <a:r>
              <a:rPr lang="en-CA" b="1" dirty="0" smtClean="0">
                <a:solidFill>
                  <a:srgbClr val="FF0000"/>
                </a:solidFill>
              </a:rPr>
              <a:t>census subdivision </a:t>
            </a:r>
            <a:r>
              <a:rPr lang="en-CA" b="1" dirty="0" smtClean="0">
                <a:solidFill>
                  <a:srgbClr val="000099"/>
                </a:solidFill>
              </a:rPr>
              <a:t>is defined for each incorporated town or city and each incorporated municipality.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21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  <a:endParaRPr lang="en-CA" sz="32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22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" y="764704"/>
            <a:ext cx="91361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899592" y="4797151"/>
            <a:ext cx="792162" cy="3600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987824" y="3429000"/>
            <a:ext cx="792163" cy="431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23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  <a:endParaRPr lang="en-CA" sz="32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24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3999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55650" y="1700213"/>
            <a:ext cx="4608513" cy="1081087"/>
          </a:xfrm>
          <a:prstGeom prst="wedgeRectCallout">
            <a:avLst>
              <a:gd name="adj1" fmla="val -28505"/>
              <a:gd name="adj2" fmla="val 740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/>
              <a:t>In general, from 1981 to 2006, CSDs of 250-499K reported the largest rate of demographic growth</a:t>
            </a:r>
            <a:r>
              <a:rPr lang="en-US" dirty="0"/>
              <a:t>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00338" y="4149725"/>
            <a:ext cx="4176712" cy="1008063"/>
          </a:xfrm>
          <a:prstGeom prst="wedgeRectCallout">
            <a:avLst>
              <a:gd name="adj1" fmla="val 60074"/>
              <a:gd name="adj2" fmla="val -435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/>
              <a:t>In general, from 1981 to 2006, smaller CSDs lost population due to demographic factors.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25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26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547664" y="2924944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339752" y="198884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27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28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6731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29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3999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71600" y="306896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39552" y="1412776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0099"/>
                </a:solidFill>
              </a:rPr>
              <a:t>1. Introduction</a:t>
            </a:r>
          </a:p>
          <a:p>
            <a:endParaRPr lang="en-CA" sz="800" b="1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000099"/>
                </a:solidFill>
              </a:rPr>
              <a:t> Data users ask Statistics Canada:</a:t>
            </a:r>
          </a:p>
          <a:p>
            <a:pPr lvl="1"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000099"/>
                </a:solidFill>
              </a:rPr>
              <a:t> How many Canadians live in cities?</a:t>
            </a:r>
          </a:p>
          <a:p>
            <a:pPr>
              <a:buFont typeface="Arial" pitchFamily="34" charset="0"/>
              <a:buChar char="•"/>
            </a:pPr>
            <a:endParaRPr lang="en-CA" sz="800" b="1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b="1" dirty="0">
                <a:solidFill>
                  <a:srgbClr val="000099"/>
                </a:solidFill>
              </a:rPr>
              <a:t> </a:t>
            </a:r>
            <a:r>
              <a:rPr lang="en-CA" sz="2800" b="1" dirty="0" smtClean="0">
                <a:solidFill>
                  <a:srgbClr val="000099"/>
                </a:solidFill>
              </a:rPr>
              <a:t>Statistics Canada does not publish levels and rates 	of urbanization for:</a:t>
            </a:r>
            <a:endParaRPr lang="en-CA" sz="2400" b="1" dirty="0" smtClean="0">
              <a:solidFill>
                <a:srgbClr val="000099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000099"/>
                </a:solidFill>
              </a:rPr>
              <a:t> alternative definitions of a “city”</a:t>
            </a:r>
          </a:p>
          <a:p>
            <a:pPr lvl="3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000099"/>
                </a:solidFill>
              </a:rPr>
              <a:t> alternative size cut-offs to be a “city</a:t>
            </a:r>
          </a:p>
          <a:p>
            <a:pPr>
              <a:buFont typeface="Arial" pitchFamily="34" charset="0"/>
              <a:buChar char="•"/>
            </a:pPr>
            <a:endParaRPr lang="en-CA" sz="800" b="1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000099"/>
                </a:solidFill>
              </a:rPr>
              <a:t> Our objective is to describe and document the 	levels and rates of urbanization for:</a:t>
            </a:r>
            <a:endParaRPr lang="en-CA" sz="2400" b="1" dirty="0" smtClean="0">
              <a:solidFill>
                <a:srgbClr val="000099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000099"/>
                </a:solidFill>
              </a:rPr>
              <a:t> alternative definitions of a “city”</a:t>
            </a:r>
          </a:p>
          <a:p>
            <a:pPr lvl="3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000099"/>
                </a:solidFill>
              </a:rPr>
              <a:t> alternative size cut-offs to be a “city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30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31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32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6731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547664" y="3140968"/>
            <a:ext cx="36004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87624" y="1628800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33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34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076C-C28C-4BBB-8B70-F8C6C66CD6D2}" type="slidenum">
              <a:rPr lang="en-CA"/>
              <a:pPr/>
              <a:t>35</a:t>
            </a:fld>
            <a:endParaRPr lang="en-CA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84313"/>
            <a:ext cx="9144000" cy="4752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99"/>
              </a:buClr>
            </a:pPr>
            <a:r>
              <a:rPr lang="en-CA" b="1" dirty="0" smtClean="0">
                <a:solidFill>
                  <a:srgbClr val="000099"/>
                </a:solidFill>
              </a:rPr>
              <a:t>In general, larger CSDs have a larger demographic growth than smaller CSDs.</a:t>
            </a:r>
          </a:p>
          <a:p>
            <a:pPr>
              <a:buClr>
                <a:srgbClr val="000099"/>
              </a:buClr>
            </a:pPr>
            <a:r>
              <a:rPr lang="en-CA" b="1" dirty="0" smtClean="0">
                <a:solidFill>
                  <a:srgbClr val="000099"/>
                </a:solidFill>
              </a:rPr>
              <a:t>In the case of census subdivisions, most of the increased in urbanization is due to re-classification.</a:t>
            </a:r>
            <a:endParaRPr lang="en-CA" sz="1600" b="1" dirty="0">
              <a:solidFill>
                <a:schemeClr val="accent2"/>
              </a:solidFill>
            </a:endParaRPr>
          </a:p>
        </p:txBody>
      </p:sp>
      <p:pic>
        <p:nvPicPr>
          <p:cNvPr id="8110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11012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CA" sz="3200" dirty="0" smtClean="0">
                <a:solidFill>
                  <a:schemeClr val="accent2"/>
                </a:solidFill>
                <a:latin typeface="Arial Black" pitchFamily="34" charset="0"/>
              </a:rPr>
              <a:t>Summary</a:t>
            </a:r>
            <a:endParaRPr lang="en-CA" sz="3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36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Functional areas – CMAs and CAs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37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6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16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6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600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600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6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600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600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6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514350" indent="-514350"/>
            <a:endParaRPr lang="en-CA" b="1" dirty="0" smtClean="0">
              <a:solidFill>
                <a:srgbClr val="000099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This concept is based on the idea that </a:t>
            </a:r>
            <a:r>
              <a:rPr lang="en-CA" b="1" dirty="0" smtClean="0">
                <a:solidFill>
                  <a:srgbClr val="00B050"/>
                </a:solidFill>
              </a:rPr>
              <a:t>“We are all in this together.”</a:t>
            </a:r>
          </a:p>
          <a:p>
            <a:pPr marL="514350" indent="-514350">
              <a:buFont typeface="Arial" pitchFamily="34" charset="0"/>
              <a:buChar char="•"/>
            </a:pPr>
            <a:endParaRPr lang="en-CA" b="1" dirty="0" smtClean="0">
              <a:solidFill>
                <a:srgbClr val="000099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Thus, from the point of view of citizens and from the point of view of investors, we all </a:t>
            </a:r>
            <a:r>
              <a:rPr lang="en-CA" b="1" dirty="0" smtClean="0">
                <a:solidFill>
                  <a:srgbClr val="00B050"/>
                </a:solidFill>
              </a:rPr>
              <a:t>share in the outcomes </a:t>
            </a:r>
            <a:r>
              <a:rPr lang="en-CA" b="1" dirty="0" smtClean="0">
                <a:solidFill>
                  <a:srgbClr val="000099"/>
                </a:solidFill>
              </a:rPr>
              <a:t>of good development projects and we all share in the outcomes of bad development projects.</a:t>
            </a:r>
          </a:p>
          <a:p>
            <a:pPr marL="514350" indent="-514350">
              <a:buFont typeface="Arial" pitchFamily="34" charset="0"/>
              <a:buChar char="•"/>
            </a:pPr>
            <a:endParaRPr lang="en-CA" b="1" dirty="0" smtClean="0">
              <a:solidFill>
                <a:srgbClr val="000099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In this sense, the agglomerated population operates together as a functional area, regardless of form and regardless of administrative boundaries</a:t>
            </a:r>
            <a:r>
              <a:rPr lang="en-CA" sz="1600" dirty="0" smtClean="0"/>
              <a:t>.</a:t>
            </a:r>
          </a:p>
          <a:p>
            <a:pPr marL="971550" lvl="1" indent="-514350">
              <a:buFont typeface="+mj-lt"/>
              <a:buAutoNum type="alphaLcParenR"/>
            </a:pPr>
            <a:endParaRPr lang="en-CA" sz="1600" b="1" dirty="0" smtClean="0">
              <a:solidFill>
                <a:srgbClr val="000099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endParaRPr lang="en-CA" sz="16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38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6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16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6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600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600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6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600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600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6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514350" indent="-514350"/>
            <a:endParaRPr lang="en-CA" b="1" dirty="0" smtClean="0">
              <a:solidFill>
                <a:srgbClr val="000099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Within Statistics Canada, </a:t>
            </a:r>
            <a:r>
              <a:rPr lang="en-CA" b="1" dirty="0" smtClean="0">
                <a:solidFill>
                  <a:srgbClr val="FF0000"/>
                </a:solidFill>
              </a:rPr>
              <a:t>Census Metropolitan Areas (CMAs) and Census Agglomerations (CAs) </a:t>
            </a:r>
            <a:r>
              <a:rPr lang="en-CA" b="1" dirty="0" smtClean="0">
                <a:solidFill>
                  <a:srgbClr val="000099"/>
                </a:solidFill>
              </a:rPr>
              <a:t>are delineated for any built-up core of 10,000 or more and includes all neighbouring census subdivisions where 50% or more of the employed residents commute to the built-up core.</a:t>
            </a:r>
          </a:p>
          <a:p>
            <a:pPr marL="514350" indent="-514350">
              <a:buFont typeface="Arial" pitchFamily="34" charset="0"/>
              <a:buChar char="•"/>
            </a:pPr>
            <a:endParaRPr lang="en-CA" b="1" dirty="0" smtClean="0">
              <a:solidFill>
                <a:srgbClr val="000099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Thus, commuting rates are used to measure or proxy the areas around the built-up core that “function together.”</a:t>
            </a:r>
            <a:endParaRPr lang="en-CA" sz="16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39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1428750" lvl="2" indent="-514350"/>
            <a:endParaRPr lang="en-CA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40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827584" y="3861047"/>
            <a:ext cx="936104" cy="64680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3347864" y="2996952"/>
            <a:ext cx="936104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41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42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2" y="764704"/>
            <a:ext cx="91311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43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44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67544" y="314096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971600" y="206084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45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46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47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67544" y="314096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547664" y="314096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131840" y="2852936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48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49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5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514350" indent="-514350">
              <a:buFont typeface="Arial" pitchFamily="34" charset="0"/>
              <a:buChar char="•"/>
            </a:pPr>
            <a:endParaRPr lang="en-CA" sz="2400" b="1" dirty="0" smtClean="0">
              <a:solidFill>
                <a:srgbClr val="000099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CA" sz="2000" b="1" dirty="0" smtClean="0">
                <a:solidFill>
                  <a:srgbClr val="000099"/>
                </a:solidFill>
              </a:rPr>
              <a:t>T</a:t>
            </a:r>
            <a:r>
              <a:rPr lang="en-CA" sz="2000" b="1" dirty="0" smtClean="0">
                <a:solidFill>
                  <a:schemeClr val="accent2"/>
                </a:solidFill>
              </a:rPr>
              <a:t>his is the “built-up area” of a settlement. It corresponds to the </a:t>
            </a:r>
            <a:r>
              <a:rPr lang="en-CA" sz="2000" b="1" dirty="0" smtClean="0">
                <a:solidFill>
                  <a:srgbClr val="00B050"/>
                </a:solidFill>
              </a:rPr>
              <a:t>windshield view </a:t>
            </a:r>
            <a:r>
              <a:rPr lang="en-CA" sz="2000" b="1" dirty="0" smtClean="0">
                <a:solidFill>
                  <a:schemeClr val="accent2"/>
                </a:solidFill>
              </a:rPr>
              <a:t>when you leave the settled area and drive into the unsettled or countryside area.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accent2"/>
                </a:solidFill>
              </a:rPr>
              <a:t>Arguably, this is the target clientele for an </a:t>
            </a:r>
            <a:r>
              <a:rPr lang="en-CA" sz="2000" b="1" dirty="0" smtClean="0">
                <a:solidFill>
                  <a:srgbClr val="00B050"/>
                </a:solidFill>
              </a:rPr>
              <a:t>urban transportation planner</a:t>
            </a:r>
            <a:r>
              <a:rPr lang="en-CA" sz="2000" b="1" dirty="0" smtClean="0">
                <a:solidFill>
                  <a:schemeClr val="accent2"/>
                </a:solidFill>
              </a:rPr>
              <a:t>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accent2"/>
                </a:solidFill>
              </a:rPr>
              <a:t>Within Statistics Canada, built-up areas are </a:t>
            </a:r>
            <a:r>
              <a:rPr lang="en-CA" sz="2000" b="1" dirty="0" smtClean="0">
                <a:solidFill>
                  <a:srgbClr val="FF0000"/>
                </a:solidFill>
              </a:rPr>
              <a:t>population centres </a:t>
            </a:r>
            <a:r>
              <a:rPr lang="en-CA" sz="2000" b="1" dirty="0" smtClean="0">
                <a:solidFill>
                  <a:schemeClr val="accent2"/>
                </a:solidFill>
              </a:rPr>
              <a:t>with a population density of 400 inhabitants per km</a:t>
            </a:r>
            <a:r>
              <a:rPr lang="en-CA" sz="2000" b="1" baseline="30000" dirty="0" smtClean="0">
                <a:solidFill>
                  <a:schemeClr val="accent2"/>
                </a:solidFill>
              </a:rPr>
              <a:t>2</a:t>
            </a:r>
            <a:r>
              <a:rPr lang="en-CA" sz="2000" b="1" dirty="0" smtClean="0">
                <a:solidFill>
                  <a:schemeClr val="accent2"/>
                </a:solidFill>
              </a:rPr>
              <a:t> or more and with a total population of 1,000 more) (formerly known as “census urban” areas).</a:t>
            </a:r>
          </a:p>
          <a:p>
            <a:pPr>
              <a:lnSpc>
                <a:spcPct val="90000"/>
              </a:lnSpc>
              <a:buClr>
                <a:srgbClr val="6A9BDE"/>
              </a:buClr>
            </a:pPr>
            <a:endParaRPr lang="en-CA" sz="1200" b="1" dirty="0" smtClean="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rgbClr val="6A9BDE"/>
              </a:buClr>
            </a:pPr>
            <a:endParaRPr lang="en-CA" sz="1200" b="1" dirty="0" smtClean="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rgbClr val="6A9BDE"/>
              </a:buClr>
            </a:pPr>
            <a:endParaRPr lang="en-CA" sz="1200" b="1" dirty="0" smtClean="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rgbClr val="6A9BDE"/>
              </a:buClr>
            </a:pPr>
            <a:r>
              <a:rPr lang="en-CA" sz="1200" b="1" dirty="0" smtClean="0">
                <a:solidFill>
                  <a:schemeClr val="accent2"/>
                </a:solidFill>
                <a:sym typeface="Wingdings" pitchFamily="2" charset="2"/>
              </a:rPr>
              <a:t>Following: </a:t>
            </a:r>
            <a:r>
              <a:rPr lang="en-GB" sz="1200" dirty="0" smtClean="0">
                <a:sym typeface="Wingdings" pitchFamily="2" charset="2"/>
              </a:rPr>
              <a:t>Puderer, Henry A. (2009) </a:t>
            </a:r>
            <a:r>
              <a:rPr lang="en-US" sz="1200" b="1" dirty="0" smtClean="0">
                <a:sym typeface="Wingdings" pitchFamily="2" charset="2"/>
              </a:rPr>
              <a:t>Urban Perspectives and Measurement</a:t>
            </a:r>
            <a:r>
              <a:rPr lang="en-US" sz="1200" dirty="0" smtClean="0">
                <a:sym typeface="Wingdings" pitchFamily="2" charset="2"/>
              </a:rPr>
              <a:t> (Ottawa: Statistics Canada, Geography Working Paper, Catalogue no. 92F0138M — No. 2009001).</a:t>
            </a:r>
            <a:r>
              <a:rPr lang="en-US" sz="2000" dirty="0" smtClean="0">
                <a:sym typeface="Wingdings" pitchFamily="2" charset="2"/>
              </a:rPr>
              <a:t> </a:t>
            </a:r>
            <a:endParaRPr lang="en-CA" sz="3200" b="1" dirty="0" smtClean="0">
              <a:solidFill>
                <a:srgbClr val="000099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endParaRPr lang="en-CA" sz="2400" b="1" dirty="0" smtClean="0">
              <a:solidFill>
                <a:srgbClr val="000099"/>
              </a:solidFill>
            </a:endParaRPr>
          </a:p>
          <a:p>
            <a:pPr marL="1428750" lvl="2" indent="-514350"/>
            <a:endParaRPr lang="en-CA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50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2" y="764704"/>
            <a:ext cx="91311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67544" y="314096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71600" y="242088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51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52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53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2" y="764704"/>
            <a:ext cx="91311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67544" y="2924944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139952" y="2708920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54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55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2" y="764704"/>
            <a:ext cx="91311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56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2" y="764704"/>
            <a:ext cx="91311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67544" y="314096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300192" y="134076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076C-C28C-4BBB-8B70-F8C6C66CD6D2}" type="slidenum">
              <a:rPr lang="en-CA"/>
              <a:pPr/>
              <a:t>57</a:t>
            </a:fld>
            <a:endParaRPr lang="en-CA"/>
          </a:p>
        </p:txBody>
      </p:sp>
      <p:pic>
        <p:nvPicPr>
          <p:cNvPr id="8110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076C-C28C-4BBB-8B70-F8C6C66CD6D2}" type="slidenum">
              <a:rPr lang="en-CA"/>
              <a:pPr/>
              <a:t>58</a:t>
            </a:fld>
            <a:endParaRPr lang="en-CA"/>
          </a:p>
        </p:txBody>
      </p:sp>
      <p:pic>
        <p:nvPicPr>
          <p:cNvPr id="8110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2" y="764704"/>
            <a:ext cx="91311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076C-C28C-4BBB-8B70-F8C6C66CD6D2}" type="slidenum">
              <a:rPr lang="en-CA"/>
              <a:pPr/>
              <a:t>59</a:t>
            </a:fld>
            <a:endParaRPr lang="en-CA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84313"/>
            <a:ext cx="9144000" cy="4752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28750" lvl="2" indent="-514350">
              <a:buNone/>
            </a:pPr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b="1" dirty="0" smtClean="0">
                <a:solidFill>
                  <a:srgbClr val="000099"/>
                </a:solidFill>
              </a:rPr>
              <a:t>In </a:t>
            </a:r>
            <a:r>
              <a:rPr lang="en-CA" b="1" dirty="0" smtClean="0">
                <a:solidFill>
                  <a:schemeClr val="accent2"/>
                </a:solidFill>
              </a:rPr>
              <a:t>general</a:t>
            </a:r>
            <a:r>
              <a:rPr lang="en-CA" b="1" dirty="0">
                <a:solidFill>
                  <a:schemeClr val="accent2"/>
                </a:solidFill>
              </a:rPr>
              <a:t>, larger functional areas have a larger demographic growth than smaller functional </a:t>
            </a:r>
            <a:r>
              <a:rPr lang="en-CA" b="1" dirty="0" smtClean="0">
                <a:solidFill>
                  <a:schemeClr val="accent2"/>
                </a:solidFill>
              </a:rPr>
              <a:t>areas.</a:t>
            </a:r>
          </a:p>
          <a:p>
            <a:pPr marL="514350" indent="-514350"/>
            <a:r>
              <a:rPr lang="en-CA" b="1" dirty="0" smtClean="0">
                <a:solidFill>
                  <a:schemeClr val="accent2"/>
                </a:solidFill>
              </a:rPr>
              <a:t>In </a:t>
            </a:r>
            <a:r>
              <a:rPr lang="en-CA" b="1" dirty="0">
                <a:solidFill>
                  <a:schemeClr val="accent2"/>
                </a:solidFill>
              </a:rPr>
              <a:t>the case of functional areas, most (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½ </a:t>
            </a:r>
            <a:r>
              <a:rPr lang="en-CA" b="1" dirty="0">
                <a:solidFill>
                  <a:schemeClr val="accent2"/>
                </a:solidFill>
              </a:rPr>
              <a:t>to ¾) of the increased in urbanization is due to demographic growth.</a:t>
            </a:r>
          </a:p>
          <a:p>
            <a:pPr>
              <a:buClr>
                <a:srgbClr val="6A9BDE"/>
              </a:buClr>
            </a:pPr>
            <a:endParaRPr lang="en-CA" sz="1600" b="1" dirty="0">
              <a:solidFill>
                <a:schemeClr val="accent2"/>
              </a:solidFill>
            </a:endParaRPr>
          </a:p>
          <a:p>
            <a:pPr>
              <a:buClr>
                <a:srgbClr val="6A9BDE"/>
              </a:buClr>
            </a:pPr>
            <a:endParaRPr lang="en-CA" sz="1600" b="1" dirty="0">
              <a:solidFill>
                <a:schemeClr val="accent2"/>
              </a:solidFill>
            </a:endParaRPr>
          </a:p>
        </p:txBody>
      </p:sp>
      <p:pic>
        <p:nvPicPr>
          <p:cNvPr id="8110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11012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CA" sz="3200" dirty="0" smtClean="0">
                <a:solidFill>
                  <a:schemeClr val="accent2"/>
                </a:solidFill>
                <a:latin typeface="Arial Black" pitchFamily="34" charset="0"/>
              </a:rPr>
              <a:t>Summary</a:t>
            </a:r>
            <a:endParaRPr lang="en-CA" sz="3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6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755576" y="4221086"/>
            <a:ext cx="864170" cy="7200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843809" y="3140968"/>
            <a:ext cx="792088" cy="2143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60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1428750" lvl="2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3. So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15616" y="620688"/>
            <a:ext cx="2448272" cy="4968552"/>
          </a:xfrm>
          <a:prstGeom prst="straightConnector1">
            <a:avLst/>
          </a:prstGeom>
          <a:ln w="762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030-1802-437C-81D4-FEA3DEEFB687}" type="slidenum">
              <a:rPr lang="en-CA"/>
              <a:pPr/>
              <a:t>61</a:t>
            </a:fld>
            <a:endParaRPr lang="en-CA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0729"/>
            <a:ext cx="9144000" cy="54724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99"/>
              </a:buClr>
            </a:pPr>
            <a:r>
              <a:rPr lang="en-CA" b="1" dirty="0">
                <a:solidFill>
                  <a:schemeClr val="accent2"/>
                </a:solidFill>
              </a:rPr>
              <a:t>To summarize the situation, </a:t>
            </a:r>
            <a:r>
              <a:rPr lang="en-CA" b="1" dirty="0" smtClean="0">
                <a:solidFill>
                  <a:schemeClr val="accent2"/>
                </a:solidFill>
              </a:rPr>
              <a:t>we will </a:t>
            </a:r>
            <a:r>
              <a:rPr lang="en-CA" b="1" dirty="0">
                <a:solidFill>
                  <a:schemeClr val="accent2"/>
                </a:solidFill>
              </a:rPr>
              <a:t>concentrate on the 100,000 and over size class because:</a:t>
            </a:r>
          </a:p>
          <a:p>
            <a:pPr lvl="1">
              <a:buClr>
                <a:srgbClr val="000099"/>
              </a:buClr>
            </a:pPr>
            <a:r>
              <a:rPr lang="en-CA" b="1" dirty="0" err="1">
                <a:solidFill>
                  <a:schemeClr val="accent2"/>
                </a:solidFill>
              </a:rPr>
              <a:t>Mendelson</a:t>
            </a:r>
            <a:r>
              <a:rPr lang="en-CA" b="1" dirty="0">
                <a:solidFill>
                  <a:schemeClr val="accent2"/>
                </a:solidFill>
              </a:rPr>
              <a:t> and Lefebvre (2003) have shown that localities with a total population of 100,000 or more have most of the “functions” expected of a metropolitan centre</a:t>
            </a:r>
          </a:p>
          <a:p>
            <a:pPr lvl="2">
              <a:buClr>
                <a:srgbClr val="000099"/>
              </a:buClr>
            </a:pPr>
            <a:r>
              <a:rPr lang="en-GB" sz="1200" dirty="0" err="1"/>
              <a:t>Mendelson</a:t>
            </a:r>
            <a:r>
              <a:rPr lang="en-GB" sz="1200" dirty="0"/>
              <a:t>, Robert and Janet Lefebvre. (2003) </a:t>
            </a:r>
            <a:r>
              <a:rPr lang="en-GB" sz="1200" b="1" dirty="0"/>
              <a:t>Reviewing Census Metropolitan Areas (CMA) and Census Agglomerations (CA) in Canada According to Metropolitan Functionality</a:t>
            </a:r>
            <a:r>
              <a:rPr lang="en-GB" sz="1200" dirty="0"/>
              <a:t> (Ottawa: Statistics Canada, Geography Working Paper Series No. 2003-001, Catalogue no. 92F0138MIE)</a:t>
            </a:r>
          </a:p>
          <a:p>
            <a:pPr>
              <a:buClr>
                <a:srgbClr val="000099"/>
              </a:buClr>
            </a:pPr>
            <a:r>
              <a:rPr lang="en-CA" b="1" dirty="0">
                <a:solidFill>
                  <a:schemeClr val="accent2"/>
                </a:solidFill>
              </a:rPr>
              <a:t>However, the </a:t>
            </a:r>
            <a:r>
              <a:rPr lang="en-CA" b="1" dirty="0" smtClean="0">
                <a:solidFill>
                  <a:schemeClr val="accent2"/>
                </a:solidFill>
              </a:rPr>
              <a:t>charts above have shown various </a:t>
            </a:r>
            <a:r>
              <a:rPr lang="en-CA" b="1" dirty="0">
                <a:solidFill>
                  <a:schemeClr val="accent2"/>
                </a:solidFill>
              </a:rPr>
              <a:t>city size classes so that you can </a:t>
            </a:r>
            <a:r>
              <a:rPr lang="en-CA" b="1" dirty="0" smtClean="0">
                <a:solidFill>
                  <a:schemeClr val="accent2"/>
                </a:solidFill>
              </a:rPr>
              <a:t>choose:</a:t>
            </a:r>
          </a:p>
          <a:p>
            <a:pPr lvl="1">
              <a:buClr>
                <a:srgbClr val="000099"/>
              </a:buClr>
            </a:pPr>
            <a:r>
              <a:rPr lang="en-CA" b="1" dirty="0" smtClean="0">
                <a:solidFill>
                  <a:schemeClr val="accent2"/>
                </a:solidFill>
              </a:rPr>
              <a:t>your </a:t>
            </a:r>
            <a:r>
              <a:rPr lang="en-CA" b="1" dirty="0">
                <a:solidFill>
                  <a:schemeClr val="accent2"/>
                </a:solidFill>
              </a:rPr>
              <a:t>preferred definition of a “city</a:t>
            </a:r>
            <a:r>
              <a:rPr lang="en-CA" b="1" dirty="0" smtClean="0">
                <a:solidFill>
                  <a:schemeClr val="accent2"/>
                </a:solidFill>
              </a:rPr>
              <a:t>”;</a:t>
            </a:r>
          </a:p>
          <a:p>
            <a:pPr lvl="1">
              <a:buClr>
                <a:srgbClr val="000099"/>
              </a:buClr>
            </a:pPr>
            <a:r>
              <a:rPr lang="en-CA" b="1" dirty="0" smtClean="0">
                <a:solidFill>
                  <a:schemeClr val="accent2"/>
                </a:solidFill>
              </a:rPr>
              <a:t>your preferred size cut-off to be a “city”</a:t>
            </a:r>
            <a:endParaRPr lang="en-CA" dirty="0"/>
          </a:p>
        </p:txBody>
      </p:sp>
      <p:pic>
        <p:nvPicPr>
          <p:cNvPr id="89805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9805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9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9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9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9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E440-14A8-4651-B4FA-8E966DBFB635}" type="slidenum">
              <a:rPr lang="en-CA"/>
              <a:pPr/>
              <a:t>62</a:t>
            </a:fld>
            <a:endParaRPr lang="en-CA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/>
              <a:t>Understanding the “rural” in Rural Canada</a:t>
            </a:r>
          </a:p>
        </p:txBody>
      </p:sp>
      <p:pic>
        <p:nvPicPr>
          <p:cNvPr id="8878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2483768" y="1772816"/>
            <a:ext cx="2160240" cy="64807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95737" y="4941168"/>
            <a:ext cx="2736304" cy="5762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2123728" y="4077072"/>
            <a:ext cx="97840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ight Arrow 12"/>
          <p:cNvSpPr/>
          <p:nvPr/>
        </p:nvSpPr>
        <p:spPr>
          <a:xfrm>
            <a:off x="2123728" y="4581128"/>
            <a:ext cx="97840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E440-14A8-4651-B4FA-8E966DBFB635}" type="slidenum">
              <a:rPr lang="en-CA"/>
              <a:pPr/>
              <a:t>63</a:t>
            </a:fld>
            <a:endParaRPr lang="en-CA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/>
              <a:t>Understanding the “rural” in Rural Canada</a:t>
            </a:r>
          </a:p>
        </p:txBody>
      </p:sp>
      <p:pic>
        <p:nvPicPr>
          <p:cNvPr id="8878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4932040" y="1700808"/>
            <a:ext cx="4211960" cy="64807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32040" y="2996952"/>
            <a:ext cx="2088232" cy="8640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24128" y="4437112"/>
            <a:ext cx="1368152" cy="50405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E440-14A8-4651-B4FA-8E966DBFB635}" type="slidenum">
              <a:rPr lang="en-CA"/>
              <a:pPr/>
              <a:t>64</a:t>
            </a:fld>
            <a:endParaRPr lang="en-CA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/>
              <a:t>Understanding the “rural” in Rural Canada</a:t>
            </a:r>
          </a:p>
        </p:txBody>
      </p:sp>
      <p:pic>
        <p:nvPicPr>
          <p:cNvPr id="8878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4932040" y="1700808"/>
            <a:ext cx="4211960" cy="64807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20272" y="3068960"/>
            <a:ext cx="2123728" cy="7920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775848" y="4437112"/>
            <a:ext cx="1368152" cy="50405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E440-14A8-4651-B4FA-8E966DBFB635}" type="slidenum">
              <a:rPr lang="en-CA"/>
              <a:pPr/>
              <a:t>65</a:t>
            </a:fld>
            <a:endParaRPr lang="en-CA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800"/>
              <a:t>Understanding the “rural” in Rural Canada</a:t>
            </a:r>
          </a:p>
        </p:txBody>
      </p:sp>
      <p:pic>
        <p:nvPicPr>
          <p:cNvPr id="8878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764704"/>
            <a:ext cx="9144001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775848" y="2852936"/>
            <a:ext cx="1368152" cy="7920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812360" y="4293096"/>
            <a:ext cx="1331640" cy="72008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03648" y="2204864"/>
            <a:ext cx="4968552" cy="3600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403648" y="3645024"/>
            <a:ext cx="5112568" cy="3600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66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/>
            <a:r>
              <a:rPr lang="en-CA" sz="1200" b="1" dirty="0" smtClean="0">
                <a:solidFill>
                  <a:srgbClr val="000099"/>
                </a:solidFill>
              </a:rPr>
              <a:t>1.  Introduction</a:t>
            </a:r>
          </a:p>
          <a:p>
            <a:pPr marL="514350" indent="-514350"/>
            <a:endParaRPr lang="en-CA" sz="12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1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2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200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200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2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200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200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12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200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sz="1200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1428750" lvl="2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2400" b="1" dirty="0" smtClean="0">
                <a:solidFill>
                  <a:srgbClr val="000099"/>
                </a:solidFill>
              </a:rPr>
              <a:t>3. How many Canadians live in a city?</a:t>
            </a:r>
            <a:endParaRPr lang="en-CA" sz="2000" b="1" dirty="0" smtClean="0">
              <a:solidFill>
                <a:srgbClr val="000099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If you define a “city” as having 100,000+ inhabitants, the answer is (in 2006):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59% in population centres 100,000+ ;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52% in census subdivisions of 100,000+ ; and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68% in CMAs of 100,000+ 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The answer depends upon to whom you are talking: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59% if you are talking to public transit planners;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52% if you are talking to mayors; and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68% if you are talking to economic development analysts.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67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764704"/>
            <a:ext cx="3995936" cy="28803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556792"/>
            <a:ext cx="3203848" cy="36004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203848" y="1556792"/>
            <a:ext cx="2808312" cy="36004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820472" y="3284984"/>
            <a:ext cx="323528" cy="72008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68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1428750" lvl="2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3. How many Canadians live in a “city”?</a:t>
            </a: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4. Summary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69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836613"/>
            <a:ext cx="4535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CA" sz="3200" dirty="0">
                <a:solidFill>
                  <a:schemeClr val="accent2"/>
                </a:solidFill>
                <a:latin typeface="Arial Black" pitchFamily="34" charset="0"/>
              </a:rPr>
              <a:t>Summary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84313"/>
            <a:ext cx="9684568" cy="475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alphaLcParenR"/>
            </a:pPr>
            <a:r>
              <a:rPr lang="en-CA" sz="2600" b="1" kern="0" noProof="0" dirty="0" smtClean="0">
                <a:solidFill>
                  <a:srgbClr val="000099"/>
                </a:solidFill>
                <a:latin typeface="+mn-lt"/>
              </a:rPr>
              <a:t>Which definition shows a higher </a:t>
            </a:r>
            <a:r>
              <a:rPr lang="en-CA" sz="2600" b="1" kern="0" noProof="0" dirty="0" smtClean="0">
                <a:solidFill>
                  <a:srgbClr val="C00000"/>
                </a:solidFill>
                <a:latin typeface="+mn-lt"/>
              </a:rPr>
              <a:t>level </a:t>
            </a:r>
            <a:r>
              <a:rPr lang="en-CA" sz="2600" b="1" kern="0" noProof="0" dirty="0" smtClean="0">
                <a:solidFill>
                  <a:srgbClr val="000099"/>
                </a:solidFill>
                <a:latin typeface="+mn-lt"/>
              </a:rPr>
              <a:t>of urbanization?</a:t>
            </a:r>
          </a:p>
          <a:p>
            <a:pPr marL="1428750" lvl="2" indent="-514350">
              <a:buFont typeface="+mj-lt"/>
              <a:buAutoNum type="arabicPeriod"/>
            </a:pPr>
            <a:r>
              <a:rPr kumimoji="0" lang="en-CA" sz="2200" b="1" i="0" u="none" strike="noStrike" kern="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Functional</a:t>
            </a:r>
            <a:r>
              <a:rPr kumimoji="0" lang="en-CA" sz="2200" b="1" i="0" u="none" strike="noStrike" kern="0" cap="none" spc="0" normalizeH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areas (CMAs &amp; CAs)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CA" sz="2200" b="1" kern="0" baseline="0" noProof="0" dirty="0" smtClean="0">
                <a:solidFill>
                  <a:srgbClr val="000099"/>
                </a:solidFill>
                <a:latin typeface="+mn-lt"/>
              </a:rPr>
              <a:t>Population centres (built-up areas)</a:t>
            </a:r>
          </a:p>
          <a:p>
            <a:pPr marL="1428750" lvl="2" indent="-514350">
              <a:buFont typeface="+mj-lt"/>
              <a:buAutoNum type="arabicPeriod"/>
            </a:pPr>
            <a:r>
              <a:rPr kumimoji="0" lang="en-C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Census subdivisions (incorporated towns and cities)</a:t>
            </a:r>
          </a:p>
          <a:p>
            <a:pPr marL="1428750" lvl="2" indent="-514350"/>
            <a:endParaRPr kumimoji="0" lang="en-CA" sz="2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  <a:p>
            <a:pPr marL="514350" indent="-514350">
              <a:buFont typeface="+mj-lt"/>
              <a:buAutoNum type="alphaLcParenR"/>
            </a:pPr>
            <a:r>
              <a:rPr lang="en-CA" sz="2600" b="1" kern="0" dirty="0" smtClean="0">
                <a:solidFill>
                  <a:srgbClr val="000099"/>
                </a:solidFill>
                <a:latin typeface="+mn-lt"/>
              </a:rPr>
              <a:t>What definition shows a higher </a:t>
            </a:r>
            <a:r>
              <a:rPr lang="en-CA" sz="2600" b="1" kern="0" dirty="0" smtClean="0">
                <a:solidFill>
                  <a:srgbClr val="C00000"/>
                </a:solidFill>
                <a:latin typeface="+mn-lt"/>
              </a:rPr>
              <a:t>rate</a:t>
            </a:r>
            <a:r>
              <a:rPr lang="en-CA" sz="2600" b="1" kern="0" dirty="0" smtClean="0">
                <a:solidFill>
                  <a:srgbClr val="000099"/>
                </a:solidFill>
                <a:latin typeface="+mn-lt"/>
              </a:rPr>
              <a:t> of urbanization? </a:t>
            </a:r>
          </a:p>
          <a:p>
            <a:pPr marL="971550" lvl="1" indent="-514350"/>
            <a:r>
              <a:rPr lang="en-CA" sz="2000" b="1" kern="0" dirty="0" smtClean="0">
                <a:solidFill>
                  <a:srgbClr val="000099"/>
                </a:solidFill>
                <a:latin typeface="+mn-lt"/>
              </a:rPr>
              <a:t>		(i.e. a higher change in the level of urbanization)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CA" sz="2200" b="1" kern="0" dirty="0" smtClean="0">
                <a:solidFill>
                  <a:srgbClr val="000099"/>
                </a:solidFill>
                <a:latin typeface="+mn-lt"/>
              </a:rPr>
              <a:t>Census subdivisions (due to amalgamation);</a:t>
            </a:r>
          </a:p>
          <a:p>
            <a:pPr marL="1428750" lvl="2" indent="-514350">
              <a:buFont typeface="+mj-lt"/>
              <a:buAutoNum type="arabicPeriod"/>
            </a:pPr>
            <a:r>
              <a:rPr kumimoji="0" lang="en-C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Population</a:t>
            </a:r>
            <a:r>
              <a:rPr kumimoji="0" lang="en-CA" sz="22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centres &amp; functional areas</a:t>
            </a:r>
            <a:endParaRPr kumimoji="0" lang="en-CA" sz="22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7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1428750" lvl="2" indent="-514350"/>
            <a:endParaRPr lang="en-CA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70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0099"/>
                </a:solidFill>
              </a:rPr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000099"/>
                </a:solidFill>
              </a:rPr>
              <a:t>Introduction</a:t>
            </a:r>
          </a:p>
          <a:p>
            <a:pPr marL="514350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2. Three ways of describing a city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Form or Morphology – Population Centres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Administrative units – Census Subdivisions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400" b="1" dirty="0" smtClean="0">
                <a:solidFill>
                  <a:srgbClr val="000099"/>
                </a:solidFill>
              </a:rPr>
              <a:t>Functional areas – CMAs and CAs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Level of urbanization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99"/>
                </a:solidFill>
              </a:rPr>
              <a:t>Rate of urbanization</a:t>
            </a:r>
          </a:p>
          <a:p>
            <a:pPr marL="1428750" lvl="2" indent="-514350"/>
            <a:endParaRPr lang="en-CA" sz="1000" b="1" dirty="0" smtClean="0">
              <a:solidFill>
                <a:srgbClr val="000099"/>
              </a:solidFill>
            </a:endParaRPr>
          </a:p>
          <a:p>
            <a:pPr marL="514350" indent="-514350"/>
            <a:r>
              <a:rPr lang="en-CA" sz="3200" b="1" dirty="0" smtClean="0">
                <a:solidFill>
                  <a:srgbClr val="000099"/>
                </a:solidFill>
              </a:rPr>
              <a:t>3. Summary – Questions and Discussion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8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5724128" y="1556792"/>
            <a:ext cx="2274552" cy="484632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ular Callout 7"/>
          <p:cNvSpPr/>
          <p:nvPr/>
        </p:nvSpPr>
        <p:spPr>
          <a:xfrm>
            <a:off x="611560" y="1628800"/>
            <a:ext cx="5040560" cy="792088"/>
          </a:xfrm>
          <a:prstGeom prst="wedgeRoundRectCallout">
            <a:avLst>
              <a:gd name="adj1" fmla="val 52379"/>
              <a:gd name="adj2" fmla="val -235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Q: Where do people prefer to live? 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Most of the change will be due to net migration (“voting with one’s feet”)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24128" y="2924944"/>
            <a:ext cx="2274552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ular Callout 9"/>
          <p:cNvSpPr/>
          <p:nvPr/>
        </p:nvSpPr>
        <p:spPr>
          <a:xfrm>
            <a:off x="467544" y="2708920"/>
            <a:ext cx="4824536" cy="1080120"/>
          </a:xfrm>
          <a:prstGeom prst="wedgeRoundRectCallout">
            <a:avLst>
              <a:gd name="adj1" fmla="val 59632"/>
              <a:gd name="adj2" fmla="val -68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Q: What is the change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 DUE TO RECLASSIFICATION in the number of people living in a certain urbanization size class of population centre?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24128" y="4293096"/>
            <a:ext cx="2274552" cy="48463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ounded Rectangular Callout 11"/>
          <p:cNvSpPr/>
          <p:nvPr/>
        </p:nvSpPr>
        <p:spPr>
          <a:xfrm>
            <a:off x="683568" y="4437112"/>
            <a:ext cx="4824536" cy="1224136"/>
          </a:xfrm>
          <a:prstGeom prst="wedgeRoundRectCallout">
            <a:avLst>
              <a:gd name="adj1" fmla="val 54952"/>
              <a:gd name="adj2" fmla="val -382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Q: What is the TOTAL change in 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the number of people living in a certain urbanization size class 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of population centre?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73CF-4605-499F-8318-B0BA7BDDC0A5}" type="slidenum">
              <a:rPr lang="en-CA"/>
              <a:pPr/>
              <a:t>9</a:t>
            </a:fld>
            <a:endParaRPr lang="en-CA"/>
          </a:p>
        </p:txBody>
      </p:sp>
      <p:pic>
        <p:nvPicPr>
          <p:cNvPr id="913411" name="Picture 3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496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How many Canadians live in a city?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491880" y="3573016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652120" y="4005064"/>
            <a:ext cx="144016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DISS-DIFF-Eng Template</Template>
  <TotalTime>12596</TotalTime>
  <Words>2481</Words>
  <Application>Microsoft Office PowerPoint</Application>
  <PresentationFormat>On-screen Show (4:3)</PresentationFormat>
  <Paragraphs>510</Paragraphs>
  <Slides>70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Understanding the “rural” in Rural Canada</vt:lpstr>
      <vt:lpstr>Understanding the “rural” in Rural Canada</vt:lpstr>
      <vt:lpstr>Understanding the “rural” in Rural Canada</vt:lpstr>
      <vt:lpstr>Understanding the “rural” in Rural Canada</vt:lpstr>
      <vt:lpstr>Slide 66</vt:lpstr>
      <vt:lpstr>Slide 67</vt:lpstr>
      <vt:lpstr>Slide 68</vt:lpstr>
      <vt:lpstr>Slide 69</vt:lpstr>
      <vt:lpstr>Slide 70</vt:lpstr>
    </vt:vector>
  </TitlesOfParts>
  <Company>STC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Canadians Live in a City?</dc:title>
  <dc:creator>Administrator</dc:creator>
  <cp:lastModifiedBy>RESLB</cp:lastModifiedBy>
  <cp:revision>774</cp:revision>
  <dcterms:created xsi:type="dcterms:W3CDTF">2008-07-17T14:58:13Z</dcterms:created>
  <dcterms:modified xsi:type="dcterms:W3CDTF">2012-02-07T18:42:57Z</dcterms:modified>
</cp:coreProperties>
</file>