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506" r:id="rId4"/>
    <p:sldId id="493" r:id="rId5"/>
    <p:sldId id="500" r:id="rId6"/>
    <p:sldId id="499" r:id="rId7"/>
    <p:sldId id="497" r:id="rId8"/>
    <p:sldId id="503" r:id="rId9"/>
    <p:sldId id="512" r:id="rId10"/>
    <p:sldId id="511" r:id="rId11"/>
    <p:sldId id="51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  <a:srgbClr val="ECE7B6"/>
    <a:srgbClr val="FFCC00"/>
    <a:srgbClr val="FFFF66"/>
    <a:srgbClr val="263680"/>
    <a:srgbClr val="ECDEB6"/>
    <a:srgbClr val="FF0000"/>
    <a:srgbClr val="FB4B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4" autoAdjust="0"/>
    <p:restoredTop sz="97694" autoAdjust="0"/>
  </p:normalViewPr>
  <p:slideViewPr>
    <p:cSldViewPr>
      <p:cViewPr varScale="1">
        <p:scale>
          <a:sx n="54" d="100"/>
          <a:sy n="54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96" y="6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06F2894-4DCC-45BA-A38B-473E3CAADAAF}" type="datetimeFigureOut">
              <a:rPr lang="en-CA"/>
              <a:pPr>
                <a:defRPr/>
              </a:pPr>
              <a:t>10/02/2012</a:t>
            </a:fld>
            <a:endParaRPr lang="en-CA" dirty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37"/>
            <a:ext cx="303837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037"/>
            <a:ext cx="303837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5" tIns="45823" rIns="91645" bIns="458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66F0999C-EA6A-4D23-9502-336B0CEB9A0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>
            <a:lvl1pPr algn="l" defTabSz="932364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>
            <a:lvl1pPr algn="r" defTabSz="932364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09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0" tIns="46621" rIns="93240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7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0" tIns="46621" rIns="93240" bIns="46621" numCol="1" anchor="b" anchorCtr="0" compatLnSpc="1">
            <a:prstTxWarp prst="textNoShape">
              <a:avLst/>
            </a:prstTxWarp>
          </a:bodyPr>
          <a:lstStyle>
            <a:lvl1pPr algn="l" defTabSz="932364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32217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0" tIns="46621" rIns="93240" bIns="46621" numCol="1" anchor="b" anchorCtr="0" compatLnSpc="1">
            <a:prstTxWarp prst="textNoShape">
              <a:avLst/>
            </a:prstTxWarp>
          </a:bodyPr>
          <a:lstStyle>
            <a:lvl1pPr algn="r" defTabSz="932364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D7782DB8-238C-4FE5-8244-D89BFBB02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17C88-D055-498E-A833-90C13E626704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-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3DD1-5F11-4B4C-A99D-7BA4542D8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376F-DDCA-4508-A0B3-5B01B69A1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B2D-EBD7-4DD3-A643-83262EF10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BE5D-2B9E-4FAC-BC6F-C34798CD1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05FB-F832-4045-AE4D-6486D50E3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9D6-6274-4B98-BBC1-06891EEFB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side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85800" y="404664"/>
            <a:ext cx="8001000" cy="432048"/>
          </a:xfrm>
        </p:spPr>
        <p:txBody>
          <a:bodyPr/>
          <a:lstStyle>
            <a:lvl1pPr>
              <a:defRPr sz="2000" b="1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4212" y="980728"/>
            <a:ext cx="7992244" cy="5112568"/>
          </a:xfrm>
        </p:spPr>
        <p:txBody>
          <a:bodyPr/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10400" y="648017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47B6-22E3-410E-A418-692F0B881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F78F-3291-492B-BCA0-12F0A6FD1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45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0134-E693-40DB-93F7-E8D4F3375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F207-7C0D-4061-BD5A-FD0DE617C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71438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0174"/>
            <a:ext cx="3810000" cy="450059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3810000" cy="450059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5CBE-F494-4003-ADC5-08BA98791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A2AF-F12E-4285-A835-3121F4EC4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9983-BDE9-4183-92C7-CB713F27E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022471BE-7881-42F5-86F7-9A0DB478E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C8C8C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C8C8C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8C8C8C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8C8C8C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CA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CA" sz="1400" b="1" dirty="0" smtClean="0">
                <a:solidFill>
                  <a:schemeClr val="tx1"/>
                </a:solidFill>
              </a:rPr>
              <a:t>CIC 2011/2012 Research and Evaluation Priorities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November 2011</a:t>
            </a:r>
          </a:p>
          <a:p>
            <a:pPr>
              <a:defRPr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i="1" dirty="0" smtClean="0">
                <a:solidFill>
                  <a:schemeClr val="tx1"/>
                </a:solidFill>
              </a:rPr>
              <a:t>Research and Evaluation, CIC </a:t>
            </a:r>
          </a:p>
          <a:p>
            <a:pPr>
              <a:defRPr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CIC Data Dissemination </a:t>
            </a:r>
            <a:r>
              <a:rPr lang="en-CA" dirty="0" smtClean="0"/>
              <a:t>Products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80134-E693-40DB-93F7-E8D4F33757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052735"/>
          <a:ext cx="7776864" cy="457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304256"/>
                <a:gridCol w="2592288"/>
              </a:tblGrid>
              <a:tr h="706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Method</a:t>
                      </a:r>
                      <a:r>
                        <a:rPr lang="en-CA" baseline="0" dirty="0" smtClean="0"/>
                        <a:t> of publication</a:t>
                      </a:r>
                      <a:endParaRPr lang="en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When</a:t>
                      </a:r>
                      <a:endParaRPr lang="en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/>
                        <a:t>Facts and Figures Suite</a:t>
                      </a:r>
                      <a:endParaRPr lang="en-CA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530407"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Preliminary estimates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CIC website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Late February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3887"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Facts and Figures Report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CIC website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Late August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3887"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Digital Library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DVD-ROM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Late September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30407"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Provincial Profiles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 cubes and PDF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Late September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57724">
                <a:tc>
                  <a:txBody>
                    <a:bodyPr/>
                    <a:lstStyle/>
                    <a:p>
                      <a:pPr algn="r"/>
                      <a:r>
                        <a:rPr lang="en-CA" dirty="0" smtClean="0"/>
                        <a:t>Permanent</a:t>
                      </a:r>
                      <a:r>
                        <a:rPr lang="en-CA" baseline="0" dirty="0" smtClean="0"/>
                        <a:t> Resident Rounded Data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Interactive Data cubes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Late October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57724">
                <a:tc>
                  <a:txBody>
                    <a:bodyPr/>
                    <a:lstStyle/>
                    <a:p>
                      <a:r>
                        <a:rPr lang="en-CA" b="1" dirty="0" smtClean="0"/>
                        <a:t>Quarterly</a:t>
                      </a:r>
                      <a:r>
                        <a:rPr lang="en-CA" b="1" baseline="0" dirty="0" smtClean="0"/>
                        <a:t> Administrative Data Release</a:t>
                      </a:r>
                      <a:endParaRPr lang="en-CA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GoC Open Data Portal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r>
                        <a:rPr lang="en-CA" baseline="0" dirty="0" smtClean="0"/>
                        <a:t> months after each quarter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8001000" cy="431800"/>
          </a:xfrm>
        </p:spPr>
        <p:txBody>
          <a:bodyPr/>
          <a:lstStyle/>
          <a:p>
            <a:r>
              <a:rPr lang="en-CA" dirty="0" smtClean="0">
                <a:latin typeface="Arial" charset="0"/>
              </a:rPr>
              <a:t>Research Priorities (2011-12) are driven by three key objectives</a:t>
            </a:r>
            <a:endParaRPr lang="en-CA" sz="1800" dirty="0" smtClean="0">
              <a:latin typeface="Arial" charset="0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4213" y="1285875"/>
            <a:ext cx="7991475" cy="4572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To provide expert evidence base support for strategic policy development and program monitoring &amp; evaluation </a:t>
            </a:r>
          </a:p>
          <a:p>
            <a:pPr marL="457200" indent="-457200">
              <a:buFontTx/>
              <a:buAutoNum type="arabicPeriod"/>
            </a:pPr>
            <a:endParaRPr lang="en-GB" sz="200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To enhance CIC’s intellectual capital and knowledge base</a:t>
            </a:r>
            <a:r>
              <a:rPr lang="en-CA" sz="2000" smtClean="0">
                <a:solidFill>
                  <a:schemeClr val="tx1"/>
                </a:solidFill>
              </a:rPr>
              <a:t> for systematic application of evidence based analysis and research &amp; data tools</a:t>
            </a:r>
          </a:p>
          <a:p>
            <a:pPr marL="457200" indent="-457200">
              <a:buFontTx/>
              <a:buAutoNum type="arabicPeriod"/>
            </a:pPr>
            <a:endParaRPr lang="en-GB" sz="200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To meet CIC’s data sharing &amp; reporting service commitments to internal and external partners and stakeholders, including the Canadian public</a:t>
            </a:r>
          </a:p>
          <a:p>
            <a:pPr marL="457200" indent="-457200">
              <a:buFontTx/>
              <a:buNone/>
            </a:pPr>
            <a:endParaRPr lang="en-GB" sz="200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en-GB" sz="2000" smtClean="0">
              <a:solidFill>
                <a:schemeClr val="tx1"/>
              </a:solidFill>
            </a:endParaRPr>
          </a:p>
          <a:p>
            <a:pPr marL="457200" indent="-457200"/>
            <a:endParaRPr lang="en-GB" sz="2000" smtClean="0"/>
          </a:p>
          <a:p>
            <a:pPr marL="457200" indent="-457200"/>
            <a:endParaRPr lang="en-GB" smtClean="0"/>
          </a:p>
          <a:p>
            <a:pPr marL="457200" indent="-457200"/>
            <a:endParaRPr lang="en-GB" smtClean="0"/>
          </a:p>
          <a:p>
            <a:pPr marL="457200" indent="-457200"/>
            <a:endParaRPr lang="en-GB" smtClean="0"/>
          </a:p>
          <a:p>
            <a:pPr marL="457200" indent="-457200"/>
            <a:endParaRPr lang="en-CA" sz="1400" smtClean="0"/>
          </a:p>
          <a:p>
            <a:pPr marL="457200" indent="-457200"/>
            <a:endParaRPr lang="en-CA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88095A00-F43A-407F-BA94-347C37D9ED44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596900"/>
          </a:xfrm>
        </p:spPr>
        <p:txBody>
          <a:bodyPr/>
          <a:lstStyle/>
          <a:p>
            <a:r>
              <a:rPr lang="en-CA" sz="2000" b="1" smtClean="0"/>
              <a:t>We strive to meet these objectives through </a:t>
            </a:r>
            <a:br>
              <a:rPr lang="en-CA" sz="2000" b="1" smtClean="0"/>
            </a:br>
            <a:r>
              <a:rPr lang="en-CA" sz="2000" b="1" smtClean="0"/>
              <a:t>three interrelated core functions</a:t>
            </a:r>
            <a:endParaRPr lang="en-CA" sz="2800" b="1" smtClean="0"/>
          </a:p>
        </p:txBody>
      </p:sp>
      <p:sp>
        <p:nvSpPr>
          <p:cNvPr id="9219" name="Text Placeholder 2"/>
          <p:cNvSpPr>
            <a:spLocks noGrp="1"/>
          </p:cNvSpPr>
          <p:nvPr>
            <p:ph idx="1"/>
          </p:nvPr>
        </p:nvSpPr>
        <p:spPr>
          <a:xfrm>
            <a:off x="179388" y="714375"/>
            <a:ext cx="8713787" cy="51435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CA" sz="1800" b="1" dirty="0" smtClean="0">
                <a:solidFill>
                  <a:schemeClr val="tx1"/>
                </a:solidFill>
                <a:latin typeface="Trebuchet MS" pitchFamily="34" charset="0"/>
              </a:rPr>
              <a:t>DATA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u="sng" dirty="0" smtClean="0">
                <a:solidFill>
                  <a:schemeClr val="tx1"/>
                </a:solidFill>
                <a:latin typeface="Trebuchet MS" pitchFamily="34" charset="0"/>
              </a:rPr>
              <a:t>Management</a:t>
            </a: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: Data integrity (accurate, reliable, comprehensive, and relevant)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u="sng" dirty="0" smtClean="0">
                <a:solidFill>
                  <a:schemeClr val="tx1"/>
                </a:solidFill>
                <a:latin typeface="Trebuchet MS" pitchFamily="34" charset="0"/>
              </a:rPr>
              <a:t>Reporting/Sharing</a:t>
            </a: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: Responding to internal/external data requests; periodic release of CIC data (research and operational; Open Data); </a:t>
            </a:r>
            <a:r>
              <a:rPr lang="en-CA" sz="1600" i="1" dirty="0" smtClean="0">
                <a:solidFill>
                  <a:schemeClr val="tx1"/>
                </a:solidFill>
                <a:latin typeface="Trebuchet MS" pitchFamily="34" charset="0"/>
              </a:rPr>
              <a:t>Facts and Figures </a:t>
            </a: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suite of products; Research Data Mart (RDM); and data/table sets for PTs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u="sng" dirty="0" smtClean="0">
                <a:solidFill>
                  <a:schemeClr val="tx1"/>
                </a:solidFill>
                <a:latin typeface="Trebuchet MS" pitchFamily="34" charset="0"/>
              </a:rPr>
              <a:t>Development</a:t>
            </a: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: New data sets, models, and tools in support of policy, program and evaluation needs (e.g., sponsorship, levels, refugee continuum, </a:t>
            </a:r>
            <a:r>
              <a:rPr lang="en-CA" sz="1600" dirty="0" err="1" smtClean="0">
                <a:solidFill>
                  <a:schemeClr val="tx1"/>
                </a:solidFill>
                <a:latin typeface="Trebuchet MS" pitchFamily="34" charset="0"/>
              </a:rPr>
              <a:t>iCAMS</a:t>
            </a: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, etc.)</a:t>
            </a:r>
            <a:endParaRPr lang="en-CA" sz="1600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buFontTx/>
              <a:buAutoNum type="arabicPeriod"/>
            </a:pPr>
            <a:r>
              <a:rPr lang="en-CA" sz="2000" b="1" dirty="0" smtClean="0">
                <a:solidFill>
                  <a:schemeClr val="tx1"/>
                </a:solidFill>
                <a:latin typeface="Trebuchet MS" pitchFamily="34" charset="0"/>
              </a:rPr>
              <a:t>RESEARCH</a:t>
            </a:r>
            <a:endParaRPr lang="en-CA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en-CA" u="sng" dirty="0" smtClean="0">
                <a:solidFill>
                  <a:schemeClr val="tx1"/>
                </a:solidFill>
                <a:latin typeface="Trebuchet MS" pitchFamily="34" charset="0"/>
              </a:rPr>
              <a:t>In-house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 primary and secondary research and </a:t>
            </a:r>
            <a:r>
              <a:rPr lang="en-CA" u="sng" dirty="0" smtClean="0">
                <a:solidFill>
                  <a:schemeClr val="tx1"/>
                </a:solidFill>
                <a:latin typeface="Trebuchet MS" pitchFamily="34" charset="0"/>
              </a:rPr>
              <a:t>externally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 commissioned research;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CA" u="sng" dirty="0" smtClean="0">
                <a:solidFill>
                  <a:schemeClr val="tx1"/>
                </a:solidFill>
                <a:latin typeface="Trebuchet MS" pitchFamily="34" charset="0"/>
              </a:rPr>
              <a:t>Strategic research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 on </a:t>
            </a:r>
            <a:r>
              <a:rPr lang="en-GB" dirty="0" smtClean="0">
                <a:solidFill>
                  <a:schemeClr val="tx1"/>
                </a:solidFill>
              </a:rPr>
              <a:t>longer term knowledge gaps and emerging trends</a:t>
            </a:r>
            <a:endParaRPr lang="en-CA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Tx/>
              <a:buAutoNum type="arabicPeriod"/>
            </a:pPr>
            <a:r>
              <a:rPr lang="en-CA" sz="2000" b="1" dirty="0" smtClean="0">
                <a:solidFill>
                  <a:schemeClr val="tx1"/>
                </a:solidFill>
                <a:latin typeface="Trebuchet MS" pitchFamily="34" charset="0"/>
              </a:rPr>
              <a:t>PARTNERSHIPS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CA" u="sng" dirty="0" smtClean="0">
                <a:solidFill>
                  <a:schemeClr val="tx1"/>
                </a:solidFill>
                <a:latin typeface="Trebuchet MS" pitchFamily="34" charset="0"/>
              </a:rPr>
              <a:t>Internal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: Systematic departmental engagement to inform policy and to identify research needs &amp; knowledge gaps; dissemination of research findings; facilitation of policy/research linkages with external partners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CA" u="sng" dirty="0" smtClean="0">
                <a:solidFill>
                  <a:schemeClr val="tx1"/>
                </a:solidFill>
                <a:latin typeface="Trebuchet MS" pitchFamily="34" charset="0"/>
              </a:rPr>
              <a:t>External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: OGDs (</a:t>
            </a:r>
            <a:r>
              <a:rPr lang="en-CA" dirty="0" err="1" smtClean="0">
                <a:solidFill>
                  <a:schemeClr val="tx1"/>
                </a:solidFill>
                <a:latin typeface="Trebuchet MS" pitchFamily="34" charset="0"/>
              </a:rPr>
              <a:t>StatCan</a:t>
            </a: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, HRSDC, PCH, PHAC, PS, etc.), PTs and local governments, research networks (Metropolis, WCI, IRPP), universities, academics/researchers, SPOs, etc.</a:t>
            </a:r>
            <a:endParaRPr lang="en-CA" sz="1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742950" lvl="2" indent="-342900">
              <a:buFont typeface="Wingdings" pitchFamily="2" charset="2"/>
              <a:buChar char="Ø"/>
            </a:pPr>
            <a:endParaRPr lang="en-CA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CA" sz="14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Tx/>
              <a:buChar char="•"/>
            </a:pPr>
            <a:endParaRPr lang="en-CA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1800" dirty="0" smtClean="0">
              <a:cs typeface="Times New Roman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A7488D-671D-4AEA-B480-CCEB0E26FB83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0063" y="260350"/>
            <a:ext cx="8072437" cy="739775"/>
          </a:xfrm>
        </p:spPr>
        <p:txBody>
          <a:bodyPr/>
          <a:lstStyle/>
          <a:p>
            <a:pPr algn="l"/>
            <a:r>
              <a:rPr lang="en-GB" sz="2000" b="1" dirty="0" smtClean="0"/>
              <a:t>Immigration that supports a prosperous future for Canada</a:t>
            </a:r>
            <a:endParaRPr lang="en-CA" sz="2400" dirty="0" smtClean="0"/>
          </a:p>
        </p:txBody>
      </p:sp>
      <p:sp>
        <p:nvSpPr>
          <p:cNvPr id="11267" name="Text Placeholder 2"/>
          <p:cNvSpPr>
            <a:spLocks noGrp="1"/>
          </p:cNvSpPr>
          <p:nvPr>
            <p:ph idx="1"/>
          </p:nvPr>
        </p:nvSpPr>
        <p:spPr>
          <a:xfrm>
            <a:off x="179388" y="1071563"/>
            <a:ext cx="8785225" cy="4878387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In 2011/12, we will continue research to inform a key policy question: What is the appropriate level of immigration for Canada and what are the implications of increasing overall levels? 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GB" sz="2000" u="sng" dirty="0" smtClean="0">
                <a:solidFill>
                  <a:schemeClr val="tx1"/>
                </a:solidFill>
                <a:latin typeface="Trebuchet MS" pitchFamily="34" charset="0"/>
              </a:rPr>
              <a:t>Key initiatives include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: </a:t>
            </a:r>
            <a:endParaRPr lang="en-CA" sz="20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Updating recent immigrant outcomes paper with Longitudinal Immigration Database (IMDB) data through 2008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accent2"/>
                </a:solidFill>
                <a:latin typeface="Trebuchet MS" pitchFamily="34" charset="0"/>
              </a:rPr>
              <a:t>Updating profile of provincial nominees with IMDB data through 2008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Analysing immigrants/refugees and the labour market, by age composition, by region, by industry (provincial profiles to be defined with PTs)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accent2"/>
                </a:solidFill>
                <a:latin typeface="Trebuchet MS" pitchFamily="34" charset="0"/>
              </a:rPr>
              <a:t>Examining the role of migrant labour supply in the Canadian labour market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tx1"/>
                </a:solidFill>
                <a:latin typeface="Trebuchet MS" pitchFamily="34" charset="0"/>
              </a:rPr>
              <a:t>Delivering CIC’s FPT research plan commitments</a:t>
            </a:r>
          </a:p>
          <a:p>
            <a:pPr lvl="1">
              <a:buFont typeface="Wingdings" pitchFamily="2" charset="2"/>
              <a:buChar char="Ø"/>
            </a:pPr>
            <a:endParaRPr lang="en-CA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Tx/>
              <a:buAutoNum type="arabicPeriod"/>
            </a:pPr>
            <a:endParaRPr lang="en-CA" sz="16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0CB838-4B9F-4A14-9CA7-64A14A3CCA75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936625"/>
          </a:xfrm>
        </p:spPr>
        <p:txBody>
          <a:bodyPr/>
          <a:lstStyle/>
          <a:p>
            <a:pPr algn="l"/>
            <a:r>
              <a:rPr lang="en-CA" sz="2000" b="1" dirty="0" smtClean="0"/>
              <a:t>A renewed tradition of refugee protection and support for families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15312" cy="450056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We are building data infrastructure</a:t>
            </a:r>
            <a:r>
              <a:rPr lang="en-GB" sz="20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which will facilitate a more thorough examination of the family sponsorship process and the impact of refugee reform. This work will help address a key question: What is the optimal mix between immigration streams?</a:t>
            </a:r>
          </a:p>
          <a:p>
            <a:endParaRPr lang="en-GB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GB" sz="2000" u="sng" dirty="0" smtClean="0">
                <a:solidFill>
                  <a:schemeClr val="tx1"/>
                </a:solidFill>
                <a:latin typeface="Trebuchet MS" pitchFamily="34" charset="0"/>
              </a:rPr>
              <a:t>Key initiatives include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: </a:t>
            </a:r>
            <a:endParaRPr lang="en-CA" sz="20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Comprehensive investigation of low income and poverty among immigrants with particular attention to refugees and the family class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Understanding income distribution and earnings of refugee cohorts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Updating with data through 2008 secondary mobility patterns of immigrants/refugees report to determine if patterns have changed since 2006</a:t>
            </a:r>
          </a:p>
          <a:p>
            <a:pPr lvl="1">
              <a:buNone/>
            </a:pPr>
            <a:endParaRPr lang="en-CA" sz="1600" dirty="0" smtClean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endParaRPr lang="en-CA" sz="1600" dirty="0" smtClean="0">
              <a:solidFill>
                <a:schemeClr val="tx1"/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AC5AB7-1407-442F-9FE3-0B91D19FBACC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63" y="260350"/>
            <a:ext cx="8464550" cy="739775"/>
          </a:xfrm>
        </p:spPr>
        <p:txBody>
          <a:bodyPr/>
          <a:lstStyle/>
          <a:p>
            <a:pPr algn="l"/>
            <a:r>
              <a:rPr lang="en-CA" sz="2000" b="1" dirty="0" smtClean="0"/>
              <a:t>An integrated society with a strengthened commitment to citizenship</a:t>
            </a:r>
            <a:endParaRPr lang="en-CA" sz="2400" dirty="0" smtClean="0"/>
          </a:p>
        </p:txBody>
      </p:sp>
      <p:sp>
        <p:nvSpPr>
          <p:cNvPr id="13315" name="Text Placeholder 2"/>
          <p:cNvSpPr>
            <a:spLocks noGrp="1"/>
          </p:cNvSpPr>
          <p:nvPr>
            <p:ph idx="1"/>
          </p:nvPr>
        </p:nvSpPr>
        <p:spPr>
          <a:xfrm>
            <a:off x="685800" y="1071563"/>
            <a:ext cx="7772400" cy="4414837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Work in this area will help address key questions surrounding policy options to support social inclusion and help build an integrated society with a shared sense of citizenship. </a:t>
            </a:r>
            <a:r>
              <a:rPr lang="en-CA" sz="2000" dirty="0" smtClean="0">
                <a:solidFill>
                  <a:schemeClr val="tx1"/>
                </a:solidFill>
                <a:latin typeface="Trebuchet MS" pitchFamily="34" charset="0"/>
              </a:rPr>
              <a:t>We are also 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investigating factors that contribute to the decision to become a Canadian citizen. </a:t>
            </a:r>
          </a:p>
          <a:p>
            <a:endParaRPr lang="en-GB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GB" sz="2000" u="sng" dirty="0" smtClean="0">
                <a:solidFill>
                  <a:schemeClr val="tx1"/>
                </a:solidFill>
                <a:latin typeface="Trebuchet MS" pitchFamily="34" charset="0"/>
              </a:rPr>
              <a:t>Key initiatives include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: </a:t>
            </a:r>
            <a:endParaRPr lang="en-CA" sz="20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Measuring language proficiency gains of immigrant women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  <a:latin typeface="Trebuchet MS" pitchFamily="34" charset="0"/>
              </a:rPr>
              <a:t>Developing and identifying indicators for SO#3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Redesigning </a:t>
            </a:r>
            <a:r>
              <a:rPr lang="en-CA" dirty="0" err="1" smtClean="0">
                <a:solidFill>
                  <a:schemeClr val="accent2"/>
                </a:solidFill>
                <a:latin typeface="Trebuchet MS" pitchFamily="34" charset="0"/>
              </a:rPr>
              <a:t>iCAMS</a:t>
            </a: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 to better track and measure SO#3 outcomes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pPr>
              <a:buFontTx/>
              <a:buAutoNum type="arabicPeriod" startAt="3"/>
            </a:pPr>
            <a:endParaRPr lang="en-CA" sz="1600" dirty="0" smtClean="0"/>
          </a:p>
          <a:p>
            <a:pPr lvl="1"/>
            <a:endParaRPr lang="en-CA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9AD487-A521-4CF4-B4DF-60CC2970F1EB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4213" y="357188"/>
            <a:ext cx="7772400" cy="357187"/>
          </a:xfrm>
        </p:spPr>
        <p:txBody>
          <a:bodyPr/>
          <a:lstStyle/>
          <a:p>
            <a:pPr algn="l"/>
            <a:r>
              <a:rPr lang="en-CA" sz="2000" b="1" dirty="0" smtClean="0"/>
              <a:t>A healthy, safe and secure Canada</a:t>
            </a:r>
            <a:endParaRPr lang="en-CA" sz="2400" dirty="0" smtClean="0"/>
          </a:p>
        </p:txBody>
      </p:sp>
      <p:sp>
        <p:nvSpPr>
          <p:cNvPr id="14339" name="Text Placeholder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4643438"/>
          </a:xfrm>
        </p:spPr>
        <p:txBody>
          <a:bodyPr/>
          <a:lstStyle/>
          <a:p>
            <a:r>
              <a:rPr lang="en-CA" sz="2000" dirty="0" smtClean="0">
                <a:solidFill>
                  <a:schemeClr val="tx1"/>
                </a:solidFill>
                <a:latin typeface="Trebuchet MS" pitchFamily="34" charset="0"/>
              </a:rPr>
              <a:t>Although this strategic goal has not been a major focus for research in the past, 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work in this area would directly inform aspects of both federal and provincial responsibilities regarding selection and settlement</a:t>
            </a:r>
          </a:p>
          <a:p>
            <a:endParaRPr lang="en-GB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GB" sz="2000" u="sng" dirty="0" smtClean="0">
                <a:solidFill>
                  <a:schemeClr val="tx1"/>
                </a:solidFill>
                <a:latin typeface="Trebuchet MS" pitchFamily="34" charset="0"/>
              </a:rPr>
              <a:t>Key initiatives include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: </a:t>
            </a:r>
            <a:endParaRPr lang="en-CA" sz="20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accent2"/>
                </a:solidFill>
                <a:latin typeface="Trebuchet MS" pitchFamily="34" charset="0"/>
              </a:rPr>
              <a:t>Supporting the measurement of the effectiveness and efficiency of medical surveillance program for TB in Ontario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Working with OGDs , e.g., PS, Justice, DFAIT, to identify areas for future collaboration on research</a:t>
            </a:r>
            <a:endParaRPr lang="en-CA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CA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CA" sz="20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29DE8-B5DD-492F-B035-B7A1D5ECAAEF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CIC Evaluation Reports Recently Completed and Published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80134-E693-40DB-93F7-E8D4F33757D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1204" name="Object 3"/>
          <p:cNvGraphicFramePr>
            <a:graphicFrameLocks noChangeAspect="1"/>
          </p:cNvGraphicFramePr>
          <p:nvPr>
            <p:ph idx="1"/>
          </p:nvPr>
        </p:nvGraphicFramePr>
        <p:xfrm>
          <a:off x="227513" y="1412776"/>
          <a:ext cx="8441797" cy="4248472"/>
        </p:xfrm>
        <a:graphic>
          <a:graphicData uri="http://schemas.openxmlformats.org/presentationml/2006/ole">
            <p:oleObj spid="_x0000_s51204" name="Document" r:id="rId3" imgW="6489236" imgH="298978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CIC Evaluations Currently Underway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80134-E693-40DB-93F7-E8D4F33757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ph idx="1"/>
          </p:nvPr>
        </p:nvGraphicFramePr>
        <p:xfrm>
          <a:off x="539552" y="1268760"/>
          <a:ext cx="7848872" cy="4896544"/>
        </p:xfrm>
        <a:graphic>
          <a:graphicData uri="http://schemas.openxmlformats.org/presentationml/2006/ole">
            <p:oleObj spid="_x0000_s52226" name="Document" r:id="rId3" imgW="6930480" imgH="4882207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CD98"/>
      </a:accent1>
      <a:accent2>
        <a:srgbClr val="1A4891"/>
      </a:accent2>
      <a:accent3>
        <a:srgbClr val="FFFFFF"/>
      </a:accent3>
      <a:accent4>
        <a:srgbClr val="000000"/>
      </a:accent4>
      <a:accent5>
        <a:srgbClr val="EAE3CA"/>
      </a:accent5>
      <a:accent6>
        <a:srgbClr val="164083"/>
      </a:accent6>
      <a:hlink>
        <a:srgbClr val="851B1A"/>
      </a:hlink>
      <a:folHlink>
        <a:srgbClr val="EB7E2B"/>
      </a:folHlink>
    </a:clrScheme>
    <a:fontScheme name="Title Pa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D98"/>
        </a:accent1>
        <a:accent2>
          <a:srgbClr val="1A4891"/>
        </a:accent2>
        <a:accent3>
          <a:srgbClr val="FFFFFF"/>
        </a:accent3>
        <a:accent4>
          <a:srgbClr val="000000"/>
        </a:accent4>
        <a:accent5>
          <a:srgbClr val="EAE3CA"/>
        </a:accent5>
        <a:accent6>
          <a:srgbClr val="164083"/>
        </a:accent6>
        <a:hlink>
          <a:srgbClr val="851B1A"/>
        </a:hlink>
        <a:folHlink>
          <a:srgbClr val="EB7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nal Page">
  <a:themeElements>
    <a:clrScheme name="Final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CD98"/>
      </a:accent1>
      <a:accent2>
        <a:srgbClr val="1A4891"/>
      </a:accent2>
      <a:accent3>
        <a:srgbClr val="FFFFFF"/>
      </a:accent3>
      <a:accent4>
        <a:srgbClr val="000000"/>
      </a:accent4>
      <a:accent5>
        <a:srgbClr val="EAE3CA"/>
      </a:accent5>
      <a:accent6>
        <a:srgbClr val="164083"/>
      </a:accent6>
      <a:hlink>
        <a:srgbClr val="851B1A"/>
      </a:hlink>
      <a:folHlink>
        <a:srgbClr val="EB7E2B"/>
      </a:folHlink>
    </a:clrScheme>
    <a:fontScheme name="Final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inal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D98"/>
        </a:accent1>
        <a:accent2>
          <a:srgbClr val="1A4891"/>
        </a:accent2>
        <a:accent3>
          <a:srgbClr val="FFFFFF"/>
        </a:accent3>
        <a:accent4>
          <a:srgbClr val="000000"/>
        </a:accent4>
        <a:accent5>
          <a:srgbClr val="EAE3CA"/>
        </a:accent5>
        <a:accent6>
          <a:srgbClr val="164083"/>
        </a:accent6>
        <a:hlink>
          <a:srgbClr val="851B1A"/>
        </a:hlink>
        <a:folHlink>
          <a:srgbClr val="EB7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10123</TotalTime>
  <Words>721</Words>
  <Application>Microsoft Office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Title Page</vt:lpstr>
      <vt:lpstr>Final Page</vt:lpstr>
      <vt:lpstr>Document</vt:lpstr>
      <vt:lpstr>Slide 1</vt:lpstr>
      <vt:lpstr>Research Priorities (2011-12) are driven by three key objectives</vt:lpstr>
      <vt:lpstr>We strive to meet these objectives through  three interrelated core functions</vt:lpstr>
      <vt:lpstr>Immigration that supports a prosperous future for Canada</vt:lpstr>
      <vt:lpstr>A renewed tradition of refugee protection and support for families</vt:lpstr>
      <vt:lpstr>An integrated society with a strengthened commitment to citizenship</vt:lpstr>
      <vt:lpstr>A healthy, safe and secure Canada</vt:lpstr>
      <vt:lpstr>CIC Evaluation Reports Recently Completed and Published</vt:lpstr>
      <vt:lpstr>CIC Evaluations Currently Underway</vt:lpstr>
      <vt:lpstr>CIC Data Dissemination Products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 2011/2012 Research and Evaluation Priorities</dc:title>
  <dc:creator>*</dc:creator>
  <cp:lastModifiedBy>RESLB</cp:lastModifiedBy>
  <cp:revision>789</cp:revision>
  <dcterms:created xsi:type="dcterms:W3CDTF">2010-09-30T23:55:08Z</dcterms:created>
  <dcterms:modified xsi:type="dcterms:W3CDTF">2012-02-10T18:53:23Z</dcterms:modified>
</cp:coreProperties>
</file>